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71" r:id="rId5"/>
    <p:sldId id="260" r:id="rId6"/>
    <p:sldId id="272" r:id="rId7"/>
    <p:sldId id="261" r:id="rId8"/>
    <p:sldId id="273" r:id="rId9"/>
    <p:sldId id="262" r:id="rId10"/>
    <p:sldId id="263" r:id="rId11"/>
    <p:sldId id="264" r:id="rId12"/>
    <p:sldId id="265" r:id="rId13"/>
    <p:sldId id="266" r:id="rId14"/>
    <p:sldId id="267" r:id="rId15"/>
    <p:sldId id="268" r:id="rId16"/>
    <p:sldId id="269" r:id="rId17"/>
    <p:sldId id="270" r:id="rId18"/>
    <p:sldId id="274" r:id="rId19"/>
    <p:sldId id="275" r:id="rId20"/>
    <p:sldId id="276" r:id="rId21"/>
    <p:sldId id="277" r:id="rId22"/>
    <p:sldId id="278" r:id="rId23"/>
    <p:sldId id="279" r:id="rId24"/>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a:srgbClr val="800080"/>
    <a:srgbClr val="FF66FF"/>
    <a:srgbClr val="66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96" y="4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smtClean="0"/>
              <a:t>Asıl başlık stili için tıklatın</a:t>
            </a:r>
            <a:endParaRPr lang="tr-T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tıklayın</a:t>
            </a:r>
            <a:endParaRPr lang="tr-TR"/>
          </a:p>
        </p:txBody>
      </p:sp>
      <p:sp>
        <p:nvSpPr>
          <p:cNvPr id="4" name="Veri Yer Tutucusu 3"/>
          <p:cNvSpPr>
            <a:spLocks noGrp="1"/>
          </p:cNvSpPr>
          <p:nvPr>
            <p:ph type="dt" sz="half" idx="10"/>
          </p:nvPr>
        </p:nvSpPr>
        <p:spPr/>
        <p:txBody>
          <a:bodyPr/>
          <a:lstStyle/>
          <a:p>
            <a:fld id="{5743E1C2-009E-4364-9139-FC7F529DB521}" type="datetimeFigureOut">
              <a:rPr lang="tr-TR" smtClean="0"/>
              <a:t>20.04.2017</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7A7298A-5F6D-4BF6-B8FB-62217D66CBC0}" type="slidenum">
              <a:rPr lang="tr-TR" smtClean="0"/>
              <a:t>‹#›</a:t>
            </a:fld>
            <a:endParaRPr lang="tr-TR"/>
          </a:p>
        </p:txBody>
      </p:sp>
    </p:spTree>
    <p:extLst>
      <p:ext uri="{BB962C8B-B14F-4D97-AF65-F5344CB8AC3E}">
        <p14:creationId xmlns:p14="http://schemas.microsoft.com/office/powerpoint/2010/main" val="13350392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5743E1C2-009E-4364-9139-FC7F529DB521}" type="datetimeFigureOut">
              <a:rPr lang="tr-TR" smtClean="0"/>
              <a:t>20.04.2017</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7A7298A-5F6D-4BF6-B8FB-62217D66CBC0}" type="slidenum">
              <a:rPr lang="tr-TR" smtClean="0"/>
              <a:t>‹#›</a:t>
            </a:fld>
            <a:endParaRPr lang="tr-TR"/>
          </a:p>
        </p:txBody>
      </p:sp>
    </p:spTree>
    <p:extLst>
      <p:ext uri="{BB962C8B-B14F-4D97-AF65-F5344CB8AC3E}">
        <p14:creationId xmlns:p14="http://schemas.microsoft.com/office/powerpoint/2010/main" val="36356975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5743E1C2-009E-4364-9139-FC7F529DB521}" type="datetimeFigureOut">
              <a:rPr lang="tr-TR" smtClean="0"/>
              <a:t>20.04.2017</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7A7298A-5F6D-4BF6-B8FB-62217D66CBC0}" type="slidenum">
              <a:rPr lang="tr-TR" smtClean="0"/>
              <a:t>‹#›</a:t>
            </a:fld>
            <a:endParaRPr lang="tr-TR"/>
          </a:p>
        </p:txBody>
      </p:sp>
    </p:spTree>
    <p:extLst>
      <p:ext uri="{BB962C8B-B14F-4D97-AF65-F5344CB8AC3E}">
        <p14:creationId xmlns:p14="http://schemas.microsoft.com/office/powerpoint/2010/main" val="39118446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5743E1C2-009E-4364-9139-FC7F529DB521}" type="datetimeFigureOut">
              <a:rPr lang="tr-TR" smtClean="0"/>
              <a:t>20.04.2017</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7A7298A-5F6D-4BF6-B8FB-62217D66CBC0}" type="slidenum">
              <a:rPr lang="tr-TR" smtClean="0"/>
              <a:t>‹#›</a:t>
            </a:fld>
            <a:endParaRPr lang="tr-TR"/>
          </a:p>
        </p:txBody>
      </p:sp>
    </p:spTree>
    <p:extLst>
      <p:ext uri="{BB962C8B-B14F-4D97-AF65-F5344CB8AC3E}">
        <p14:creationId xmlns:p14="http://schemas.microsoft.com/office/powerpoint/2010/main" val="2818925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smtClean="0"/>
              <a:t>Asıl başlık stili için tıklatın</a:t>
            </a:r>
            <a:endParaRPr lang="tr-T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a:t>
            </a:r>
          </a:p>
        </p:txBody>
      </p:sp>
      <p:sp>
        <p:nvSpPr>
          <p:cNvPr id="4" name="Veri Yer Tutucusu 3"/>
          <p:cNvSpPr>
            <a:spLocks noGrp="1"/>
          </p:cNvSpPr>
          <p:nvPr>
            <p:ph type="dt" sz="half" idx="10"/>
          </p:nvPr>
        </p:nvSpPr>
        <p:spPr/>
        <p:txBody>
          <a:bodyPr/>
          <a:lstStyle/>
          <a:p>
            <a:fld id="{5743E1C2-009E-4364-9139-FC7F529DB521}" type="datetimeFigureOut">
              <a:rPr lang="tr-TR" smtClean="0"/>
              <a:t>20.04.2017</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7A7298A-5F6D-4BF6-B8FB-62217D66CBC0}" type="slidenum">
              <a:rPr lang="tr-TR" smtClean="0"/>
              <a:t>‹#›</a:t>
            </a:fld>
            <a:endParaRPr lang="tr-TR"/>
          </a:p>
        </p:txBody>
      </p:sp>
    </p:spTree>
    <p:extLst>
      <p:ext uri="{BB962C8B-B14F-4D97-AF65-F5344CB8AC3E}">
        <p14:creationId xmlns:p14="http://schemas.microsoft.com/office/powerpoint/2010/main" val="18947154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838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6172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5743E1C2-009E-4364-9139-FC7F529DB521}" type="datetimeFigureOut">
              <a:rPr lang="tr-TR" smtClean="0"/>
              <a:t>20.04.2017</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B7A7298A-5F6D-4BF6-B8FB-62217D66CBC0}" type="slidenum">
              <a:rPr lang="tr-TR" smtClean="0"/>
              <a:t>‹#›</a:t>
            </a:fld>
            <a:endParaRPr lang="tr-TR"/>
          </a:p>
        </p:txBody>
      </p:sp>
    </p:spTree>
    <p:extLst>
      <p:ext uri="{BB962C8B-B14F-4D97-AF65-F5344CB8AC3E}">
        <p14:creationId xmlns:p14="http://schemas.microsoft.com/office/powerpoint/2010/main" val="24301167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smtClean="0"/>
              <a:t>Asıl başlık stili için tıklatın</a:t>
            </a:r>
            <a:endParaRPr lang="tr-T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5743E1C2-009E-4364-9139-FC7F529DB521}" type="datetimeFigureOut">
              <a:rPr lang="tr-TR" smtClean="0"/>
              <a:t>20.04.2017</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B7A7298A-5F6D-4BF6-B8FB-62217D66CBC0}" type="slidenum">
              <a:rPr lang="tr-TR" smtClean="0"/>
              <a:t>‹#›</a:t>
            </a:fld>
            <a:endParaRPr lang="tr-TR"/>
          </a:p>
        </p:txBody>
      </p:sp>
    </p:spTree>
    <p:extLst>
      <p:ext uri="{BB962C8B-B14F-4D97-AF65-F5344CB8AC3E}">
        <p14:creationId xmlns:p14="http://schemas.microsoft.com/office/powerpoint/2010/main" val="59959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5743E1C2-009E-4364-9139-FC7F529DB521}" type="datetimeFigureOut">
              <a:rPr lang="tr-TR" smtClean="0"/>
              <a:t>20.04.2017</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B7A7298A-5F6D-4BF6-B8FB-62217D66CBC0}" type="slidenum">
              <a:rPr lang="tr-TR" smtClean="0"/>
              <a:t>‹#›</a:t>
            </a:fld>
            <a:endParaRPr lang="tr-TR"/>
          </a:p>
        </p:txBody>
      </p:sp>
    </p:spTree>
    <p:extLst>
      <p:ext uri="{BB962C8B-B14F-4D97-AF65-F5344CB8AC3E}">
        <p14:creationId xmlns:p14="http://schemas.microsoft.com/office/powerpoint/2010/main" val="5211168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5743E1C2-009E-4364-9139-FC7F529DB521}" type="datetimeFigureOut">
              <a:rPr lang="tr-TR" smtClean="0"/>
              <a:t>20.04.2017</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B7A7298A-5F6D-4BF6-B8FB-62217D66CBC0}" type="slidenum">
              <a:rPr lang="tr-TR" smtClean="0"/>
              <a:t>‹#›</a:t>
            </a:fld>
            <a:endParaRPr lang="tr-TR"/>
          </a:p>
        </p:txBody>
      </p:sp>
    </p:spTree>
    <p:extLst>
      <p:ext uri="{BB962C8B-B14F-4D97-AF65-F5344CB8AC3E}">
        <p14:creationId xmlns:p14="http://schemas.microsoft.com/office/powerpoint/2010/main" val="40969253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fld id="{5743E1C2-009E-4364-9139-FC7F529DB521}" type="datetimeFigureOut">
              <a:rPr lang="tr-TR" smtClean="0"/>
              <a:t>20.04.2017</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B7A7298A-5F6D-4BF6-B8FB-62217D66CBC0}" type="slidenum">
              <a:rPr lang="tr-TR" smtClean="0"/>
              <a:t>‹#›</a:t>
            </a:fld>
            <a:endParaRPr lang="tr-TR"/>
          </a:p>
        </p:txBody>
      </p:sp>
    </p:spTree>
    <p:extLst>
      <p:ext uri="{BB962C8B-B14F-4D97-AF65-F5344CB8AC3E}">
        <p14:creationId xmlns:p14="http://schemas.microsoft.com/office/powerpoint/2010/main" val="26428011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fld id="{5743E1C2-009E-4364-9139-FC7F529DB521}" type="datetimeFigureOut">
              <a:rPr lang="tr-TR" smtClean="0"/>
              <a:t>20.04.2017</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B7A7298A-5F6D-4BF6-B8FB-62217D66CBC0}" type="slidenum">
              <a:rPr lang="tr-TR" smtClean="0"/>
              <a:t>‹#›</a:t>
            </a:fld>
            <a:endParaRPr lang="tr-TR"/>
          </a:p>
        </p:txBody>
      </p:sp>
    </p:spTree>
    <p:extLst>
      <p:ext uri="{BB962C8B-B14F-4D97-AF65-F5344CB8AC3E}">
        <p14:creationId xmlns:p14="http://schemas.microsoft.com/office/powerpoint/2010/main" val="36063056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800080"/>
        </a:solidFill>
        <a:effectLst/>
      </p:bgPr>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43E1C2-009E-4364-9139-FC7F529DB521}" type="datetimeFigureOut">
              <a:rPr lang="tr-TR" smtClean="0"/>
              <a:t>20.04.2017</a:t>
            </a:fld>
            <a:endParaRPr lang="tr-T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A7298A-5F6D-4BF6-B8FB-62217D66CBC0}" type="slidenum">
              <a:rPr lang="tr-TR" smtClean="0"/>
              <a:t>‹#›</a:t>
            </a:fld>
            <a:endParaRPr lang="tr-TR"/>
          </a:p>
        </p:txBody>
      </p:sp>
    </p:spTree>
    <p:extLst>
      <p:ext uri="{BB962C8B-B14F-4D97-AF65-F5344CB8AC3E}">
        <p14:creationId xmlns:p14="http://schemas.microsoft.com/office/powerpoint/2010/main" val="31490107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p:txBody>
          <a:bodyPr/>
          <a:lstStyle/>
          <a:p>
            <a:endParaRPr lang="tr-TR" dirty="0">
              <a:latin typeface="http://media.tumblr.com/tumblr_memsefPKGL1r4qo34.jpg"/>
            </a:endParaRPr>
          </a:p>
        </p:txBody>
      </p:sp>
      <p:sp>
        <p:nvSpPr>
          <p:cNvPr id="3" name="Alt Başlık 2"/>
          <p:cNvSpPr>
            <a:spLocks noGrp="1"/>
          </p:cNvSpPr>
          <p:nvPr>
            <p:ph type="subTitle" idx="1"/>
          </p:nvPr>
        </p:nvSpPr>
        <p:spPr/>
        <p:txBody>
          <a:bodyPr/>
          <a:lstStyle/>
          <a:p>
            <a:endParaRPr lang="tr-TR"/>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1999" cy="6870036"/>
          </a:xfrm>
          <a:prstGeom prst="rect">
            <a:avLst/>
          </a:prstGeom>
        </p:spPr>
      </p:pic>
      <p:sp>
        <p:nvSpPr>
          <p:cNvPr id="5" name="Dikdörtgen 4"/>
          <p:cNvSpPr/>
          <p:nvPr/>
        </p:nvSpPr>
        <p:spPr>
          <a:xfrm>
            <a:off x="2630673" y="1786156"/>
            <a:ext cx="6663041" cy="3631763"/>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tr-TR" sz="11500" b="1" cap="none" spc="0" dirty="0" smtClean="0">
                <a:ln/>
                <a:solidFill>
                  <a:srgbClr val="000066"/>
                </a:solidFill>
                <a:effectLst/>
              </a:rPr>
              <a:t>YÖNETİM  </a:t>
            </a:r>
          </a:p>
          <a:p>
            <a:pPr algn="ctr"/>
            <a:r>
              <a:rPr lang="tr-TR" sz="11500" b="1" cap="none" spc="0" dirty="0" smtClean="0">
                <a:ln/>
                <a:solidFill>
                  <a:srgbClr val="000066"/>
                </a:solidFill>
                <a:effectLst/>
              </a:rPr>
              <a:t>BİÇİMLERİ</a:t>
            </a:r>
            <a:endParaRPr lang="tr-TR" sz="11500" b="1" cap="none" spc="0" dirty="0">
              <a:ln/>
              <a:solidFill>
                <a:srgbClr val="000066"/>
              </a:solidFill>
              <a:effectLst/>
            </a:endParaRPr>
          </a:p>
        </p:txBody>
      </p:sp>
    </p:spTree>
    <p:extLst>
      <p:ext uri="{BB962C8B-B14F-4D97-AF65-F5344CB8AC3E}">
        <p14:creationId xmlns:p14="http://schemas.microsoft.com/office/powerpoint/2010/main" val="1274376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a:stretch>
            <a:fillRect/>
          </a:stretch>
        </p:blipFill>
        <p:spPr>
          <a:xfrm>
            <a:off x="0" y="1"/>
            <a:ext cx="12192000" cy="6858000"/>
          </a:xfrm>
          <a:prstGeom prst="rect">
            <a:avLst/>
          </a:prstGeom>
        </p:spPr>
      </p:pic>
    </p:spTree>
    <p:extLst>
      <p:ext uri="{BB962C8B-B14F-4D97-AF65-F5344CB8AC3E}">
        <p14:creationId xmlns:p14="http://schemas.microsoft.com/office/powerpoint/2010/main" val="1938109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1209821" y="1195753"/>
            <a:ext cx="9617612" cy="3770263"/>
          </a:xfrm>
          <a:prstGeom prst="rect">
            <a:avLst/>
          </a:prstGeom>
          <a:noFill/>
        </p:spPr>
        <p:txBody>
          <a:bodyPr wrap="square" rtlCol="0">
            <a:spAutoFit/>
          </a:bodyPr>
          <a:lstStyle/>
          <a:p>
            <a:r>
              <a:rPr lang="tr-TR" sz="23900" dirty="0" smtClean="0">
                <a:solidFill>
                  <a:schemeClr val="bg1"/>
                </a:solidFill>
              </a:rPr>
              <a:t>sorular</a:t>
            </a:r>
            <a:endParaRPr lang="tr-TR" sz="23900" dirty="0">
              <a:solidFill>
                <a:schemeClr val="bg1"/>
              </a:solidFill>
            </a:endParaRPr>
          </a:p>
        </p:txBody>
      </p:sp>
    </p:spTree>
    <p:extLst>
      <p:ext uri="{BB962C8B-B14F-4D97-AF65-F5344CB8AC3E}">
        <p14:creationId xmlns:p14="http://schemas.microsoft.com/office/powerpoint/2010/main" val="1477329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ppt_w</p:attrName>
                                        </p:attrNameLst>
                                      </p:cBhvr>
                                      <p:tavLst>
                                        <p:tav tm="0" fmla="#ppt_w*sin(2.5*pi*$)">
                                          <p:val>
                                            <p:fltVal val="0"/>
                                          </p:val>
                                        </p:tav>
                                        <p:tav tm="100000">
                                          <p:val>
                                            <p:fltVal val="1"/>
                                          </p:val>
                                        </p:tav>
                                      </p:tavLst>
                                    </p:anim>
                                    <p:anim calcmode="lin" valueType="num">
                                      <p:cBhvr>
                                        <p:cTn id="9" dur="2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normAutofit/>
          </a:bodyPr>
          <a:lstStyle/>
          <a:p>
            <a:pPr marL="0" indent="0">
              <a:buNone/>
            </a:pPr>
            <a:endParaRPr lang="tr-TR" sz="21600" dirty="0" smtClean="0"/>
          </a:p>
          <a:p>
            <a:endParaRPr lang="tr-TR" sz="21600" dirty="0" smtClean="0"/>
          </a:p>
          <a:p>
            <a:endParaRPr lang="tr-TR" dirty="0"/>
          </a:p>
        </p:txBody>
      </p:sp>
      <p:sp>
        <p:nvSpPr>
          <p:cNvPr id="4" name="Sağ Ok 3"/>
          <p:cNvSpPr/>
          <p:nvPr/>
        </p:nvSpPr>
        <p:spPr>
          <a:xfrm>
            <a:off x="278423" y="0"/>
            <a:ext cx="11635154" cy="4304713"/>
          </a:xfrm>
          <a:prstGeom prst="rightArrow">
            <a:avLst/>
          </a:prstGeom>
          <a:solidFill>
            <a:srgbClr val="00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dirty="0" smtClean="0">
                <a:effectLst/>
              </a:rPr>
              <a:t>Devletlerin yönetim şekilleri farklı olabilir. Kimi monarşiyle yönetilirken kimi oligarşi veya teok­rasi, kimisi de cumhuriyetle yönetilebilir. Aşağıdaki yönetim şekillerinden hangisi insan haklarının korunmasına dikkat eden yönetim şeklidir? </a:t>
            </a:r>
            <a:endParaRPr lang="tr-TR" sz="2800" dirty="0"/>
          </a:p>
        </p:txBody>
      </p:sp>
      <p:sp>
        <p:nvSpPr>
          <p:cNvPr id="5" name="Sağ Ok 4"/>
          <p:cNvSpPr/>
          <p:nvPr/>
        </p:nvSpPr>
        <p:spPr>
          <a:xfrm>
            <a:off x="2164080" y="3341077"/>
            <a:ext cx="7498080" cy="3305907"/>
          </a:xfrm>
          <a:prstGeom prst="rightArrow">
            <a:avLst/>
          </a:prstGeom>
          <a:solidFill>
            <a:srgbClr val="00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5400" dirty="0" smtClean="0"/>
              <a:t>CUMHURİYET</a:t>
            </a:r>
            <a:endParaRPr lang="tr-TR" sz="5400" dirty="0"/>
          </a:p>
        </p:txBody>
      </p:sp>
    </p:spTree>
    <p:extLst>
      <p:ext uri="{BB962C8B-B14F-4D97-AF65-F5344CB8AC3E}">
        <p14:creationId xmlns:p14="http://schemas.microsoft.com/office/powerpoint/2010/main" val="2752632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ağ Ok 3"/>
          <p:cNvSpPr/>
          <p:nvPr/>
        </p:nvSpPr>
        <p:spPr>
          <a:xfrm>
            <a:off x="253218" y="0"/>
            <a:ext cx="11938782" cy="4037428"/>
          </a:xfrm>
          <a:prstGeom prst="rightArrow">
            <a:avLst>
              <a:gd name="adj1" fmla="val 50000"/>
              <a:gd name="adj2" fmla="val 76730"/>
            </a:avLst>
          </a:prstGeom>
          <a:solidFill>
            <a:srgbClr val="00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smtClean="0">
                <a:effectLst/>
              </a:rPr>
              <a:t>Berra tarih dersinde İslamiyet öncesi dönemde yönetim sisteminin belli bir düzende olmadığını öğrenmiştir. Hükümdarın ölmeden önce ülkeyi oğullarının arasında paylaştırdığını bu durumun da ülkenin parçalamasına neden olduğunu öğrenmiştir.  HANGİ YÖNETİM BİÇİMİ OLAMAZ </a:t>
            </a:r>
            <a:endParaRPr lang="tr-TR" sz="2400" dirty="0"/>
          </a:p>
        </p:txBody>
      </p:sp>
      <p:sp>
        <p:nvSpPr>
          <p:cNvPr id="5" name="Sağ Ok 4"/>
          <p:cNvSpPr/>
          <p:nvPr/>
        </p:nvSpPr>
        <p:spPr>
          <a:xfrm>
            <a:off x="2194561" y="3390314"/>
            <a:ext cx="7371471" cy="3362179"/>
          </a:xfrm>
          <a:prstGeom prst="rightArrow">
            <a:avLst/>
          </a:prstGeom>
          <a:solidFill>
            <a:srgbClr val="00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6" name="Resim 5"/>
          <p:cNvPicPr>
            <a:picLocks noChangeAspect="1"/>
          </p:cNvPicPr>
          <p:nvPr/>
        </p:nvPicPr>
        <p:blipFill>
          <a:blip r:embed="rId2"/>
          <a:stretch>
            <a:fillRect/>
          </a:stretch>
        </p:blipFill>
        <p:spPr>
          <a:xfrm>
            <a:off x="3291872" y="4345916"/>
            <a:ext cx="4651651" cy="1450974"/>
          </a:xfrm>
          <a:prstGeom prst="rect">
            <a:avLst/>
          </a:prstGeom>
        </p:spPr>
      </p:pic>
    </p:spTree>
    <p:extLst>
      <p:ext uri="{BB962C8B-B14F-4D97-AF65-F5344CB8AC3E}">
        <p14:creationId xmlns:p14="http://schemas.microsoft.com/office/powerpoint/2010/main" val="2574422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ağ Ok 3"/>
          <p:cNvSpPr/>
          <p:nvPr/>
        </p:nvSpPr>
        <p:spPr>
          <a:xfrm>
            <a:off x="572086" y="0"/>
            <a:ext cx="11380763" cy="4135901"/>
          </a:xfrm>
          <a:prstGeom prst="rightArrow">
            <a:avLst/>
          </a:prstGeom>
          <a:solidFill>
            <a:srgbClr val="00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smtClean="0">
                <a:effectLst/>
              </a:rPr>
              <a:t>Demokrasilerde insanlar düşünce ve kanaatlerini açıklama hakkına sahiptir. Birden fazla ve farklı görüşün olması çok seslilik getirir. Buna ……..     denir. Yukarıda verilen boşluğa aşağıdakilerden hangisi getirilmelidir?</a:t>
            </a:r>
            <a:endParaRPr lang="tr-TR" sz="2400" dirty="0"/>
          </a:p>
        </p:txBody>
      </p:sp>
      <p:sp>
        <p:nvSpPr>
          <p:cNvPr id="5" name="Sağ Ok 4"/>
          <p:cNvSpPr/>
          <p:nvPr/>
        </p:nvSpPr>
        <p:spPr>
          <a:xfrm>
            <a:off x="2025750" y="3235568"/>
            <a:ext cx="8173329" cy="3622432"/>
          </a:xfrm>
          <a:prstGeom prst="rightArrow">
            <a:avLst/>
          </a:prstGeom>
          <a:solidFill>
            <a:srgbClr val="00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tr-TR" dirty="0" smtClean="0">
              <a:effectLst/>
            </a:endParaRPr>
          </a:p>
          <a:p>
            <a:r>
              <a:rPr lang="tr-TR" sz="6600" dirty="0" smtClean="0">
                <a:effectLst/>
              </a:rPr>
              <a:t>        çoğulculuk</a:t>
            </a:r>
            <a:endParaRPr lang="tr-TR" sz="6600" dirty="0">
              <a:effectLst/>
            </a:endParaRPr>
          </a:p>
        </p:txBody>
      </p:sp>
    </p:spTree>
    <p:extLst>
      <p:ext uri="{BB962C8B-B14F-4D97-AF65-F5344CB8AC3E}">
        <p14:creationId xmlns:p14="http://schemas.microsoft.com/office/powerpoint/2010/main" val="2524879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155552" y="2967335"/>
            <a:ext cx="9880911" cy="1446550"/>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tr-TR" sz="8800" b="1" cap="none" spc="0" dirty="0" smtClean="0">
                <a:ln/>
                <a:solidFill>
                  <a:schemeClr val="accent3"/>
                </a:solidFill>
                <a:effectLst/>
              </a:rPr>
              <a:t>BOŞLUK DOLDURMA</a:t>
            </a:r>
            <a:endParaRPr lang="tr-TR" sz="8800" b="1" cap="none" spc="0" dirty="0">
              <a:ln/>
              <a:solidFill>
                <a:schemeClr val="accent3"/>
              </a:solidFill>
              <a:effectLst/>
            </a:endParaRPr>
          </a:p>
        </p:txBody>
      </p:sp>
    </p:spTree>
    <p:extLst>
      <p:ext uri="{BB962C8B-B14F-4D97-AF65-F5344CB8AC3E}">
        <p14:creationId xmlns:p14="http://schemas.microsoft.com/office/powerpoint/2010/main" val="87140200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38200" y="506437"/>
            <a:ext cx="10515600" cy="5670526"/>
          </a:xfrm>
        </p:spPr>
        <p:txBody>
          <a:bodyPr>
            <a:normAutofit lnSpcReduction="10000"/>
          </a:bodyPr>
          <a:lstStyle/>
          <a:p>
            <a:pPr marL="0" indent="0">
              <a:buNone/>
            </a:pPr>
            <a:r>
              <a:rPr lang="tr-TR" sz="3600" b="1" dirty="0">
                <a:solidFill>
                  <a:prstClr val="white"/>
                </a:solidFill>
              </a:rPr>
              <a:t>Her ne kadar farklı algılanış biçimleri ve </a:t>
            </a:r>
            <a:r>
              <a:rPr lang="tr-TR" sz="3600" b="1" dirty="0" smtClean="0">
                <a:solidFill>
                  <a:prstClr val="white"/>
                </a:solidFill>
              </a:rPr>
              <a:t>yorumları</a:t>
            </a:r>
          </a:p>
          <a:p>
            <a:pPr marL="0" indent="0">
              <a:buNone/>
            </a:pPr>
            <a:endParaRPr lang="tr-TR" sz="3600" b="1" dirty="0" smtClean="0">
              <a:solidFill>
                <a:prstClr val="white"/>
              </a:solidFill>
            </a:endParaRPr>
          </a:p>
          <a:p>
            <a:pPr marL="0" indent="0">
              <a:buNone/>
            </a:pPr>
            <a:r>
              <a:rPr lang="tr-TR" sz="3600" b="1" dirty="0" smtClean="0">
                <a:solidFill>
                  <a:prstClr val="white"/>
                </a:solidFill>
              </a:rPr>
              <a:t> </a:t>
            </a:r>
            <a:r>
              <a:rPr lang="tr-TR" sz="3600" b="1" dirty="0">
                <a:solidFill>
                  <a:prstClr val="white"/>
                </a:solidFill>
              </a:rPr>
              <a:t>mevcut olsa da, </a:t>
            </a:r>
            <a:r>
              <a:rPr lang="tr-TR" sz="3600" b="1" dirty="0" smtClean="0">
                <a:solidFill>
                  <a:prstClr val="white"/>
                </a:solidFill>
              </a:rPr>
              <a:t> ………………………..en </a:t>
            </a:r>
            <a:r>
              <a:rPr lang="tr-TR" sz="3600" b="1" dirty="0">
                <a:solidFill>
                  <a:prstClr val="white"/>
                </a:solidFill>
              </a:rPr>
              <a:t>yalın </a:t>
            </a:r>
            <a:r>
              <a:rPr lang="tr-TR" sz="3600" b="1" dirty="0" smtClean="0">
                <a:solidFill>
                  <a:prstClr val="white"/>
                </a:solidFill>
              </a:rPr>
              <a:t>anlamda</a:t>
            </a:r>
          </a:p>
          <a:p>
            <a:pPr marL="0" indent="0">
              <a:buNone/>
            </a:pPr>
            <a:endParaRPr lang="tr-TR" sz="3600" b="1" dirty="0" smtClean="0">
              <a:solidFill>
                <a:prstClr val="white"/>
              </a:solidFill>
            </a:endParaRPr>
          </a:p>
          <a:p>
            <a:pPr marL="0" indent="0">
              <a:buNone/>
            </a:pPr>
            <a:r>
              <a:rPr lang="tr-TR" sz="3600" b="1" dirty="0" smtClean="0">
                <a:solidFill>
                  <a:prstClr val="white"/>
                </a:solidFill>
              </a:rPr>
              <a:t> </a:t>
            </a:r>
            <a:r>
              <a:rPr lang="tr-TR" sz="3600" b="1" dirty="0">
                <a:solidFill>
                  <a:prstClr val="white"/>
                </a:solidFill>
              </a:rPr>
              <a:t>"devlet işlerinden bir tür ruhban sınıfının </a:t>
            </a:r>
            <a:r>
              <a:rPr lang="tr-TR" sz="3600" b="1" dirty="0" smtClean="0">
                <a:solidFill>
                  <a:prstClr val="white"/>
                </a:solidFill>
              </a:rPr>
              <a:t>sorumlu</a:t>
            </a:r>
          </a:p>
          <a:p>
            <a:pPr marL="0" indent="0">
              <a:buNone/>
            </a:pPr>
            <a:endParaRPr lang="tr-TR" sz="3600" b="1" dirty="0" smtClean="0">
              <a:solidFill>
                <a:prstClr val="white"/>
              </a:solidFill>
            </a:endParaRPr>
          </a:p>
          <a:p>
            <a:pPr marL="0" indent="0">
              <a:buNone/>
            </a:pPr>
            <a:r>
              <a:rPr lang="tr-TR" sz="3600" b="1" dirty="0" smtClean="0">
                <a:solidFill>
                  <a:prstClr val="white"/>
                </a:solidFill>
              </a:rPr>
              <a:t> </a:t>
            </a:r>
            <a:r>
              <a:rPr lang="tr-TR" sz="3600" b="1" dirty="0">
                <a:solidFill>
                  <a:prstClr val="white"/>
                </a:solidFill>
              </a:rPr>
              <a:t>olduğu ve devlet işlerinin dini temellere </a:t>
            </a:r>
            <a:endParaRPr lang="tr-TR" sz="3600" b="1" dirty="0" smtClean="0">
              <a:solidFill>
                <a:prstClr val="white"/>
              </a:solidFill>
            </a:endParaRPr>
          </a:p>
          <a:p>
            <a:pPr marL="0" indent="0">
              <a:buNone/>
            </a:pPr>
            <a:r>
              <a:rPr lang="tr-TR" sz="3600" b="1" dirty="0" smtClean="0">
                <a:solidFill>
                  <a:prstClr val="white"/>
                </a:solidFill>
              </a:rPr>
              <a:t>dayandırılmaya </a:t>
            </a:r>
            <a:r>
              <a:rPr lang="tr-TR" sz="3600" b="1" dirty="0">
                <a:solidFill>
                  <a:prstClr val="white"/>
                </a:solidFill>
              </a:rPr>
              <a:t>çalışıldığı sistem" </a:t>
            </a:r>
            <a:r>
              <a:rPr lang="tr-TR" sz="3600" b="1" dirty="0" smtClean="0">
                <a:solidFill>
                  <a:prstClr val="white"/>
                </a:solidFill>
              </a:rPr>
              <a:t>olarak</a:t>
            </a:r>
          </a:p>
          <a:p>
            <a:pPr marL="0" indent="0">
              <a:buNone/>
            </a:pPr>
            <a:r>
              <a:rPr lang="tr-TR" sz="3600" b="1" dirty="0" smtClean="0">
                <a:solidFill>
                  <a:prstClr val="white"/>
                </a:solidFill>
              </a:rPr>
              <a:t> </a:t>
            </a:r>
            <a:r>
              <a:rPr lang="tr-TR" sz="3600" b="1" dirty="0">
                <a:solidFill>
                  <a:prstClr val="white"/>
                </a:solidFill>
              </a:rPr>
              <a:t>tanımlanabilir.</a:t>
            </a:r>
            <a:r>
              <a:rPr lang="tr-TR" sz="2400" dirty="0">
                <a:solidFill>
                  <a:prstClr val="black"/>
                </a:solidFill>
              </a:rPr>
              <a:t/>
            </a:r>
            <a:br>
              <a:rPr lang="tr-TR" sz="2400" dirty="0">
                <a:solidFill>
                  <a:prstClr val="black"/>
                </a:solidFill>
              </a:rPr>
            </a:br>
            <a:endParaRPr lang="tr-TR" dirty="0"/>
          </a:p>
        </p:txBody>
      </p:sp>
      <p:sp>
        <p:nvSpPr>
          <p:cNvPr id="4" name="Dikdörtgen 3"/>
          <p:cNvSpPr/>
          <p:nvPr/>
        </p:nvSpPr>
        <p:spPr>
          <a:xfrm>
            <a:off x="4276580" y="1336431"/>
            <a:ext cx="2897944" cy="970670"/>
          </a:xfrm>
          <a:prstGeom prst="rect">
            <a:avLst/>
          </a:prstGeom>
          <a:solidFill>
            <a:srgbClr val="00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dirty="0" smtClean="0"/>
              <a:t>TEOKRASİ</a:t>
            </a:r>
            <a:endParaRPr lang="tr-TR" sz="3600" dirty="0"/>
          </a:p>
        </p:txBody>
      </p:sp>
    </p:spTree>
    <p:extLst>
      <p:ext uri="{BB962C8B-B14F-4D97-AF65-F5344CB8AC3E}">
        <p14:creationId xmlns:p14="http://schemas.microsoft.com/office/powerpoint/2010/main" val="1681401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çerik Yer Tutucusu 4"/>
          <p:cNvSpPr>
            <a:spLocks noGrp="1"/>
          </p:cNvSpPr>
          <p:nvPr>
            <p:ph idx="1"/>
          </p:nvPr>
        </p:nvSpPr>
        <p:spPr>
          <a:xfrm>
            <a:off x="838200" y="801858"/>
            <a:ext cx="10515600" cy="5375105"/>
          </a:xfrm>
        </p:spPr>
        <p:txBody>
          <a:bodyPr/>
          <a:lstStyle/>
          <a:p>
            <a:endParaRPr lang="tr-TR" sz="3600" b="1" dirty="0" smtClean="0">
              <a:solidFill>
                <a:prstClr val="white"/>
              </a:solidFill>
            </a:endParaRPr>
          </a:p>
          <a:p>
            <a:pPr marL="0" indent="0">
              <a:buNone/>
            </a:pPr>
            <a:r>
              <a:rPr lang="tr-TR" sz="3600" b="1" dirty="0" smtClean="0">
                <a:solidFill>
                  <a:prstClr val="white"/>
                </a:solidFill>
              </a:rPr>
              <a:t>Bir …………………diğer </a:t>
            </a:r>
            <a:r>
              <a:rPr lang="tr-TR" sz="3600" b="1" dirty="0">
                <a:solidFill>
                  <a:prstClr val="white"/>
                </a:solidFill>
              </a:rPr>
              <a:t>yönetim biçimlerinden </a:t>
            </a:r>
            <a:r>
              <a:rPr lang="tr-TR" sz="3600" b="1" dirty="0" smtClean="0">
                <a:solidFill>
                  <a:prstClr val="white"/>
                </a:solidFill>
              </a:rPr>
              <a:t>ayıran</a:t>
            </a:r>
          </a:p>
          <a:p>
            <a:pPr marL="0" indent="0">
              <a:buNone/>
            </a:pPr>
            <a:r>
              <a:rPr lang="tr-TR" sz="3600" b="1" dirty="0" smtClean="0">
                <a:solidFill>
                  <a:prstClr val="white"/>
                </a:solidFill>
              </a:rPr>
              <a:t> </a:t>
            </a:r>
          </a:p>
          <a:p>
            <a:r>
              <a:rPr lang="tr-TR" sz="3600" b="1" dirty="0" smtClean="0">
                <a:solidFill>
                  <a:prstClr val="white"/>
                </a:solidFill>
              </a:rPr>
              <a:t>en </a:t>
            </a:r>
            <a:r>
              <a:rPr lang="tr-TR" sz="3600" b="1" dirty="0">
                <a:solidFill>
                  <a:prstClr val="white"/>
                </a:solidFill>
              </a:rPr>
              <a:t>önemli özellik, devlet başkanının bu </a:t>
            </a:r>
            <a:r>
              <a:rPr lang="tr-TR" sz="3600" b="1" dirty="0" smtClean="0">
                <a:solidFill>
                  <a:prstClr val="white"/>
                </a:solidFill>
              </a:rPr>
              <a:t>yetkiyi</a:t>
            </a:r>
          </a:p>
          <a:p>
            <a:endParaRPr lang="tr-TR" sz="3600" b="1" dirty="0">
              <a:solidFill>
                <a:prstClr val="white"/>
              </a:solidFill>
            </a:endParaRPr>
          </a:p>
          <a:p>
            <a:r>
              <a:rPr lang="tr-TR" sz="3600" b="1" dirty="0" smtClean="0">
                <a:solidFill>
                  <a:prstClr val="white"/>
                </a:solidFill>
              </a:rPr>
              <a:t> </a:t>
            </a:r>
            <a:r>
              <a:rPr lang="tr-TR" sz="3600" b="1" dirty="0">
                <a:solidFill>
                  <a:prstClr val="white"/>
                </a:solidFill>
              </a:rPr>
              <a:t>yaşamı boyunca elinde bulundurmasıdır</a:t>
            </a:r>
            <a:endParaRPr lang="tr-TR" dirty="0"/>
          </a:p>
        </p:txBody>
      </p:sp>
      <p:sp>
        <p:nvSpPr>
          <p:cNvPr id="7" name="Dikdörtgen 6"/>
          <p:cNvSpPr/>
          <p:nvPr/>
        </p:nvSpPr>
        <p:spPr>
          <a:xfrm>
            <a:off x="1800665" y="1266092"/>
            <a:ext cx="1899138" cy="815926"/>
          </a:xfrm>
          <a:prstGeom prst="rect">
            <a:avLst/>
          </a:prstGeom>
          <a:solidFill>
            <a:srgbClr val="00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MONARŞİ</a:t>
            </a:r>
            <a:endParaRPr lang="tr-TR" dirty="0"/>
          </a:p>
        </p:txBody>
      </p:sp>
    </p:spTree>
    <p:extLst>
      <p:ext uri="{BB962C8B-B14F-4D97-AF65-F5344CB8AC3E}">
        <p14:creationId xmlns:p14="http://schemas.microsoft.com/office/powerpoint/2010/main" val="1239172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38200" y="393895"/>
            <a:ext cx="10515600" cy="5783068"/>
          </a:xfrm>
        </p:spPr>
        <p:txBody>
          <a:bodyPr/>
          <a:lstStyle/>
          <a:p>
            <a:r>
              <a:rPr lang="tr-TR" sz="4100" b="1" dirty="0">
                <a:solidFill>
                  <a:prstClr val="white"/>
                </a:solidFill>
              </a:rPr>
              <a:t>Bazı siyaset bilimcileri, yönetim şekli ne </a:t>
            </a:r>
            <a:r>
              <a:rPr lang="tr-TR" sz="4100" b="1" dirty="0" smtClean="0">
                <a:solidFill>
                  <a:prstClr val="white"/>
                </a:solidFill>
              </a:rPr>
              <a:t>olursa</a:t>
            </a:r>
          </a:p>
          <a:p>
            <a:endParaRPr lang="tr-TR" sz="4100" b="1" dirty="0">
              <a:solidFill>
                <a:prstClr val="white"/>
              </a:solidFill>
            </a:endParaRPr>
          </a:p>
          <a:p>
            <a:r>
              <a:rPr lang="tr-TR" sz="4100" b="1" dirty="0" smtClean="0">
                <a:solidFill>
                  <a:prstClr val="white"/>
                </a:solidFill>
              </a:rPr>
              <a:t> </a:t>
            </a:r>
            <a:r>
              <a:rPr lang="tr-TR" sz="4100" b="1" dirty="0">
                <a:solidFill>
                  <a:prstClr val="white"/>
                </a:solidFill>
              </a:rPr>
              <a:t>olsun, her devletin yönetiminde mutlaka bir </a:t>
            </a:r>
            <a:endParaRPr lang="tr-TR" sz="4100" b="1" dirty="0" smtClean="0">
              <a:solidFill>
                <a:prstClr val="white"/>
              </a:solidFill>
            </a:endParaRPr>
          </a:p>
          <a:p>
            <a:endParaRPr lang="tr-TR" sz="4100" b="1" dirty="0">
              <a:solidFill>
                <a:prstClr val="white"/>
              </a:solidFill>
            </a:endParaRPr>
          </a:p>
          <a:p>
            <a:r>
              <a:rPr lang="tr-TR" sz="4100" b="1" dirty="0" smtClean="0">
                <a:solidFill>
                  <a:prstClr val="white"/>
                </a:solidFill>
              </a:rPr>
              <a:t>………………olduğunu </a:t>
            </a:r>
            <a:r>
              <a:rPr lang="tr-TR" sz="4100" b="1" dirty="0">
                <a:solidFill>
                  <a:prstClr val="white"/>
                </a:solidFill>
              </a:rPr>
              <a:t>belirtirler</a:t>
            </a:r>
            <a:endParaRPr lang="tr-TR" dirty="0"/>
          </a:p>
        </p:txBody>
      </p:sp>
      <p:sp>
        <p:nvSpPr>
          <p:cNvPr id="4" name="Dikdörtgen 3"/>
          <p:cNvSpPr/>
          <p:nvPr/>
        </p:nvSpPr>
        <p:spPr>
          <a:xfrm>
            <a:off x="1012873" y="2883877"/>
            <a:ext cx="2278966" cy="1111347"/>
          </a:xfrm>
          <a:prstGeom prst="rect">
            <a:avLst/>
          </a:prstGeom>
          <a:solidFill>
            <a:srgbClr val="00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dirty="0" smtClean="0"/>
              <a:t>OLİRAŞİ</a:t>
            </a:r>
            <a:endParaRPr lang="tr-TR" sz="3200" dirty="0"/>
          </a:p>
        </p:txBody>
      </p:sp>
    </p:spTree>
    <p:extLst>
      <p:ext uri="{BB962C8B-B14F-4D97-AF65-F5344CB8AC3E}">
        <p14:creationId xmlns:p14="http://schemas.microsoft.com/office/powerpoint/2010/main" val="822950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2985146" y="2643778"/>
            <a:ext cx="5827814" cy="1446550"/>
          </a:xfrm>
          <a:prstGeom prst="rect">
            <a:avLst/>
          </a:prstGeom>
          <a:noFill/>
        </p:spPr>
        <p:txBody>
          <a:bodyPr wrap="none" lIns="91440" tIns="45720" rIns="91440" bIns="45720">
            <a:spAutoFit/>
          </a:bodyPr>
          <a:lstStyle/>
          <a:p>
            <a:pPr algn="ctr"/>
            <a:r>
              <a:rPr lang="tr-TR" sz="88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EŞLEŞTİRME</a:t>
            </a:r>
            <a:endParaRPr lang="tr-TR" sz="88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326834656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sz="6000" b="1" dirty="0" smtClean="0">
                <a:solidFill>
                  <a:schemeClr val="bg1"/>
                </a:solidFill>
              </a:rPr>
              <a:t>            YÖNETİM BİÇİMLERİ</a:t>
            </a:r>
            <a:endParaRPr lang="tr-TR" sz="6000" b="1" dirty="0">
              <a:solidFill>
                <a:schemeClr val="bg1"/>
              </a:solidFill>
            </a:endParaRPr>
          </a:p>
        </p:txBody>
      </p:sp>
      <p:sp>
        <p:nvSpPr>
          <p:cNvPr id="3" name="İçerik Yer Tutucusu 2"/>
          <p:cNvSpPr>
            <a:spLocks noGrp="1"/>
          </p:cNvSpPr>
          <p:nvPr>
            <p:ph idx="1"/>
          </p:nvPr>
        </p:nvSpPr>
        <p:spPr/>
        <p:txBody>
          <a:bodyPr>
            <a:normAutofit/>
          </a:bodyPr>
          <a:lstStyle/>
          <a:p>
            <a:pPr marL="0" indent="0">
              <a:buNone/>
            </a:pPr>
            <a:r>
              <a:rPr lang="tr-TR" sz="6600" b="1" dirty="0" smtClean="0">
                <a:solidFill>
                  <a:schemeClr val="bg1"/>
                </a:solidFill>
              </a:rPr>
              <a:t>* </a:t>
            </a:r>
            <a:r>
              <a:rPr lang="tr-TR" sz="6600" b="1" dirty="0" smtClean="0"/>
              <a:t> </a:t>
            </a:r>
            <a:r>
              <a:rPr lang="tr-TR" sz="6600" b="1" dirty="0" smtClean="0">
                <a:solidFill>
                  <a:schemeClr val="bg1"/>
                </a:solidFill>
              </a:rPr>
              <a:t>MONARŞİ</a:t>
            </a:r>
          </a:p>
          <a:p>
            <a:r>
              <a:rPr lang="tr-TR" sz="6600" b="1" dirty="0" smtClean="0">
                <a:solidFill>
                  <a:schemeClr val="bg1"/>
                </a:solidFill>
              </a:rPr>
              <a:t>*OLİGARŞİ</a:t>
            </a:r>
          </a:p>
          <a:p>
            <a:r>
              <a:rPr lang="tr-TR" sz="6600" b="1" dirty="0" smtClean="0">
                <a:solidFill>
                  <a:schemeClr val="bg1"/>
                </a:solidFill>
              </a:rPr>
              <a:t>*TEOKRASİ</a:t>
            </a:r>
          </a:p>
          <a:p>
            <a:r>
              <a:rPr lang="tr-TR" sz="6600" b="1" dirty="0" smtClean="0">
                <a:solidFill>
                  <a:schemeClr val="bg1"/>
                </a:solidFill>
              </a:rPr>
              <a:t>*CUMHURİYET</a:t>
            </a:r>
            <a:endParaRPr lang="tr-TR" sz="6600" b="1" dirty="0"/>
          </a:p>
        </p:txBody>
      </p:sp>
    </p:spTree>
    <p:extLst>
      <p:ext uri="{BB962C8B-B14F-4D97-AF65-F5344CB8AC3E}">
        <p14:creationId xmlns:p14="http://schemas.microsoft.com/office/powerpoint/2010/main" val="2997225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a:stretch>
            <a:fillRect/>
          </a:stretch>
        </p:blipFill>
        <p:spPr>
          <a:xfrm>
            <a:off x="644700" y="371919"/>
            <a:ext cx="2336240" cy="2512536"/>
          </a:xfrm>
          <a:prstGeom prst="rect">
            <a:avLst/>
          </a:prstGeom>
        </p:spPr>
      </p:pic>
      <p:sp>
        <p:nvSpPr>
          <p:cNvPr id="5" name="Dikdörtgen 4"/>
          <p:cNvSpPr/>
          <p:nvPr/>
        </p:nvSpPr>
        <p:spPr>
          <a:xfrm>
            <a:off x="4230459" y="5510854"/>
            <a:ext cx="3201197" cy="1015663"/>
          </a:xfrm>
          <a:prstGeom prst="rect">
            <a:avLst/>
          </a:prstGeom>
        </p:spPr>
        <p:txBody>
          <a:bodyPr wrap="none">
            <a:spAutoFit/>
          </a:bodyPr>
          <a:lstStyle/>
          <a:p>
            <a:r>
              <a:rPr lang="tr-TR" sz="6000" b="1" dirty="0">
                <a:solidFill>
                  <a:prstClr val="white"/>
                </a:solidFill>
                <a:latin typeface="Calibri Light" panose="020F0302020204030204"/>
                <a:ea typeface="+mj-ea"/>
                <a:cs typeface="+mj-cs"/>
              </a:rPr>
              <a:t> </a:t>
            </a:r>
            <a:r>
              <a:rPr lang="tr-TR" sz="5400" b="1" dirty="0">
                <a:solidFill>
                  <a:prstClr val="white"/>
                </a:solidFill>
                <a:ea typeface="+mj-ea"/>
                <a:cs typeface="+mj-cs"/>
              </a:rPr>
              <a:t>MONARŞİ</a:t>
            </a:r>
            <a:endParaRPr lang="tr-TR" sz="1400" dirty="0"/>
          </a:p>
        </p:txBody>
      </p:sp>
      <p:pic>
        <p:nvPicPr>
          <p:cNvPr id="6" name="Resim 5"/>
          <p:cNvPicPr>
            <a:picLocks noChangeAspect="1"/>
          </p:cNvPicPr>
          <p:nvPr/>
        </p:nvPicPr>
        <p:blipFill>
          <a:blip r:embed="rId3"/>
          <a:stretch>
            <a:fillRect/>
          </a:stretch>
        </p:blipFill>
        <p:spPr>
          <a:xfrm>
            <a:off x="3673748" y="371919"/>
            <a:ext cx="4314620" cy="2426974"/>
          </a:xfrm>
          <a:prstGeom prst="rect">
            <a:avLst/>
          </a:prstGeom>
        </p:spPr>
      </p:pic>
      <p:sp>
        <p:nvSpPr>
          <p:cNvPr id="7" name="Dikdörtgen 6"/>
          <p:cNvSpPr/>
          <p:nvPr/>
        </p:nvSpPr>
        <p:spPr>
          <a:xfrm>
            <a:off x="7746610" y="5510854"/>
            <a:ext cx="4445390" cy="923330"/>
          </a:xfrm>
          <a:prstGeom prst="rect">
            <a:avLst/>
          </a:prstGeom>
        </p:spPr>
        <p:txBody>
          <a:bodyPr wrap="square">
            <a:spAutoFit/>
          </a:bodyPr>
          <a:lstStyle/>
          <a:p>
            <a:r>
              <a:rPr lang="tr-TR" sz="5400" b="1" dirty="0">
                <a:solidFill>
                  <a:prstClr val="white"/>
                </a:solidFill>
                <a:ea typeface="+mj-ea"/>
                <a:cs typeface="+mj-cs"/>
              </a:rPr>
              <a:t>CUMHURİYET</a:t>
            </a:r>
            <a:endParaRPr lang="tr-TR" sz="1400" dirty="0"/>
          </a:p>
        </p:txBody>
      </p:sp>
      <p:pic>
        <p:nvPicPr>
          <p:cNvPr id="8" name="İçerik Yer Tutucusu 3"/>
          <p:cNvPicPr>
            <a:picLocks noChangeAspect="1"/>
          </p:cNvPicPr>
          <p:nvPr/>
        </p:nvPicPr>
        <p:blipFill>
          <a:blip r:embed="rId4"/>
          <a:stretch>
            <a:fillRect/>
          </a:stretch>
        </p:blipFill>
        <p:spPr>
          <a:xfrm>
            <a:off x="8285871" y="544033"/>
            <a:ext cx="3681046" cy="2082745"/>
          </a:xfrm>
          <a:prstGeom prst="rect">
            <a:avLst/>
          </a:prstGeom>
        </p:spPr>
      </p:pic>
      <p:pic>
        <p:nvPicPr>
          <p:cNvPr id="9" name="Resim 8"/>
          <p:cNvPicPr>
            <a:picLocks noChangeAspect="1"/>
          </p:cNvPicPr>
          <p:nvPr/>
        </p:nvPicPr>
        <p:blipFill>
          <a:blip r:embed="rId5"/>
          <a:stretch>
            <a:fillRect/>
          </a:stretch>
        </p:blipFill>
        <p:spPr>
          <a:xfrm>
            <a:off x="-464233" y="5298785"/>
            <a:ext cx="4554107" cy="1774090"/>
          </a:xfrm>
          <a:prstGeom prst="rect">
            <a:avLst/>
          </a:prstGeom>
        </p:spPr>
      </p:pic>
      <p:cxnSp>
        <p:nvCxnSpPr>
          <p:cNvPr id="11" name="Düz Bağlayıcı 10"/>
          <p:cNvCxnSpPr/>
          <p:nvPr/>
        </p:nvCxnSpPr>
        <p:spPr>
          <a:xfrm>
            <a:off x="6091311" y="2841674"/>
            <a:ext cx="3207434" cy="2457111"/>
          </a:xfrm>
          <a:prstGeom prst="line">
            <a:avLst/>
          </a:prstGeom>
        </p:spPr>
        <p:style>
          <a:lnRef idx="3">
            <a:schemeClr val="dk1"/>
          </a:lnRef>
          <a:fillRef idx="0">
            <a:schemeClr val="dk1"/>
          </a:fillRef>
          <a:effectRef idx="2">
            <a:schemeClr val="dk1"/>
          </a:effectRef>
          <a:fontRef idx="minor">
            <a:schemeClr val="tx1"/>
          </a:fontRef>
        </p:style>
      </p:cxnSp>
      <p:cxnSp>
        <p:nvCxnSpPr>
          <p:cNvPr id="13" name="Düz Bağlayıcı 12"/>
          <p:cNvCxnSpPr/>
          <p:nvPr/>
        </p:nvCxnSpPr>
        <p:spPr>
          <a:xfrm flipH="1">
            <a:off x="1969477" y="2798893"/>
            <a:ext cx="7188591" cy="2499892"/>
          </a:xfrm>
          <a:prstGeom prst="line">
            <a:avLst/>
          </a:prstGeom>
        </p:spPr>
        <p:style>
          <a:lnRef idx="3">
            <a:schemeClr val="dk1"/>
          </a:lnRef>
          <a:fillRef idx="0">
            <a:schemeClr val="dk1"/>
          </a:fillRef>
          <a:effectRef idx="2">
            <a:schemeClr val="dk1"/>
          </a:effectRef>
          <a:fontRef idx="minor">
            <a:schemeClr val="tx1"/>
          </a:fontRef>
        </p:style>
      </p:cxnSp>
      <p:cxnSp>
        <p:nvCxnSpPr>
          <p:cNvPr id="15" name="Düz Bağlayıcı 14"/>
          <p:cNvCxnSpPr/>
          <p:nvPr/>
        </p:nvCxnSpPr>
        <p:spPr>
          <a:xfrm>
            <a:off x="1969477" y="3319975"/>
            <a:ext cx="3931419" cy="2150925"/>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448177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circle(in)">
                                      <p:cBhvr>
                                        <p:cTn id="21"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3762608" y="2967335"/>
            <a:ext cx="4666790" cy="923330"/>
          </a:xfrm>
          <a:prstGeom prst="rect">
            <a:avLst/>
          </a:prstGeom>
          <a:noFill/>
        </p:spPr>
        <p:txBody>
          <a:bodyPr wrap="none" lIns="91440" tIns="45720" rIns="91440" bIns="45720">
            <a:spAutoFit/>
          </a:bodyPr>
          <a:lstStyle/>
          <a:p>
            <a:pPr algn="ctr"/>
            <a:r>
              <a:rPr lang="tr-TR" sz="54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DOĞRU  YANLIŞ</a:t>
            </a:r>
            <a:endParaRPr lang="tr-TR"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Tree>
    <p:extLst>
      <p:ext uri="{BB962C8B-B14F-4D97-AF65-F5344CB8AC3E}">
        <p14:creationId xmlns:p14="http://schemas.microsoft.com/office/powerpoint/2010/main" val="307571556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a:stretch>
            <a:fillRect/>
          </a:stretch>
        </p:blipFill>
        <p:spPr>
          <a:xfrm>
            <a:off x="2082018" y="503704"/>
            <a:ext cx="8737209" cy="653044"/>
          </a:xfrm>
          <a:prstGeom prst="rect">
            <a:avLst/>
          </a:prstGeom>
        </p:spPr>
      </p:pic>
      <p:sp>
        <p:nvSpPr>
          <p:cNvPr id="5" name="Metin kutusu 4"/>
          <p:cNvSpPr txBox="1"/>
          <p:nvPr/>
        </p:nvSpPr>
        <p:spPr>
          <a:xfrm>
            <a:off x="576776" y="361723"/>
            <a:ext cx="1702190" cy="707886"/>
          </a:xfrm>
          <a:prstGeom prst="rect">
            <a:avLst/>
          </a:prstGeom>
          <a:noFill/>
        </p:spPr>
        <p:txBody>
          <a:bodyPr wrap="square" rtlCol="0">
            <a:spAutoFit/>
          </a:bodyPr>
          <a:lstStyle/>
          <a:p>
            <a:r>
              <a:rPr lang="tr-TR" dirty="0" smtClean="0">
                <a:solidFill>
                  <a:schemeClr val="bg1"/>
                </a:solidFill>
              </a:rPr>
              <a:t>(………</a:t>
            </a:r>
            <a:r>
              <a:rPr lang="tr-TR" sz="4000" dirty="0" smtClean="0">
                <a:solidFill>
                  <a:schemeClr val="bg1"/>
                </a:solidFill>
              </a:rPr>
              <a:t>D</a:t>
            </a:r>
            <a:r>
              <a:rPr lang="tr-TR" dirty="0" smtClean="0">
                <a:solidFill>
                  <a:schemeClr val="bg1"/>
                </a:solidFill>
              </a:rPr>
              <a:t>……….)</a:t>
            </a:r>
            <a:endParaRPr lang="tr-TR" dirty="0">
              <a:solidFill>
                <a:schemeClr val="bg1"/>
              </a:solidFill>
            </a:endParaRPr>
          </a:p>
        </p:txBody>
      </p:sp>
      <p:sp>
        <p:nvSpPr>
          <p:cNvPr id="7" name="Dikdörtgen 6"/>
          <p:cNvSpPr/>
          <p:nvPr/>
        </p:nvSpPr>
        <p:spPr>
          <a:xfrm>
            <a:off x="2082018" y="1687175"/>
            <a:ext cx="9608234" cy="1384995"/>
          </a:xfrm>
          <a:prstGeom prst="rect">
            <a:avLst/>
          </a:prstGeom>
        </p:spPr>
        <p:txBody>
          <a:bodyPr wrap="square">
            <a:spAutoFit/>
          </a:bodyPr>
          <a:lstStyle/>
          <a:p>
            <a:r>
              <a:rPr lang="tr-TR" sz="2800" b="1" dirty="0">
                <a:solidFill>
                  <a:schemeClr val="bg1"/>
                </a:solidFill>
              </a:rPr>
              <a:t>Bir monarşiyi diğer yönetim biçimlerinden ayıran en önemli özellik, devlet başkanının bu yetkiyi yaşamı boyunca elinde bulundurmasıdır .</a:t>
            </a:r>
            <a:endParaRPr lang="tr-TR" sz="2800" dirty="0"/>
          </a:p>
        </p:txBody>
      </p:sp>
      <p:sp>
        <p:nvSpPr>
          <p:cNvPr id="8" name="Dikdörtgen 7"/>
          <p:cNvSpPr/>
          <p:nvPr/>
        </p:nvSpPr>
        <p:spPr>
          <a:xfrm>
            <a:off x="602164" y="1600036"/>
            <a:ext cx="1651414" cy="707886"/>
          </a:xfrm>
          <a:prstGeom prst="rect">
            <a:avLst/>
          </a:prstGeom>
        </p:spPr>
        <p:txBody>
          <a:bodyPr wrap="none">
            <a:spAutoFit/>
          </a:bodyPr>
          <a:lstStyle/>
          <a:p>
            <a:pPr lvl="0"/>
            <a:r>
              <a:rPr lang="tr-TR" dirty="0">
                <a:solidFill>
                  <a:prstClr val="white"/>
                </a:solidFill>
              </a:rPr>
              <a:t>(………</a:t>
            </a:r>
            <a:r>
              <a:rPr lang="tr-TR" sz="4000" dirty="0">
                <a:solidFill>
                  <a:prstClr val="white"/>
                </a:solidFill>
              </a:rPr>
              <a:t>D</a:t>
            </a:r>
            <a:r>
              <a:rPr lang="tr-TR" dirty="0">
                <a:solidFill>
                  <a:prstClr val="white"/>
                </a:solidFill>
              </a:rPr>
              <a:t>……….)</a:t>
            </a:r>
            <a:endParaRPr lang="tr-TR" dirty="0">
              <a:solidFill>
                <a:prstClr val="white"/>
              </a:solidFill>
            </a:endParaRPr>
          </a:p>
        </p:txBody>
      </p:sp>
      <p:sp>
        <p:nvSpPr>
          <p:cNvPr id="9" name="Dikdörtgen 8"/>
          <p:cNvSpPr/>
          <p:nvPr/>
        </p:nvSpPr>
        <p:spPr>
          <a:xfrm>
            <a:off x="2387990" y="3602597"/>
            <a:ext cx="8431237" cy="1846659"/>
          </a:xfrm>
          <a:prstGeom prst="rect">
            <a:avLst/>
          </a:prstGeom>
        </p:spPr>
        <p:txBody>
          <a:bodyPr wrap="square">
            <a:spAutoFit/>
          </a:bodyPr>
          <a:lstStyle/>
          <a:p>
            <a:r>
              <a:rPr lang="tr-TR" sz="3200" b="1" dirty="0">
                <a:solidFill>
                  <a:schemeClr val="bg1"/>
                </a:solidFill>
              </a:rPr>
              <a:t>Ülke yönetiminin tek kişiye ait olduğu bir hükümdarın devlet başkanı olduğu bir </a:t>
            </a:r>
            <a:r>
              <a:rPr lang="tr-TR" sz="3200" b="1" dirty="0" smtClean="0">
                <a:solidFill>
                  <a:schemeClr val="bg1"/>
                </a:solidFill>
              </a:rPr>
              <a:t>yönetime oligarşi denir</a:t>
            </a:r>
          </a:p>
          <a:p>
            <a:endParaRPr lang="tr-TR" dirty="0"/>
          </a:p>
        </p:txBody>
      </p:sp>
      <p:sp>
        <p:nvSpPr>
          <p:cNvPr id="10" name="Dikdörtgen 9"/>
          <p:cNvSpPr/>
          <p:nvPr/>
        </p:nvSpPr>
        <p:spPr>
          <a:xfrm>
            <a:off x="710908" y="3440817"/>
            <a:ext cx="1568058" cy="707886"/>
          </a:xfrm>
          <a:prstGeom prst="rect">
            <a:avLst/>
          </a:prstGeom>
        </p:spPr>
        <p:txBody>
          <a:bodyPr wrap="none">
            <a:spAutoFit/>
          </a:bodyPr>
          <a:lstStyle/>
          <a:p>
            <a:pPr lvl="0"/>
            <a:r>
              <a:rPr lang="tr-TR" dirty="0" smtClean="0">
                <a:solidFill>
                  <a:prstClr val="white"/>
                </a:solidFill>
              </a:rPr>
              <a:t>(………</a:t>
            </a:r>
            <a:r>
              <a:rPr lang="tr-TR" sz="4000" dirty="0">
                <a:solidFill>
                  <a:prstClr val="white"/>
                </a:solidFill>
              </a:rPr>
              <a:t>y</a:t>
            </a:r>
            <a:r>
              <a:rPr lang="tr-TR" dirty="0" smtClean="0">
                <a:solidFill>
                  <a:prstClr val="white"/>
                </a:solidFill>
              </a:rPr>
              <a:t>……….)</a:t>
            </a:r>
            <a:endParaRPr lang="tr-TR" dirty="0">
              <a:solidFill>
                <a:prstClr val="white"/>
              </a:solidFill>
            </a:endParaRPr>
          </a:p>
        </p:txBody>
      </p:sp>
    </p:spTree>
    <p:extLst>
      <p:ext uri="{BB962C8B-B14F-4D97-AF65-F5344CB8AC3E}">
        <p14:creationId xmlns:p14="http://schemas.microsoft.com/office/powerpoint/2010/main" val="837628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arn(inVertical)">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sz="7200" dirty="0" smtClean="0">
                <a:solidFill>
                  <a:schemeClr val="bg1"/>
                </a:solidFill>
              </a:rPr>
              <a:t>Hazırlayan  :</a:t>
            </a:r>
            <a:endParaRPr lang="tr-TR" sz="7200" dirty="0">
              <a:solidFill>
                <a:schemeClr val="bg1"/>
              </a:solidFill>
            </a:endParaRPr>
          </a:p>
        </p:txBody>
      </p:sp>
      <p:sp>
        <p:nvSpPr>
          <p:cNvPr id="3" name="İçerik Yer Tutucusu 2"/>
          <p:cNvSpPr>
            <a:spLocks noGrp="1"/>
          </p:cNvSpPr>
          <p:nvPr>
            <p:ph idx="1"/>
          </p:nvPr>
        </p:nvSpPr>
        <p:spPr/>
        <p:txBody>
          <a:bodyPr>
            <a:normAutofit/>
          </a:bodyPr>
          <a:lstStyle/>
          <a:p>
            <a:r>
              <a:rPr lang="tr-TR" sz="6000" dirty="0" smtClean="0">
                <a:solidFill>
                  <a:schemeClr val="bg1"/>
                </a:solidFill>
              </a:rPr>
              <a:t>Kübra  KARAYILAN</a:t>
            </a:r>
          </a:p>
          <a:p>
            <a:r>
              <a:rPr lang="tr-TR" sz="6000" dirty="0" smtClean="0">
                <a:solidFill>
                  <a:schemeClr val="bg1"/>
                </a:solidFill>
              </a:rPr>
              <a:t>6/A </a:t>
            </a:r>
          </a:p>
          <a:p>
            <a:r>
              <a:rPr lang="tr-TR" sz="6000" dirty="0" smtClean="0">
                <a:solidFill>
                  <a:schemeClr val="bg1"/>
                </a:solidFill>
              </a:rPr>
              <a:t>92</a:t>
            </a:r>
            <a:endParaRPr lang="tr-TR" sz="6000" dirty="0">
              <a:solidFill>
                <a:schemeClr val="bg1"/>
              </a:solidFill>
            </a:endParaRPr>
          </a:p>
        </p:txBody>
      </p:sp>
    </p:spTree>
    <p:extLst>
      <p:ext uri="{BB962C8B-B14F-4D97-AF65-F5344CB8AC3E}">
        <p14:creationId xmlns:p14="http://schemas.microsoft.com/office/powerpoint/2010/main" val="1190193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circle(in)">
                                      <p:cBhvr>
                                        <p:cTn id="24"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fontScale="90000"/>
          </a:bodyPr>
          <a:lstStyle/>
          <a:p>
            <a:pPr lvl="0">
              <a:spcBef>
                <a:spcPts val="1000"/>
              </a:spcBef>
            </a:pPr>
            <a:r>
              <a:rPr lang="tr-TR" sz="6000" b="1" dirty="0">
                <a:solidFill>
                  <a:schemeClr val="bg1"/>
                </a:solidFill>
              </a:rPr>
              <a:t> </a:t>
            </a:r>
            <a:r>
              <a:rPr lang="tr-TR" sz="6000" b="1" dirty="0" smtClean="0">
                <a:solidFill>
                  <a:schemeClr val="bg1"/>
                </a:solidFill>
              </a:rPr>
              <a:t>                     </a:t>
            </a:r>
            <a:br>
              <a:rPr lang="tr-TR" sz="6000" b="1" dirty="0" smtClean="0">
                <a:solidFill>
                  <a:schemeClr val="bg1"/>
                </a:solidFill>
              </a:rPr>
            </a:br>
            <a:r>
              <a:rPr lang="tr-TR" sz="6000" b="1" dirty="0" smtClean="0">
                <a:solidFill>
                  <a:schemeClr val="bg1"/>
                </a:solidFill>
              </a:rPr>
              <a:t>                      </a:t>
            </a:r>
            <a:r>
              <a:rPr lang="tr-TR" sz="6600" b="1" dirty="0" smtClean="0">
                <a:solidFill>
                  <a:prstClr val="white"/>
                </a:solidFill>
                <a:latin typeface="Calibri" panose="020F0502020204030204"/>
                <a:ea typeface="+mn-ea"/>
                <a:cs typeface="+mn-cs"/>
              </a:rPr>
              <a:t>MONARŞİ</a:t>
            </a:r>
            <a:r>
              <a:rPr lang="tr-TR" sz="6600" b="1" dirty="0">
                <a:solidFill>
                  <a:prstClr val="white"/>
                </a:solidFill>
                <a:latin typeface="Calibri" panose="020F0502020204030204"/>
                <a:ea typeface="+mn-ea"/>
                <a:cs typeface="+mn-cs"/>
              </a:rPr>
              <a:t/>
            </a:r>
            <a:br>
              <a:rPr lang="tr-TR" sz="6600" b="1" dirty="0">
                <a:solidFill>
                  <a:prstClr val="white"/>
                </a:solidFill>
                <a:latin typeface="Calibri" panose="020F0502020204030204"/>
                <a:ea typeface="+mn-ea"/>
                <a:cs typeface="+mn-cs"/>
              </a:rPr>
            </a:br>
            <a:r>
              <a:rPr lang="tr-TR" sz="6000" b="1" dirty="0" smtClean="0">
                <a:solidFill>
                  <a:schemeClr val="bg1"/>
                </a:solidFill>
              </a:rPr>
              <a:t>:</a:t>
            </a:r>
            <a:endParaRPr lang="tr-TR" sz="6000" b="1" dirty="0">
              <a:solidFill>
                <a:schemeClr val="bg1"/>
              </a:solidFill>
            </a:endParaRPr>
          </a:p>
        </p:txBody>
      </p:sp>
      <p:sp>
        <p:nvSpPr>
          <p:cNvPr id="3" name="İçerik Yer Tutucusu 2"/>
          <p:cNvSpPr>
            <a:spLocks noGrp="1"/>
          </p:cNvSpPr>
          <p:nvPr>
            <p:ph idx="1"/>
          </p:nvPr>
        </p:nvSpPr>
        <p:spPr/>
        <p:txBody>
          <a:bodyPr>
            <a:normAutofit/>
          </a:bodyPr>
          <a:lstStyle/>
          <a:p>
            <a:r>
              <a:rPr lang="tr-TR" sz="3600" b="1" dirty="0" smtClean="0">
                <a:solidFill>
                  <a:schemeClr val="bg1"/>
                </a:solidFill>
              </a:rPr>
              <a:t>Ülke yönetiminin tek kişiye ait olduğu bir hükümdarın devlet başkanı olduğu bir yönetim biçimidir . Saltanatın bir başka adıdır. Bu hükümdar, Türkçede kral, imparator, şah, padişah, prens, emir, kont, gibi çeşitli adlar alabilir. Bir monarşiyi diğer yönetim biçimlerinden ayıran en önemli özellik, devlet başkanının bu yetkiyi yaşamı boyunca elinde bulundurmasıdır . biçimdir</a:t>
            </a:r>
            <a:endParaRPr lang="tr-TR" sz="3600" b="1" dirty="0">
              <a:solidFill>
                <a:schemeClr val="bg1"/>
              </a:solidFill>
            </a:endParaRPr>
          </a:p>
        </p:txBody>
      </p:sp>
    </p:spTree>
    <p:extLst>
      <p:ext uri="{BB962C8B-B14F-4D97-AF65-F5344CB8AC3E}">
        <p14:creationId xmlns:p14="http://schemas.microsoft.com/office/powerpoint/2010/main" val="3018409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style.rotation</p:attrName>
                                        </p:attrNameLst>
                                      </p:cBhvr>
                                      <p:tavLst>
                                        <p:tav tm="0">
                                          <p:val>
                                            <p:fltVal val="90"/>
                                          </p:val>
                                        </p:tav>
                                        <p:tav tm="100000">
                                          <p:val>
                                            <p:fltVal val="0"/>
                                          </p:val>
                                        </p:tav>
                                      </p:tavLst>
                                    </p:anim>
                                    <p:animEffect transition="in" filter="fade">
                                      <p:cBhvr>
                                        <p:cTn id="15"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a:stretch>
            <a:fillRect/>
          </a:stretch>
        </p:blipFill>
        <p:spPr>
          <a:xfrm>
            <a:off x="1" y="0"/>
            <a:ext cx="12192000" cy="6858000"/>
          </a:xfrm>
          <a:prstGeom prst="rect">
            <a:avLst/>
          </a:prstGeom>
        </p:spPr>
      </p:pic>
    </p:spTree>
    <p:extLst>
      <p:ext uri="{BB962C8B-B14F-4D97-AF65-F5344CB8AC3E}">
        <p14:creationId xmlns:p14="http://schemas.microsoft.com/office/powerpoint/2010/main" val="23050714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a:stretch>
            <a:fillRect/>
          </a:stretch>
        </p:blipFill>
        <p:spPr>
          <a:xfrm>
            <a:off x="3573194" y="51535"/>
            <a:ext cx="4554107" cy="1774090"/>
          </a:xfrm>
          <a:prstGeom prst="rect">
            <a:avLst/>
          </a:prstGeom>
        </p:spPr>
      </p:pic>
      <p:sp>
        <p:nvSpPr>
          <p:cNvPr id="3" name="İçerik Yer Tutucusu 2"/>
          <p:cNvSpPr>
            <a:spLocks noGrp="1"/>
          </p:cNvSpPr>
          <p:nvPr>
            <p:ph idx="1"/>
          </p:nvPr>
        </p:nvSpPr>
        <p:spPr>
          <a:xfrm>
            <a:off x="1049216" y="1392702"/>
            <a:ext cx="10515600" cy="4923692"/>
          </a:xfrm>
        </p:spPr>
        <p:txBody>
          <a:bodyPr>
            <a:normAutofit fontScale="62500" lnSpcReduction="20000"/>
          </a:bodyPr>
          <a:lstStyle/>
          <a:p>
            <a:pPr marL="0" indent="0">
              <a:buNone/>
            </a:pPr>
            <a:r>
              <a:rPr lang="tr-TR" sz="6500" b="1" dirty="0" smtClean="0">
                <a:solidFill>
                  <a:schemeClr val="bg1"/>
                </a:solidFill>
              </a:rPr>
              <a:t/>
            </a:r>
            <a:br>
              <a:rPr lang="tr-TR" sz="6500" b="1" dirty="0" smtClean="0">
                <a:solidFill>
                  <a:schemeClr val="bg1"/>
                </a:solidFill>
              </a:rPr>
            </a:br>
            <a:r>
              <a:rPr lang="tr-TR" sz="6500" b="1" dirty="0" smtClean="0">
                <a:solidFill>
                  <a:schemeClr val="bg1"/>
                </a:solidFill>
              </a:rPr>
              <a:t>Genelde yönetimdeki grup, askeri, siyasi veya maddi olarak ülkenin önde gelen gruplarından birisidir. Bazı siyaset bilimcileri, yönetim şekli ne olursa olsun, her devletin yönetiminde mutlaka bir oligarşi olduğunu belirtirler. Oligarşi, küçük bir azınlığın yönetimde olduğu devlet biçimidir. Bu açıdan ele alındığında, oligarşi kavramı, devletin tüm kurumlarının küçük bir azınlığının kontrolünde olması demektir</a:t>
            </a:r>
            <a:r>
              <a:rPr lang="tr-TR" dirty="0" smtClean="0"/>
              <a:t>.</a:t>
            </a:r>
            <a:endParaRPr lang="tr-TR" dirty="0"/>
          </a:p>
        </p:txBody>
      </p:sp>
    </p:spTree>
    <p:extLst>
      <p:ext uri="{BB962C8B-B14F-4D97-AF65-F5344CB8AC3E}">
        <p14:creationId xmlns:p14="http://schemas.microsoft.com/office/powerpoint/2010/main" val="147153259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668514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fontScale="90000"/>
          </a:bodyPr>
          <a:lstStyle/>
          <a:p>
            <a:pPr marL="228600" lvl="0" indent="-228600">
              <a:spcBef>
                <a:spcPts val="1000"/>
              </a:spcBef>
            </a:pPr>
            <a:r>
              <a:rPr lang="tr-TR" sz="6600" b="1" dirty="0" smtClean="0">
                <a:solidFill>
                  <a:prstClr val="white"/>
                </a:solidFill>
                <a:latin typeface="Calibri" panose="020F0502020204030204"/>
                <a:ea typeface="+mn-ea"/>
                <a:cs typeface="+mn-cs"/>
              </a:rPr>
              <a:t>                     TEOKRASİ</a:t>
            </a:r>
            <a:r>
              <a:rPr lang="tr-TR" sz="6600" b="1" dirty="0">
                <a:solidFill>
                  <a:prstClr val="white"/>
                </a:solidFill>
                <a:latin typeface="Calibri" panose="020F0502020204030204"/>
                <a:ea typeface="+mn-ea"/>
                <a:cs typeface="+mn-cs"/>
              </a:rPr>
              <a:t/>
            </a:r>
            <a:br>
              <a:rPr lang="tr-TR" sz="6600" b="1" dirty="0">
                <a:solidFill>
                  <a:prstClr val="white"/>
                </a:solidFill>
                <a:latin typeface="Calibri" panose="020F0502020204030204"/>
                <a:ea typeface="+mn-ea"/>
                <a:cs typeface="+mn-cs"/>
              </a:rPr>
            </a:br>
            <a:endParaRPr lang="tr-TR" dirty="0"/>
          </a:p>
        </p:txBody>
      </p:sp>
      <p:sp>
        <p:nvSpPr>
          <p:cNvPr id="3" name="İçerik Yer Tutucusu 2"/>
          <p:cNvSpPr>
            <a:spLocks noGrp="1"/>
          </p:cNvSpPr>
          <p:nvPr>
            <p:ph idx="1"/>
          </p:nvPr>
        </p:nvSpPr>
        <p:spPr>
          <a:xfrm>
            <a:off x="838200" y="1825624"/>
            <a:ext cx="10515600" cy="4645513"/>
          </a:xfrm>
        </p:spPr>
        <p:txBody>
          <a:bodyPr>
            <a:noAutofit/>
          </a:bodyPr>
          <a:lstStyle/>
          <a:p>
            <a:r>
              <a:rPr lang="tr-TR" sz="3600" b="1" dirty="0" smtClean="0">
                <a:solidFill>
                  <a:schemeClr val="bg1"/>
                </a:solidFill>
              </a:rPr>
              <a:t>Teokrasi dine dayalı yönetim biçimini tanımlamak için kullanılan terim (Dinerki)</a:t>
            </a:r>
            <a:r>
              <a:rPr lang="tr-TR" sz="3600" b="1" dirty="0" smtClean="0">
                <a:solidFill>
                  <a:schemeClr val="bg1"/>
                </a:solidFill>
              </a:rPr>
              <a:t>. Daha doğru bir anlatımla, dini otorite organlarının siyasi otorite organları yerine devlet idaresini elde tuttuğu devlet biçimidir. Her ne kadar farklı algılanış biçimleri ve yorumları mevcut olsa da, teokrasi en yalın anlamda "devlet işlerinden bir tür ruhban sınıfının sorumlu olduğu ve devlet işlerinin dini temellere dayandırılmaya çalışıldığı sistem" olarak tanımlanabilir.</a:t>
            </a:r>
            <a:r>
              <a:rPr lang="tr-TR" sz="2400" dirty="0" smtClean="0"/>
              <a:t/>
            </a:r>
            <a:br>
              <a:rPr lang="tr-TR" sz="2400" dirty="0" smtClean="0"/>
            </a:br>
            <a:endParaRPr lang="tr-TR" sz="2400" dirty="0"/>
          </a:p>
        </p:txBody>
      </p:sp>
    </p:spTree>
    <p:extLst>
      <p:ext uri="{BB962C8B-B14F-4D97-AF65-F5344CB8AC3E}">
        <p14:creationId xmlns:p14="http://schemas.microsoft.com/office/powerpoint/2010/main" val="2700934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anim calcmode="lin" valueType="num">
                                      <p:cBhvr>
                                        <p:cTn id="8"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a:stretch>
            <a:fillRect/>
          </a:stretch>
        </p:blipFill>
        <p:spPr>
          <a:xfrm>
            <a:off x="0" y="0"/>
            <a:ext cx="12191999" cy="6858000"/>
          </a:xfrm>
          <a:prstGeom prst="rect">
            <a:avLst/>
          </a:prstGeom>
        </p:spPr>
      </p:pic>
    </p:spTree>
    <p:extLst>
      <p:ext uri="{BB962C8B-B14F-4D97-AF65-F5344CB8AC3E}">
        <p14:creationId xmlns:p14="http://schemas.microsoft.com/office/powerpoint/2010/main" val="1831471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fontScale="90000"/>
          </a:bodyPr>
          <a:lstStyle/>
          <a:p>
            <a:pPr marL="228600" lvl="0" indent="-228600">
              <a:spcBef>
                <a:spcPts val="1000"/>
              </a:spcBef>
            </a:pPr>
            <a:r>
              <a:rPr lang="tr-TR" sz="6600" b="1" dirty="0" smtClean="0">
                <a:solidFill>
                  <a:prstClr val="white"/>
                </a:solidFill>
                <a:latin typeface="Calibri" panose="020F0502020204030204"/>
                <a:ea typeface="+mn-ea"/>
                <a:cs typeface="+mn-cs"/>
              </a:rPr>
              <a:t>              CUMHURİYET</a:t>
            </a:r>
            <a:r>
              <a:rPr lang="tr-TR" sz="6600" b="1" dirty="0">
                <a:solidFill>
                  <a:prstClr val="black"/>
                </a:solidFill>
                <a:latin typeface="Calibri" panose="020F0502020204030204"/>
                <a:ea typeface="+mn-ea"/>
                <a:cs typeface="+mn-cs"/>
              </a:rPr>
              <a:t/>
            </a:r>
            <a:br>
              <a:rPr lang="tr-TR" sz="6600" b="1" dirty="0">
                <a:solidFill>
                  <a:prstClr val="black"/>
                </a:solidFill>
                <a:latin typeface="Calibri" panose="020F0502020204030204"/>
                <a:ea typeface="+mn-ea"/>
                <a:cs typeface="+mn-cs"/>
              </a:rPr>
            </a:br>
            <a:endParaRPr lang="tr-TR" dirty="0"/>
          </a:p>
        </p:txBody>
      </p:sp>
      <p:sp>
        <p:nvSpPr>
          <p:cNvPr id="6" name="İçerik Yer Tutucusu 5"/>
          <p:cNvSpPr>
            <a:spLocks noGrp="1"/>
          </p:cNvSpPr>
          <p:nvPr>
            <p:ph idx="1"/>
          </p:nvPr>
        </p:nvSpPr>
        <p:spPr/>
        <p:txBody>
          <a:bodyPr>
            <a:noAutofit/>
          </a:bodyPr>
          <a:lstStyle/>
          <a:p>
            <a:r>
              <a:rPr lang="tr-TR" sz="4000" i="0" dirty="0" smtClean="0">
                <a:solidFill>
                  <a:schemeClr val="bg1"/>
                </a:solidFill>
                <a:effectLst/>
                <a:latin typeface="Comic Sans MS" panose="030F0702030302020204" pitchFamily="66" charset="0"/>
              </a:rPr>
              <a:t>Milletin, egemenliği kendi elinde tuttuğu ve bunu belirli süreler için seçtiği temsilcileri aracılığıyla kullandığı yönetim biçimidir. Aynı zamanda, "Türkiye Cumhuriyeti" Örneğinde olduğu gibi, cumhuriyet ile yönetilen ülkelerin devlet adlarında Cumhuriyet kelimesine de yer verilebilir.</a:t>
            </a:r>
            <a:endParaRPr lang="tr-TR" sz="4000" dirty="0">
              <a:solidFill>
                <a:schemeClr val="bg1"/>
              </a:solidFill>
            </a:endParaRPr>
          </a:p>
        </p:txBody>
      </p:sp>
    </p:spTree>
    <p:extLst>
      <p:ext uri="{BB962C8B-B14F-4D97-AF65-F5344CB8AC3E}">
        <p14:creationId xmlns:p14="http://schemas.microsoft.com/office/powerpoint/2010/main" val="3010196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80</TotalTime>
  <Words>420</Words>
  <Application>Microsoft Office PowerPoint</Application>
  <PresentationFormat>Geniş ekran</PresentationFormat>
  <Paragraphs>59</Paragraphs>
  <Slides>23</Slides>
  <Notes>0</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23</vt:i4>
      </vt:variant>
    </vt:vector>
  </HeadingPairs>
  <TitlesOfParts>
    <vt:vector size="29" baseType="lpstr">
      <vt:lpstr>Arial</vt:lpstr>
      <vt:lpstr>Calibri</vt:lpstr>
      <vt:lpstr>Calibri Light</vt:lpstr>
      <vt:lpstr>Comic Sans MS</vt:lpstr>
      <vt:lpstr>http://media.tumblr.com/tumblr_memsefPKGL1r4qo34.jpg</vt:lpstr>
      <vt:lpstr>Office Teması</vt:lpstr>
      <vt:lpstr>PowerPoint Sunusu</vt:lpstr>
      <vt:lpstr>            YÖNETİM BİÇİMLERİ</vt:lpstr>
      <vt:lpstr>                                             MONARŞİ :</vt:lpstr>
      <vt:lpstr>PowerPoint Sunusu</vt:lpstr>
      <vt:lpstr>PowerPoint Sunusu</vt:lpstr>
      <vt:lpstr>PowerPoint Sunusu</vt:lpstr>
      <vt:lpstr>                     TEOKRASİ </vt:lpstr>
      <vt:lpstr>PowerPoint Sunusu</vt:lpstr>
      <vt:lpstr>              CUMHURİYET </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Hazırlayan  :</vt:lpstr>
    </vt:vector>
  </TitlesOfParts>
  <Company>NouS/TncTR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MiranMir Karayılan</dc:creator>
  <cp:lastModifiedBy>MiranMir Karayılan</cp:lastModifiedBy>
  <cp:revision>9</cp:revision>
  <dcterms:created xsi:type="dcterms:W3CDTF">2017-04-20T18:24:05Z</dcterms:created>
  <dcterms:modified xsi:type="dcterms:W3CDTF">2017-04-20T19:44:26Z</dcterms:modified>
</cp:coreProperties>
</file>