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audio2.wav" ContentType="audio/x-wav"/>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5"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2" autoAdjust="0"/>
    <p:restoredTop sz="94660"/>
  </p:normalViewPr>
  <p:slideViewPr>
    <p:cSldViewPr snapToGrid="0">
      <p:cViewPr varScale="1">
        <p:scale>
          <a:sx n="70" d="100"/>
          <a:sy n="70" d="100"/>
        </p:scale>
        <p:origin x="64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516907382"/>
      </p:ext>
    </p:extLst>
  </p:cSld>
  <p:clrMapOvr>
    <a:masterClrMapping/>
  </p:clrMapOvr>
  <p:transition>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519270483"/>
      </p:ext>
    </p:extLst>
  </p:cSld>
  <p:clrMapOvr>
    <a:masterClrMapping/>
  </p:clrMapOvr>
  <p:transition>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133410212"/>
      </p:ext>
    </p:extLst>
  </p:cSld>
  <p:clrMapOvr>
    <a:masterClrMapping/>
  </p:clrMapOvr>
  <p:transition>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2358927430"/>
      </p:ext>
    </p:extLst>
  </p:cSld>
  <p:clrMapOvr>
    <a:masterClrMapping/>
  </p:clrMapOvr>
  <p:transition>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2836998539"/>
      </p:ext>
    </p:extLst>
  </p:cSld>
  <p:clrMapOvr>
    <a:masterClrMapping/>
  </p:clrMapOvr>
  <p:transition>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2830724897"/>
      </p:ext>
    </p:extLst>
  </p:cSld>
  <p:clrMapOvr>
    <a:masterClrMapping/>
  </p:clrMapOvr>
  <p:transition>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3365541864"/>
      </p:ext>
    </p:extLst>
  </p:cSld>
  <p:clrMapOvr>
    <a:masterClrMapping/>
  </p:clrMapOvr>
  <p:transition>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3969655789"/>
      </p:ext>
    </p:extLst>
  </p:cSld>
  <p:clrMapOvr>
    <a:masterClrMapping/>
  </p:clrMapOvr>
  <p:transition>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2961441817"/>
      </p:ext>
    </p:extLst>
  </p:cSld>
  <p:clrMapOvr>
    <a:masterClrMapping/>
  </p:clrMapOvr>
  <p:transition>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2253563351"/>
      </p:ext>
    </p:extLst>
  </p:cSld>
  <p:clrMapOvr>
    <a:masterClrMapping/>
  </p:clrMapOvr>
  <p:transition>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E3810A0-F351-4C6F-8AAD-5BCDDD3B2CCC}" type="datetimeFigureOut">
              <a:rPr lang="tr-TR" smtClean="0"/>
              <a:pPr/>
              <a:t>15.05.2015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525ED178-6437-44D2-B205-48056C0945B9}" type="slidenum">
              <a:rPr lang="tr-TR" smtClean="0"/>
              <a:pPr/>
              <a:t>‹#›</a:t>
            </a:fld>
            <a:endParaRPr lang="tr-TR"/>
          </a:p>
        </p:txBody>
      </p:sp>
    </p:spTree>
    <p:extLst>
      <p:ext uri="{BB962C8B-B14F-4D97-AF65-F5344CB8AC3E}">
        <p14:creationId xmlns:p14="http://schemas.microsoft.com/office/powerpoint/2010/main" val="228592608"/>
      </p:ext>
    </p:extLst>
  </p:cSld>
  <p:clrMapOvr>
    <a:masterClrMapping/>
  </p:clrMapOvr>
  <p:transition>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75">
          <a:fgClr>
            <a:schemeClr val="accent1"/>
          </a:fgClr>
          <a:bgClr>
            <a:schemeClr val="bg1"/>
          </a:bgClr>
        </a:patt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3810A0-F351-4C6F-8AAD-5BCDDD3B2CCC}" type="datetimeFigureOut">
              <a:rPr lang="tr-TR" smtClean="0"/>
              <a:pPr/>
              <a:t>15.05.2015</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5ED178-6437-44D2-B205-48056C0945B9}" type="slidenum">
              <a:rPr lang="tr-TR" smtClean="0"/>
              <a:pPr/>
              <a:t>‹#›</a:t>
            </a:fld>
            <a:endParaRPr lang="tr-TR"/>
          </a:p>
        </p:txBody>
      </p:sp>
    </p:spTree>
    <p:extLst>
      <p:ext uri="{BB962C8B-B14F-4D97-AF65-F5344CB8AC3E}">
        <p14:creationId xmlns:p14="http://schemas.microsoft.com/office/powerpoint/2010/main" val="3457949411"/>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ransition>
    <p:sndAc>
      <p:stSnd>
        <p:snd r:embed="rId13" name="chimes.wav"/>
      </p:stSnd>
    </p:sndAc>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21080" y="1493520"/>
            <a:ext cx="9875520" cy="272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600" dirty="0" smtClean="0">
                <a:solidFill>
                  <a:schemeClr val="tx2">
                    <a:lumMod val="50000"/>
                  </a:schemeClr>
                </a:solidFill>
                <a:latin typeface="Arial" panose="020B0604020202020204" pitchFamily="34" charset="0"/>
                <a:cs typeface="Arial" panose="020B0604020202020204" pitchFamily="34" charset="0"/>
              </a:rPr>
              <a:t>7.Ünite Değerlendirmesi</a:t>
            </a:r>
            <a:endParaRPr lang="tr-TR" sz="6600" dirty="0">
              <a:solidFill>
                <a:schemeClr val="tx2">
                  <a:lumMod val="50000"/>
                </a:schemeClr>
              </a:solidFill>
              <a:latin typeface="Arial" panose="020B0604020202020204" pitchFamily="34" charset="0"/>
              <a:cs typeface="Arial" panose="020B0604020202020204" pitchFamily="34" charset="0"/>
            </a:endParaRPr>
          </a:p>
        </p:txBody>
      </p:sp>
      <p:sp>
        <p:nvSpPr>
          <p:cNvPr id="6" name="Dikdörtgen 5"/>
          <p:cNvSpPr/>
          <p:nvPr/>
        </p:nvSpPr>
        <p:spPr>
          <a:xfrm>
            <a:off x="-335280" y="685800"/>
            <a:ext cx="12527280" cy="1965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dirty="0" smtClean="0">
                <a:solidFill>
                  <a:schemeClr val="bg2">
                    <a:lumMod val="10000"/>
                  </a:schemeClr>
                </a:solidFill>
                <a:latin typeface="Arial" panose="020B0604020202020204" pitchFamily="34" charset="0"/>
                <a:cs typeface="Arial" panose="020B0604020202020204" pitchFamily="34" charset="0"/>
              </a:rPr>
              <a:t>8.Sınıf  TC İnkilap Tarihi ve Atatürkcülük dersi</a:t>
            </a:r>
            <a:endParaRPr lang="tr-TR" sz="4400" dirty="0">
              <a:solidFill>
                <a:schemeClr val="bg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9863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2" name="Dikdörtgen 1"/>
          <p:cNvSpPr/>
          <p:nvPr/>
        </p:nvSpPr>
        <p:spPr>
          <a:xfrm>
            <a:off x="-205740" y="365760"/>
            <a:ext cx="12207240" cy="883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t>3. II. Dünya savaşı sonrasında ülkemizde insan hakları konusunda hangi gelişmeler yaşanmıştır?</a:t>
            </a:r>
            <a:endParaRPr lang="tr-TR" sz="3200" dirty="0"/>
          </a:p>
        </p:txBody>
      </p:sp>
      <p:sp>
        <p:nvSpPr>
          <p:cNvPr id="3" name="Dikdörtgen 2"/>
          <p:cNvSpPr/>
          <p:nvPr/>
        </p:nvSpPr>
        <p:spPr>
          <a:xfrm>
            <a:off x="0" y="1828800"/>
            <a:ext cx="11826240" cy="1371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a:solidFill>
                  <a:srgbClr val="FF0000"/>
                </a:solidFill>
              </a:rPr>
              <a:t>, II. Dünya Savaşı'ndan sonra devletlerin, bireylere tanınan hak ve özgürlüklerin güvence altına alınması konusunda birleşmesi de etkili olmuştur. Eleanor Roosevelt bu bildiriyi "Bütün insanlık için bir Magna Carta (Magna Karta)" olarak tanımlamıştır. Bildirinin imzalandığı 10 Aralık, </a:t>
            </a:r>
            <a:r>
              <a:rPr lang="tr-TR" sz="2400" i="1" dirty="0">
                <a:solidFill>
                  <a:srgbClr val="FF0000"/>
                </a:solidFill>
              </a:rPr>
              <a:t>Dünya İnsan Hakları Günü</a:t>
            </a:r>
            <a:r>
              <a:rPr lang="tr-TR" sz="2400" dirty="0">
                <a:solidFill>
                  <a:srgbClr val="FF0000"/>
                </a:solidFill>
              </a:rPr>
              <a:t> olarak kutlanır.</a:t>
            </a:r>
          </a:p>
        </p:txBody>
      </p:sp>
      <p:sp>
        <p:nvSpPr>
          <p:cNvPr id="4" name="Dikdörtgen 3"/>
          <p:cNvSpPr/>
          <p:nvPr/>
        </p:nvSpPr>
        <p:spPr>
          <a:xfrm>
            <a:off x="0" y="3474720"/>
            <a:ext cx="10820400" cy="10972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dirty="0" smtClean="0"/>
              <a:t>4. Türkiye hangi nedenlerle NATO’ya üye olmuştur?</a:t>
            </a:r>
            <a:endParaRPr lang="tr-TR" sz="4000" dirty="0"/>
          </a:p>
        </p:txBody>
      </p:sp>
      <p:sp>
        <p:nvSpPr>
          <p:cNvPr id="5" name="Dikdörtgen 4"/>
          <p:cNvSpPr/>
          <p:nvPr/>
        </p:nvSpPr>
        <p:spPr>
          <a:xfrm>
            <a:off x="381000" y="4846320"/>
            <a:ext cx="11033760" cy="1874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a:solidFill>
                  <a:srgbClr val="FF0000"/>
                </a:solidFill>
              </a:rPr>
              <a:t>1- 2. Dünya savaşı esnasında Rusya'nın Türkiye sınırları ile ilgili büyük devletlerden talepleri</a:t>
            </a:r>
            <a:r>
              <a:rPr lang="tr-TR" sz="2400" dirty="0" smtClean="0">
                <a:solidFill>
                  <a:srgbClr val="FF0000"/>
                </a:solidFill>
              </a:rPr>
              <a:t/>
            </a:r>
            <a:br>
              <a:rPr lang="tr-TR" sz="2400" dirty="0" smtClean="0">
                <a:solidFill>
                  <a:srgbClr val="FF0000"/>
                </a:solidFill>
              </a:rPr>
            </a:br>
            <a:r>
              <a:rPr lang="tr-TR" sz="2400" dirty="0">
                <a:solidFill>
                  <a:srgbClr val="FF0000"/>
                </a:solidFill>
              </a:rPr>
              <a:t>2- Türkiye'nin batıya yönelerek modernleşme sürecini devam ettirmek istemesi.</a:t>
            </a:r>
            <a:r>
              <a:rPr lang="tr-TR" sz="2400" dirty="0" smtClean="0">
                <a:solidFill>
                  <a:srgbClr val="FF0000"/>
                </a:solidFill>
              </a:rPr>
              <a:t/>
            </a:r>
            <a:br>
              <a:rPr lang="tr-TR" sz="2400" dirty="0" smtClean="0">
                <a:solidFill>
                  <a:srgbClr val="FF0000"/>
                </a:solidFill>
              </a:rPr>
            </a:br>
            <a:r>
              <a:rPr lang="tr-TR" sz="2400" dirty="0">
                <a:solidFill>
                  <a:srgbClr val="FF0000"/>
                </a:solidFill>
              </a:rPr>
              <a:t>3- Truman Doktrini sonrası Amerikan yardımlarının Nato'ya üye olan Batı Avrupa ülkelerine yayılması veTürkiye'nin kendisine yapılan yardımların azalacağından endişe etmesi.</a:t>
            </a:r>
          </a:p>
        </p:txBody>
      </p:sp>
    </p:spTree>
    <p:extLst>
      <p:ext uri="{BB962C8B-B14F-4D97-AF65-F5344CB8AC3E}">
        <p14:creationId xmlns:p14="http://schemas.microsoft.com/office/powerpoint/2010/main" val="3144230108"/>
      </p:ext>
    </p:extLst>
  </p:cSld>
  <p:clrMapOvr>
    <a:masterClrMapping/>
  </p:clrMapOvr>
  <mc:AlternateContent xmlns:mc="http://schemas.openxmlformats.org/markup-compatibility/2006">
    <mc:Choice xmlns:p14="http://schemas.microsoft.com/office/powerpoint/2010/main" Requires="p14">
      <p:transition spd="slow" p14:dur="2000">
        <p14:ferris dir="l"/>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2" name="Dikdörtgen 1"/>
          <p:cNvSpPr/>
          <p:nvPr/>
        </p:nvSpPr>
        <p:spPr>
          <a:xfrm>
            <a:off x="0" y="152400"/>
            <a:ext cx="9753600" cy="731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smtClean="0"/>
              <a:t>5. Türk Silahlı Kuvvetlerinin görevleri nelerdir?</a:t>
            </a:r>
            <a:endParaRPr lang="tr-TR" sz="3600" dirty="0"/>
          </a:p>
        </p:txBody>
      </p:sp>
      <p:sp>
        <p:nvSpPr>
          <p:cNvPr id="3" name="Dikdörtgen 2"/>
          <p:cNvSpPr/>
          <p:nvPr/>
        </p:nvSpPr>
        <p:spPr>
          <a:xfrm>
            <a:off x="396240" y="1074420"/>
            <a:ext cx="10408920" cy="192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dirty="0">
                <a:solidFill>
                  <a:srgbClr val="FF0000"/>
                </a:solidFill>
              </a:rPr>
              <a:t>•    Caydırıcılık,</a:t>
            </a:r>
          </a:p>
          <a:p>
            <a:r>
              <a:rPr lang="tr-TR" sz="2000" dirty="0">
                <a:solidFill>
                  <a:srgbClr val="FF0000"/>
                </a:solidFill>
              </a:rPr>
              <a:t>•    Güvenlik / Harekât Ortamının Şekillendirilmesi,</a:t>
            </a:r>
          </a:p>
          <a:p>
            <a:r>
              <a:rPr lang="tr-TR" sz="2000" dirty="0">
                <a:solidFill>
                  <a:srgbClr val="FF0000"/>
                </a:solidFill>
              </a:rPr>
              <a:t>•    Savaş Dışı Harekât (Barışı Destekleme Harekâtı, Doğal Afet Yardım Harekâtı ve İç Güvenlik Hare-kâtı),</a:t>
            </a:r>
          </a:p>
          <a:p>
            <a:r>
              <a:rPr lang="tr-TR" sz="2000" dirty="0">
                <a:solidFill>
                  <a:srgbClr val="FF0000"/>
                </a:solidFill>
              </a:rPr>
              <a:t>•    Kriz Yönetimi,</a:t>
            </a:r>
          </a:p>
          <a:p>
            <a:r>
              <a:rPr lang="tr-TR" sz="2000" dirty="0">
                <a:solidFill>
                  <a:srgbClr val="FF0000"/>
                </a:solidFill>
              </a:rPr>
              <a:t>•    Sınırlı Güç Kullanımı,</a:t>
            </a:r>
          </a:p>
          <a:p>
            <a:r>
              <a:rPr lang="tr-TR" sz="2000" dirty="0">
                <a:solidFill>
                  <a:srgbClr val="FF0000"/>
                </a:solidFill>
              </a:rPr>
              <a:t>•    Konvansiyonel Harp gibi faaliyetleri icra etmek.</a:t>
            </a:r>
          </a:p>
        </p:txBody>
      </p:sp>
      <p:sp>
        <p:nvSpPr>
          <p:cNvPr id="4" name="Dikdörtgen 3"/>
          <p:cNvSpPr/>
          <p:nvPr/>
        </p:nvSpPr>
        <p:spPr>
          <a:xfrm>
            <a:off x="0" y="3185160"/>
            <a:ext cx="12192000" cy="10972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6. Ülkemizi iç ve dış tehditlere karşı korumak konusunda vatandaş olarak üzerimize düşen görevler nelerdir?</a:t>
            </a:r>
            <a:endParaRPr lang="tr-TR" sz="2800" dirty="0"/>
          </a:p>
        </p:txBody>
      </p:sp>
      <p:sp>
        <p:nvSpPr>
          <p:cNvPr id="5" name="Dikdörtgen 4"/>
          <p:cNvSpPr/>
          <p:nvPr/>
        </p:nvSpPr>
        <p:spPr>
          <a:xfrm>
            <a:off x="-2941320" y="4389120"/>
            <a:ext cx="10294620" cy="1752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rgbClr val="FF0000"/>
                </a:solidFill>
              </a:rPr>
              <a:t>1-kanunlara uymak </a:t>
            </a:r>
          </a:p>
          <a:p>
            <a:pPr algn="ctr"/>
            <a:r>
              <a:rPr lang="tr-TR" sz="2400" dirty="0" smtClean="0">
                <a:solidFill>
                  <a:srgbClr val="FF0000"/>
                </a:solidFill>
              </a:rPr>
              <a:t>2- Emniyet Güçleri ni desteklemek</a:t>
            </a:r>
            <a:endParaRPr lang="tr-TR" sz="2400" dirty="0">
              <a:solidFill>
                <a:srgbClr val="FF0000"/>
              </a:solidFill>
            </a:endParaRPr>
          </a:p>
        </p:txBody>
      </p:sp>
    </p:spTree>
    <p:extLst>
      <p:ext uri="{BB962C8B-B14F-4D97-AF65-F5344CB8AC3E}">
        <p14:creationId xmlns:p14="http://schemas.microsoft.com/office/powerpoint/2010/main" val="239335997"/>
      </p:ext>
    </p:extLst>
  </p:cSld>
  <p:clrMapOvr>
    <a:masterClrMapping/>
  </p:clrMapOvr>
  <mc:AlternateContent xmlns:mc="http://schemas.openxmlformats.org/markup-compatibility/2006">
    <mc:Choice xmlns:p14="http://schemas.microsoft.com/office/powerpoint/2010/main" Requires="p14">
      <p:transition spd="slow" p14:dur="1250">
        <p14:flip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50520" y="0"/>
            <a:ext cx="12390120" cy="106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7. Soğuk Savaş sonrasında ülkemiz çevresinde hangi siyasi gelişmeler meydana gelmiştir?</a:t>
            </a:r>
            <a:endParaRPr lang="tr-TR" sz="2800" dirty="0"/>
          </a:p>
        </p:txBody>
      </p:sp>
      <p:sp>
        <p:nvSpPr>
          <p:cNvPr id="3" name="Dikdörtgen 2"/>
          <p:cNvSpPr/>
          <p:nvPr/>
        </p:nvSpPr>
        <p:spPr>
          <a:xfrm>
            <a:off x="365760" y="1051560"/>
            <a:ext cx="8503920" cy="312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a:solidFill>
                  <a:srgbClr val="FF0000"/>
                </a:solidFill>
              </a:rPr>
              <a:t> </a:t>
            </a:r>
            <a:r>
              <a:rPr lang="tr-TR" dirty="0" smtClean="0">
                <a:solidFill>
                  <a:srgbClr val="FF0000"/>
                </a:solidFill>
              </a:rPr>
              <a:t>1-Geleneksel </a:t>
            </a:r>
            <a:r>
              <a:rPr lang="tr-TR" dirty="0">
                <a:solidFill>
                  <a:srgbClr val="FF0000"/>
                </a:solidFill>
              </a:rPr>
              <a:t>güç dengesinin merkezi ve en önemli öğesi olan Avrupa'nın ve Avrupa devletlerinin savaşta büyük bir tahribatla </a:t>
            </a:r>
            <a:r>
              <a:rPr lang="tr-TR" dirty="0" smtClean="0">
                <a:solidFill>
                  <a:srgbClr val="FF0000"/>
                </a:solidFill>
              </a:rPr>
              <a:t>çıkması</a:t>
            </a:r>
          </a:p>
          <a:p>
            <a:endParaRPr lang="tr-TR" dirty="0">
              <a:solidFill>
                <a:srgbClr val="FF0000"/>
              </a:solidFill>
            </a:endParaRPr>
          </a:p>
          <a:p>
            <a:r>
              <a:rPr lang="tr-TR" dirty="0">
                <a:solidFill>
                  <a:srgbClr val="FF0000"/>
                </a:solidFill>
              </a:rPr>
              <a:t> </a:t>
            </a:r>
            <a:r>
              <a:rPr lang="tr-TR" dirty="0" smtClean="0">
                <a:solidFill>
                  <a:srgbClr val="FF0000"/>
                </a:solidFill>
              </a:rPr>
              <a:t>2- </a:t>
            </a:r>
            <a:r>
              <a:rPr lang="tr-TR" dirty="0">
                <a:solidFill>
                  <a:srgbClr val="FF0000"/>
                </a:solidFill>
              </a:rPr>
              <a:t>Amerika Birleşik Devletleri ve Sovyetler Birliği'nin savaştan sonra süper güç haline gelmiş </a:t>
            </a:r>
            <a:r>
              <a:rPr lang="tr-TR" dirty="0" smtClean="0">
                <a:solidFill>
                  <a:srgbClr val="FF0000"/>
                </a:solidFill>
              </a:rPr>
              <a:t>olmaları</a:t>
            </a:r>
          </a:p>
          <a:p>
            <a:endParaRPr lang="tr-TR" dirty="0">
              <a:solidFill>
                <a:srgbClr val="FF0000"/>
              </a:solidFill>
            </a:endParaRPr>
          </a:p>
          <a:p>
            <a:r>
              <a:rPr lang="tr-TR" dirty="0">
                <a:solidFill>
                  <a:srgbClr val="FF0000"/>
                </a:solidFill>
              </a:rPr>
              <a:t> </a:t>
            </a:r>
            <a:r>
              <a:rPr lang="tr-TR" dirty="0" smtClean="0">
                <a:solidFill>
                  <a:srgbClr val="FF0000"/>
                </a:solidFill>
              </a:rPr>
              <a:t>3- </a:t>
            </a:r>
            <a:r>
              <a:rPr lang="tr-TR" dirty="0">
                <a:solidFill>
                  <a:srgbClr val="FF0000"/>
                </a:solidFill>
              </a:rPr>
              <a:t>Nükleer silahların </a:t>
            </a:r>
            <a:r>
              <a:rPr lang="tr-TR" dirty="0" smtClean="0">
                <a:solidFill>
                  <a:srgbClr val="FF0000"/>
                </a:solidFill>
              </a:rPr>
              <a:t>geliştirilmesi</a:t>
            </a:r>
          </a:p>
          <a:p>
            <a:endParaRPr lang="tr-TR" dirty="0">
              <a:solidFill>
                <a:srgbClr val="FF0000"/>
              </a:solidFill>
            </a:endParaRPr>
          </a:p>
          <a:p>
            <a:r>
              <a:rPr lang="tr-TR" dirty="0" smtClean="0">
                <a:solidFill>
                  <a:srgbClr val="FF0000"/>
                </a:solidFill>
              </a:rPr>
              <a:t>4-</a:t>
            </a:r>
            <a:r>
              <a:rPr lang="tr-TR" dirty="0">
                <a:solidFill>
                  <a:srgbClr val="FF0000"/>
                </a:solidFill>
              </a:rPr>
              <a:t> Dünyanın çeşitli bölgelerindeki sömürgeci devletlere karşı ulusal bağımsızlık hareketlerinin başlaması,</a:t>
            </a:r>
          </a:p>
        </p:txBody>
      </p:sp>
      <p:sp>
        <p:nvSpPr>
          <p:cNvPr id="7" name="Dikdörtgen 6"/>
          <p:cNvSpPr/>
          <p:nvPr/>
        </p:nvSpPr>
        <p:spPr>
          <a:xfrm>
            <a:off x="472440" y="4282440"/>
            <a:ext cx="10119360" cy="853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8. </a:t>
            </a:r>
            <a:r>
              <a:rPr lang="tr-TR" sz="2800" dirty="0"/>
              <a:t>Ülkemiz Orta Asya ve Kafkaslar ile hangi ekonomik ilişkiler içindedir?</a:t>
            </a:r>
          </a:p>
        </p:txBody>
      </p:sp>
      <p:sp>
        <p:nvSpPr>
          <p:cNvPr id="8" name="Dikdörtgen 7"/>
          <p:cNvSpPr/>
          <p:nvPr/>
        </p:nvSpPr>
        <p:spPr>
          <a:xfrm>
            <a:off x="472440" y="5242560"/>
            <a:ext cx="11277600" cy="1615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a:solidFill>
                  <a:srgbClr val="FF0000"/>
                </a:solidFill>
              </a:rPr>
              <a:t>Doğu ve Batı, Kuzey ve Güney arasında geçiş bölgesi olan Güney Kafkasya, Avrasya’nın önemli enerji ve ulaştırma koridorlarının kesiştiği noktada yer almaktadır. Türkiye’nin Güney Kafkasya bölgesi ile köklü tarihi ve kültürel bağları mevcuttur. Bu bağlamda, Güney Kafkasya bölgesinin istikrar, barış ve refahı Türkiye için özel önem taşımaktadır. </a:t>
            </a:r>
            <a:r>
              <a:rPr lang="tr-TR" sz="2400" dirty="0" smtClean="0">
                <a:solidFill>
                  <a:srgbClr val="FF0000"/>
                </a:solidFill>
              </a:rPr>
              <a:t/>
            </a:r>
            <a:br>
              <a:rPr lang="tr-TR" sz="2400" dirty="0" smtClean="0">
                <a:solidFill>
                  <a:srgbClr val="FF0000"/>
                </a:solidFill>
              </a:rPr>
            </a:br>
            <a:endParaRPr lang="tr-TR" sz="2400" dirty="0">
              <a:solidFill>
                <a:srgbClr val="FF0000"/>
              </a:solidFill>
            </a:endParaRPr>
          </a:p>
        </p:txBody>
      </p:sp>
    </p:spTree>
    <p:extLst>
      <p:ext uri="{BB962C8B-B14F-4D97-AF65-F5344CB8AC3E}">
        <p14:creationId xmlns:p14="http://schemas.microsoft.com/office/powerpoint/2010/main" val="4267071288"/>
      </p:ext>
    </p:extLst>
  </p:cSld>
  <p:clrMapOvr>
    <a:masterClrMapping/>
  </p:clrMapOvr>
  <mc:AlternateContent xmlns:mc="http://schemas.openxmlformats.org/markup-compatibility/2006">
    <mc:Choice xmlns:p14="http://schemas.microsoft.com/office/powerpoint/2010/main" Requires="p14">
      <p:transition spd="slow" p14:dur="2500">
        <p:checker/>
        <p:sndAc>
          <p:stSnd>
            <p:snd r:embed="rId2" name="chimes.wav"/>
          </p:stSnd>
        </p:sndAc>
      </p:transition>
    </mc:Choice>
    <mc:Fallback>
      <p:transition spd="slow">
        <p:checker/>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26720" y="320040"/>
            <a:ext cx="10226040" cy="1188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Dikdörtgen 2"/>
          <p:cNvSpPr/>
          <p:nvPr/>
        </p:nvSpPr>
        <p:spPr>
          <a:xfrm>
            <a:off x="426720" y="1310640"/>
            <a:ext cx="10500360" cy="2103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rgbClr val="FF0000"/>
                </a:solidFill>
              </a:rPr>
              <a:t>Körfez Savaşlarının Türkiye’ye </a:t>
            </a:r>
            <a:r>
              <a:rPr lang="tr-TR" dirty="0" smtClean="0">
                <a:solidFill>
                  <a:srgbClr val="FF0000"/>
                </a:solidFill>
              </a:rPr>
              <a:t>Etkileri:</a:t>
            </a:r>
            <a:br>
              <a:rPr lang="tr-TR" dirty="0" smtClean="0">
                <a:solidFill>
                  <a:srgbClr val="FF0000"/>
                </a:solidFill>
              </a:rPr>
            </a:br>
            <a:r>
              <a:rPr lang="tr-TR" dirty="0">
                <a:solidFill>
                  <a:srgbClr val="FF0000"/>
                </a:solidFill>
              </a:rPr>
              <a:t>• Irak’a uygulanan ambargo Türkiye’yi ekonomik yönden olumsuz etkilemiştir. Türkiye’nin ihracat kaybı onlarca milyar dolara ulaşmıştır.</a:t>
            </a:r>
            <a:r>
              <a:rPr lang="tr-TR" dirty="0" smtClean="0">
                <a:solidFill>
                  <a:srgbClr val="FF0000"/>
                </a:solidFill>
              </a:rPr>
              <a:t/>
            </a:r>
            <a:br>
              <a:rPr lang="tr-TR" dirty="0" smtClean="0">
                <a:solidFill>
                  <a:srgbClr val="FF0000"/>
                </a:solidFill>
              </a:rPr>
            </a:br>
            <a:r>
              <a:rPr lang="tr-TR" dirty="0">
                <a:solidFill>
                  <a:srgbClr val="FF0000"/>
                </a:solidFill>
              </a:rPr>
              <a:t>• Körfez Savaşlarından sonra Kuzey Irak’ta olu¬şan otorite boşluğu ve kaos Türkiye için bir teh¬dit ve risk bölgesi oluşturmuştur.</a:t>
            </a:r>
            <a:r>
              <a:rPr lang="tr-TR" dirty="0" smtClean="0">
                <a:solidFill>
                  <a:srgbClr val="FF0000"/>
                </a:solidFill>
              </a:rPr>
              <a:t/>
            </a:r>
            <a:br>
              <a:rPr lang="tr-TR" dirty="0" smtClean="0">
                <a:solidFill>
                  <a:srgbClr val="FF0000"/>
                </a:solidFill>
              </a:rPr>
            </a:br>
            <a:r>
              <a:rPr lang="tr-TR" dirty="0">
                <a:solidFill>
                  <a:srgbClr val="FF0000"/>
                </a:solidFill>
              </a:rPr>
              <a:t>• Kuzey Irak’taki otorite boşluğundan yararlanan bölücü terör örgütü, kamplarını buraya taşımış ve bunun sonucunda Güney Doğu Anadolu’da terör olayları artmıştır</a:t>
            </a:r>
            <a:r>
              <a:rPr lang="tr-TR" dirty="0" smtClean="0">
                <a:solidFill>
                  <a:srgbClr val="FF0000"/>
                </a:solidFill>
              </a:rPr>
              <a:t>.</a:t>
            </a:r>
            <a:endParaRPr lang="tr-TR" dirty="0">
              <a:solidFill>
                <a:srgbClr val="FF0000"/>
              </a:solidFill>
            </a:endParaRPr>
          </a:p>
        </p:txBody>
      </p:sp>
      <p:sp>
        <p:nvSpPr>
          <p:cNvPr id="7" name="Dikdörtgen 6"/>
          <p:cNvSpPr/>
          <p:nvPr/>
        </p:nvSpPr>
        <p:spPr>
          <a:xfrm>
            <a:off x="533400" y="350520"/>
            <a:ext cx="10226040" cy="1188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426720" y="381000"/>
            <a:ext cx="11186160" cy="1188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a:t>9. </a:t>
            </a:r>
            <a:r>
              <a:rPr lang="tr-TR" sz="3200" dirty="0"/>
              <a:t>Körfez Savaşları ülkemizi hangi yönlerden nasıl etkilemiştir?</a:t>
            </a:r>
          </a:p>
        </p:txBody>
      </p:sp>
      <p:sp>
        <p:nvSpPr>
          <p:cNvPr id="9" name="Dikdörtgen 8"/>
          <p:cNvSpPr/>
          <p:nvPr/>
        </p:nvSpPr>
        <p:spPr>
          <a:xfrm>
            <a:off x="1264920" y="3627120"/>
            <a:ext cx="7056120" cy="1188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800" dirty="0"/>
          </a:p>
        </p:txBody>
      </p:sp>
      <p:sp>
        <p:nvSpPr>
          <p:cNvPr id="10" name="Dikdörtgen 9"/>
          <p:cNvSpPr/>
          <p:nvPr/>
        </p:nvSpPr>
        <p:spPr>
          <a:xfrm>
            <a:off x="426720" y="5151120"/>
            <a:ext cx="10500360" cy="1371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Tree>
    <p:extLst>
      <p:ext uri="{BB962C8B-B14F-4D97-AF65-F5344CB8AC3E}">
        <p14:creationId xmlns:p14="http://schemas.microsoft.com/office/powerpoint/2010/main" val="1593491667"/>
      </p:ext>
    </p:extLst>
  </p:cSld>
  <p:clrMapOvr>
    <a:masterClrMapping/>
  </p:clrMapOvr>
  <mc:AlternateContent xmlns:mc="http://schemas.openxmlformats.org/markup-compatibility/2006">
    <mc:Choice xmlns:p14="http://schemas.microsoft.com/office/powerpoint/2010/main" Requires="p14">
      <p:transition spd="slow" p14:dur="1200">
        <p14:prism/>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12059" y="577334"/>
            <a:ext cx="9977979" cy="646331"/>
          </a:xfrm>
          <a:prstGeom prst="rect">
            <a:avLst/>
          </a:prstGeom>
        </p:spPr>
        <p:txBody>
          <a:bodyPr wrap="square">
            <a:spAutoFit/>
          </a:bodyPr>
          <a:lstStyle/>
          <a:p>
            <a:pPr algn="ctr"/>
            <a:r>
              <a:rPr lang="tr-TR" sz="3600" b="1" dirty="0" smtClean="0">
                <a:solidFill>
                  <a:schemeClr val="bg1"/>
                </a:solidFill>
              </a:rPr>
              <a:t>10. </a:t>
            </a:r>
            <a:r>
              <a:rPr lang="tr-TR" sz="3600" dirty="0" smtClean="0">
                <a:solidFill>
                  <a:schemeClr val="bg1"/>
                </a:solidFill>
              </a:rPr>
              <a:t>Avrupa Birliğiʼnin kuruluş amacı nedir?</a:t>
            </a:r>
            <a:endParaRPr lang="tr-TR" sz="3600" dirty="0">
              <a:solidFill>
                <a:schemeClr val="bg1"/>
              </a:solidFill>
            </a:endParaRPr>
          </a:p>
        </p:txBody>
      </p:sp>
      <p:sp>
        <p:nvSpPr>
          <p:cNvPr id="3" name="Dikdörtgen 2"/>
          <p:cNvSpPr/>
          <p:nvPr/>
        </p:nvSpPr>
        <p:spPr>
          <a:xfrm>
            <a:off x="0" y="1650385"/>
            <a:ext cx="12192000" cy="3785652"/>
          </a:xfrm>
          <a:prstGeom prst="rect">
            <a:avLst/>
          </a:prstGeom>
        </p:spPr>
        <p:txBody>
          <a:bodyPr wrap="square">
            <a:spAutoFit/>
          </a:bodyPr>
          <a:lstStyle/>
          <a:p>
            <a:pPr algn="ctr"/>
            <a:r>
              <a:rPr lang="tr-TR" sz="2400" dirty="0" smtClean="0">
                <a:solidFill>
                  <a:srgbClr val="FF0000"/>
                </a:solidFill>
              </a:rPr>
              <a:t>Avrupa Birliği'nin (AB) kurulma amacı genel olarak hızlı bir ekonomik kalkınma ile savaşın yıkıcı etkilerinden kurtulma isteğidir. Avrupa Birliği'nin kuruluşundaki temel ekonomik neden ise Marshall yardımı vesilesiyle Avrupa'ya akan ABD sermayesinin kendilerini ABD'ye bağımlı kılacağını düşünen bazı zayıf Batı Avrupa ülkelerinin Avrupa kaynaklı yeni bir özel sermaye piyasası oluşturmak istemeleridir. Bunun için de Avrupa ülkelerinin ekonomik potansiyellerinin birleştirilmesi ve bu bağlamda ekonomik, açıdan güçlü bir Avrupa Pazarı oluşturulması planlanmıştır. Böyle bir bütünleşme ile pazarın genişleyeceği ve buna paralel olarak da sermaye ile teknolojinin hızlı bir büyüme ve gelişim içerisine gireceği düşünülmüştür!</a:t>
            </a:r>
            <a:br>
              <a:rPr lang="tr-TR" sz="2400" dirty="0" smtClean="0">
                <a:solidFill>
                  <a:srgbClr val="FF0000"/>
                </a:solidFill>
              </a:rPr>
            </a:br>
            <a:r>
              <a:rPr lang="tr-TR" sz="2400" dirty="0" smtClean="0">
                <a:solidFill>
                  <a:srgbClr val="FF0000"/>
                </a:solidFill>
              </a:rPr>
              <a:t/>
            </a:r>
            <a:br>
              <a:rPr lang="tr-TR" sz="2400" dirty="0" smtClean="0">
                <a:solidFill>
                  <a:srgbClr val="FF0000"/>
                </a:solidFill>
              </a:rPr>
            </a:br>
            <a:endParaRPr lang="tr-TR" sz="2400" dirty="0">
              <a:solidFill>
                <a:srgbClr val="FF0000"/>
              </a:solidFill>
            </a:endParaRPr>
          </a:p>
        </p:txBody>
      </p:sp>
    </p:spTree>
    <p:extLst>
      <p:ext uri="{BB962C8B-B14F-4D97-AF65-F5344CB8AC3E}">
        <p14:creationId xmlns:p14="http://schemas.microsoft.com/office/powerpoint/2010/main" val="39830899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7000" b="-17000"/>
          </a:stretch>
        </a:blipFill>
        <a:effectLst/>
      </p:bgPr>
    </p:bg>
    <p:spTree>
      <p:nvGrpSpPr>
        <p:cNvPr id="1" name=""/>
        <p:cNvGrpSpPr/>
        <p:nvPr/>
      </p:nvGrpSpPr>
      <p:grpSpPr>
        <a:xfrm>
          <a:off x="0" y="0"/>
          <a:ext cx="0" cy="0"/>
          <a:chOff x="0" y="0"/>
          <a:chExt cx="0" cy="0"/>
        </a:xfrm>
      </p:grpSpPr>
      <p:sp>
        <p:nvSpPr>
          <p:cNvPr id="2" name="Dikdörtgen 1"/>
          <p:cNvSpPr/>
          <p:nvPr/>
        </p:nvSpPr>
        <p:spPr>
          <a:xfrm>
            <a:off x="1965960" y="167640"/>
            <a:ext cx="8854440" cy="2255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dirty="0" smtClean="0">
                <a:solidFill>
                  <a:srgbClr val="FF0000"/>
                </a:solidFill>
              </a:rPr>
              <a:t>HAZIRLAYAN</a:t>
            </a:r>
            <a:endParaRPr lang="tr-TR" sz="8000" dirty="0">
              <a:solidFill>
                <a:srgbClr val="FF0000"/>
              </a:solidFill>
            </a:endParaRPr>
          </a:p>
        </p:txBody>
      </p:sp>
      <p:sp>
        <p:nvSpPr>
          <p:cNvPr id="3" name="Dikdörtgen 2"/>
          <p:cNvSpPr/>
          <p:nvPr/>
        </p:nvSpPr>
        <p:spPr>
          <a:xfrm>
            <a:off x="1615440" y="1615440"/>
            <a:ext cx="8945880" cy="4328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5400" dirty="0" smtClean="0">
                <a:solidFill>
                  <a:srgbClr val="FFFF00"/>
                </a:solidFill>
              </a:rPr>
              <a:t>Enes </a:t>
            </a:r>
            <a:r>
              <a:rPr lang="tr-TR" sz="5400" dirty="0" smtClean="0">
                <a:solidFill>
                  <a:srgbClr val="FFFF00"/>
                </a:solidFill>
              </a:rPr>
              <a:t>BİNİCİER </a:t>
            </a:r>
          </a:p>
          <a:p>
            <a:pPr algn="ctr"/>
            <a:endParaRPr lang="tr-TR" sz="5400" dirty="0">
              <a:solidFill>
                <a:srgbClr val="FFFF00"/>
              </a:solidFill>
            </a:endParaRPr>
          </a:p>
          <a:p>
            <a:pPr algn="ctr"/>
            <a:r>
              <a:rPr lang="tr-TR" sz="5400" dirty="0" smtClean="0">
                <a:solidFill>
                  <a:srgbClr val="FFFF00"/>
                </a:solidFill>
              </a:rPr>
              <a:t>8/B      558</a:t>
            </a:r>
          </a:p>
        </p:txBody>
      </p:sp>
    </p:spTree>
    <p:extLst>
      <p:ext uri="{BB962C8B-B14F-4D97-AF65-F5344CB8AC3E}">
        <p14:creationId xmlns:p14="http://schemas.microsoft.com/office/powerpoint/2010/main" val="953497711"/>
      </p:ext>
    </p:extLst>
  </p:cSld>
  <p:clrMapOvr>
    <a:masterClrMapping/>
  </p:clrMapOvr>
  <p:transition>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77290" y="892017"/>
            <a:ext cx="12192000" cy="1203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Dikdörtgen 2"/>
          <p:cNvSpPr/>
          <p:nvPr/>
        </p:nvSpPr>
        <p:spPr>
          <a:xfrm>
            <a:off x="-472440" y="-670560"/>
            <a:ext cx="12664440" cy="23421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lphaUcPeriod"/>
            </a:pPr>
            <a:r>
              <a:rPr lang="tr-TR" sz="2400" dirty="0" smtClean="0">
                <a:solidFill>
                  <a:schemeClr val="tx1">
                    <a:lumMod val="95000"/>
                    <a:lumOff val="5000"/>
                  </a:schemeClr>
                </a:solidFill>
              </a:rPr>
              <a:t>Aşağıdaki cümlelerden doğru olanların başındaki yay ayraçların içine ‘’D’’ yanlış olanların başındakilere ‘’Y’’ yazınız.Yanlış olan cümlelerin doğrularını altlarındaki satırlara yazınız</a:t>
            </a:r>
            <a:r>
              <a:rPr lang="tr-TR" sz="2400" dirty="0" smtClean="0">
                <a:solidFill>
                  <a:schemeClr val="bg2">
                    <a:lumMod val="10000"/>
                  </a:schemeClr>
                </a:solidFill>
              </a:rPr>
              <a:t>.</a:t>
            </a:r>
          </a:p>
          <a:p>
            <a:pPr marL="342900" indent="-342900" algn="ctr">
              <a:buAutoNum type="alphaUcPeriod"/>
            </a:pPr>
            <a:endParaRPr lang="tr-TR" dirty="0"/>
          </a:p>
        </p:txBody>
      </p:sp>
      <p:sp>
        <p:nvSpPr>
          <p:cNvPr id="4" name="Dikdörtgen 3"/>
          <p:cNvSpPr/>
          <p:nvPr/>
        </p:nvSpPr>
        <p:spPr>
          <a:xfrm>
            <a:off x="-1177290" y="1082517"/>
            <a:ext cx="12260580" cy="822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lumMod val="95000"/>
                    <a:lumOff val="5000"/>
                  </a:schemeClr>
                </a:solidFill>
              </a:rPr>
              <a:t>1. (     ) II. Dünya Savaşı’ndan sonra ülkemizde nüfus hızla artmıştır.</a:t>
            </a:r>
            <a:endParaRPr lang="tr-TR" sz="2800" dirty="0">
              <a:solidFill>
                <a:schemeClr val="tx1">
                  <a:lumMod val="95000"/>
                  <a:lumOff val="5000"/>
                </a:schemeClr>
              </a:solidFill>
            </a:endParaRPr>
          </a:p>
        </p:txBody>
      </p:sp>
      <p:sp>
        <p:nvSpPr>
          <p:cNvPr id="5" name="Dikdörtgen 4"/>
          <p:cNvSpPr/>
          <p:nvPr/>
        </p:nvSpPr>
        <p:spPr>
          <a:xfrm>
            <a:off x="365760" y="1778556"/>
            <a:ext cx="10408920" cy="3607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lumMod val="95000"/>
                    <a:lumOff val="5000"/>
                  </a:schemeClr>
                </a:solidFill>
              </a:rPr>
              <a:t>..........................................................................................................................................................................</a:t>
            </a:r>
            <a:endParaRPr lang="tr-TR" dirty="0"/>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 y="1194914"/>
            <a:ext cx="807720" cy="601265"/>
          </a:xfrm>
          <a:prstGeom prst="rect">
            <a:avLst/>
          </a:prstGeom>
        </p:spPr>
      </p:pic>
      <p:sp>
        <p:nvSpPr>
          <p:cNvPr id="7" name="Dikdörtgen 6"/>
          <p:cNvSpPr/>
          <p:nvPr/>
        </p:nvSpPr>
        <p:spPr>
          <a:xfrm>
            <a:off x="-1051560" y="1592108"/>
            <a:ext cx="11704320" cy="17097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lumMod val="95000"/>
                    <a:lumOff val="5000"/>
                  </a:schemeClr>
                </a:solidFill>
              </a:rPr>
              <a:t>2. (    ) Ülkemizde hasta başına düşen doktor sayısı azalmaktadır.</a:t>
            </a:r>
            <a:endParaRPr lang="tr-TR" sz="2800" dirty="0">
              <a:solidFill>
                <a:schemeClr val="tx1">
                  <a:lumMod val="95000"/>
                  <a:lumOff val="5000"/>
                </a:schemeClr>
              </a:solidFill>
            </a:endParaRPr>
          </a:p>
        </p:txBody>
      </p:sp>
      <p:sp>
        <p:nvSpPr>
          <p:cNvPr id="11" name="Dikdörtgen 10"/>
          <p:cNvSpPr/>
          <p:nvPr/>
        </p:nvSpPr>
        <p:spPr>
          <a:xfrm>
            <a:off x="373380" y="2792255"/>
            <a:ext cx="10279380" cy="274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lumMod val="95000"/>
                    <a:lumOff val="5000"/>
                  </a:schemeClr>
                </a:solidFill>
              </a:rPr>
              <a:t>...........................................................................................................................................................................</a:t>
            </a:r>
            <a:endParaRPr lang="tr-TR" dirty="0"/>
          </a:p>
        </p:txBody>
      </p:sp>
      <p:sp>
        <p:nvSpPr>
          <p:cNvPr id="13" name="Dikdörtgen 12"/>
          <p:cNvSpPr/>
          <p:nvPr/>
        </p:nvSpPr>
        <p:spPr>
          <a:xfrm>
            <a:off x="-800100" y="2644142"/>
            <a:ext cx="10462260" cy="3352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rgbClr val="FF0000"/>
                </a:solidFill>
              </a:rPr>
              <a:t>Ülkemizde hasta başına düşen doktor sayısı artmaktadır.</a:t>
            </a:r>
            <a:endParaRPr lang="tr-TR" sz="2400" dirty="0">
              <a:solidFill>
                <a:srgbClr val="FF0000"/>
              </a:solidFill>
            </a:endParaRPr>
          </a:p>
        </p:txBody>
      </p:sp>
      <p:pic>
        <p:nvPicPr>
          <p:cNvPr id="14" name="Resim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110" y="1819314"/>
            <a:ext cx="800100" cy="928927"/>
          </a:xfrm>
          <a:prstGeom prst="rect">
            <a:avLst/>
          </a:prstGeom>
        </p:spPr>
      </p:pic>
      <p:sp>
        <p:nvSpPr>
          <p:cNvPr id="16" name="Dikdörtgen 15"/>
          <p:cNvSpPr/>
          <p:nvPr/>
        </p:nvSpPr>
        <p:spPr>
          <a:xfrm>
            <a:off x="-137160" y="3158604"/>
            <a:ext cx="12329160" cy="441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lumMod val="95000"/>
                    <a:lumOff val="5000"/>
                  </a:schemeClr>
                </a:solidFill>
              </a:rPr>
              <a:t>3. (    ) Milli Kalkınma Partisi,Türkiye Cumhuriyeti tarihinin ilk muhalefet partisidir.</a:t>
            </a:r>
            <a:endParaRPr lang="tr-TR" sz="2800" dirty="0">
              <a:solidFill>
                <a:schemeClr val="tx1">
                  <a:lumMod val="95000"/>
                  <a:lumOff val="5000"/>
                </a:schemeClr>
              </a:solidFill>
            </a:endParaRPr>
          </a:p>
        </p:txBody>
      </p:sp>
      <p:sp>
        <p:nvSpPr>
          <p:cNvPr id="17" name="Dikdörtgen 16"/>
          <p:cNvSpPr/>
          <p:nvPr/>
        </p:nvSpPr>
        <p:spPr>
          <a:xfrm>
            <a:off x="289560" y="3625290"/>
            <a:ext cx="10313670" cy="4300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lumMod val="95000"/>
                    <a:lumOff val="5000"/>
                  </a:schemeClr>
                </a:solidFill>
              </a:rPr>
              <a:t>...........................................................................................................................................................................</a:t>
            </a:r>
            <a:endParaRPr lang="tr-TR" dirty="0"/>
          </a:p>
        </p:txBody>
      </p:sp>
      <p:sp>
        <p:nvSpPr>
          <p:cNvPr id="18" name="Dikdörtgen 17"/>
          <p:cNvSpPr/>
          <p:nvPr/>
        </p:nvSpPr>
        <p:spPr>
          <a:xfrm>
            <a:off x="-137160" y="3508007"/>
            <a:ext cx="10519410" cy="518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rgbClr val="FF0000"/>
                </a:solidFill>
              </a:rPr>
              <a:t>Terakkiperver Cumhuriyet Fırkası siyasi hayatımızın ilk muhalefet partisidir. </a:t>
            </a:r>
            <a:endParaRPr lang="tr-TR" sz="2400" dirty="0">
              <a:solidFill>
                <a:srgbClr val="FF0000"/>
              </a:solidFill>
            </a:endParaRPr>
          </a:p>
        </p:txBody>
      </p:sp>
      <p:sp>
        <p:nvSpPr>
          <p:cNvPr id="20" name="Dikdörtgen 19"/>
          <p:cNvSpPr/>
          <p:nvPr/>
        </p:nvSpPr>
        <p:spPr>
          <a:xfrm>
            <a:off x="24765" y="4054037"/>
            <a:ext cx="10843260" cy="441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lumMod val="95000"/>
                    <a:lumOff val="5000"/>
                  </a:schemeClr>
                </a:solidFill>
              </a:rPr>
              <a:t>4. (    ) Türkiye Kore Savaşı’nda Güney Kore’ye yardım için asker gönderdi.</a:t>
            </a:r>
            <a:endParaRPr lang="tr-TR" sz="2800" dirty="0">
              <a:solidFill>
                <a:schemeClr val="tx1">
                  <a:lumMod val="95000"/>
                  <a:lumOff val="5000"/>
                </a:schemeClr>
              </a:solidFill>
            </a:endParaRPr>
          </a:p>
        </p:txBody>
      </p:sp>
      <p:sp>
        <p:nvSpPr>
          <p:cNvPr id="21" name="Dikdörtgen 20"/>
          <p:cNvSpPr/>
          <p:nvPr/>
        </p:nvSpPr>
        <p:spPr>
          <a:xfrm>
            <a:off x="670560" y="4558797"/>
            <a:ext cx="10104120" cy="2922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lumMod val="95000"/>
                    <a:lumOff val="5000"/>
                  </a:schemeClr>
                </a:solidFill>
              </a:rPr>
              <a:t>..........................................................................................................................................................................</a:t>
            </a:r>
            <a:endParaRPr lang="tr-TR" dirty="0"/>
          </a:p>
        </p:txBody>
      </p:sp>
      <p:pic>
        <p:nvPicPr>
          <p:cNvPr id="24" name="Resim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3988541"/>
            <a:ext cx="807720" cy="601265"/>
          </a:xfrm>
          <a:prstGeom prst="rect">
            <a:avLst/>
          </a:prstGeom>
        </p:spPr>
      </p:pic>
      <p:pic>
        <p:nvPicPr>
          <p:cNvPr id="25" name="Resim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110" y="2736171"/>
            <a:ext cx="800100" cy="928927"/>
          </a:xfrm>
          <a:prstGeom prst="rect">
            <a:avLst/>
          </a:prstGeom>
        </p:spPr>
      </p:pic>
      <p:sp>
        <p:nvSpPr>
          <p:cNvPr id="26" name="Dikdörtgen 25"/>
          <p:cNvSpPr/>
          <p:nvPr/>
        </p:nvSpPr>
        <p:spPr>
          <a:xfrm>
            <a:off x="24765" y="4829967"/>
            <a:ext cx="11308080" cy="4876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lumMod val="95000"/>
                    <a:lumOff val="5000"/>
                  </a:schemeClr>
                </a:solidFill>
              </a:rPr>
              <a:t>5. (    ) Misyonerlik ülkemizin bütünlüğünü bozmaya yönelik eylemlerdendir.</a:t>
            </a:r>
            <a:endParaRPr lang="tr-TR" sz="2800" dirty="0">
              <a:solidFill>
                <a:schemeClr val="tx1">
                  <a:lumMod val="95000"/>
                  <a:lumOff val="5000"/>
                </a:schemeClr>
              </a:solidFill>
            </a:endParaRPr>
          </a:p>
        </p:txBody>
      </p:sp>
      <p:sp>
        <p:nvSpPr>
          <p:cNvPr id="27" name="Dikdörtgen 26"/>
          <p:cNvSpPr/>
          <p:nvPr/>
        </p:nvSpPr>
        <p:spPr>
          <a:xfrm>
            <a:off x="365760" y="5356068"/>
            <a:ext cx="10648950" cy="369332"/>
          </a:xfrm>
          <a:prstGeom prst="rect">
            <a:avLst/>
          </a:prstGeom>
        </p:spPr>
        <p:txBody>
          <a:bodyPr wrap="square">
            <a:spAutoFit/>
          </a:bodyPr>
          <a:lstStyle/>
          <a:p>
            <a:pPr algn="ctr"/>
            <a:r>
              <a:rPr lang="tr-TR" dirty="0" smtClean="0">
                <a:solidFill>
                  <a:schemeClr val="tx1">
                    <a:lumMod val="95000"/>
                    <a:lumOff val="5000"/>
                  </a:schemeClr>
                </a:solidFill>
              </a:rPr>
              <a:t>..........................................................................................................................................................................</a:t>
            </a:r>
            <a:endParaRPr lang="tr-TR" dirty="0"/>
          </a:p>
        </p:txBody>
      </p:sp>
      <p:pic>
        <p:nvPicPr>
          <p:cNvPr id="28" name="Resim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4800586"/>
            <a:ext cx="807720" cy="601265"/>
          </a:xfrm>
          <a:prstGeom prst="rect">
            <a:avLst/>
          </a:prstGeom>
        </p:spPr>
      </p:pic>
    </p:spTree>
    <p:extLst>
      <p:ext uri="{BB962C8B-B14F-4D97-AF65-F5344CB8AC3E}">
        <p14:creationId xmlns:p14="http://schemas.microsoft.com/office/powerpoint/2010/main" val="1060385258"/>
      </p:ext>
    </p:extLst>
  </p:cSld>
  <p:clrMapOvr>
    <a:masterClrMapping/>
  </p:clrMapOvr>
  <p:transition spd="slow">
    <p:wheel spokes="1"/>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80">
                                          <p:stCondLst>
                                            <p:cond delay="0"/>
                                          </p:stCondLst>
                                        </p:cTn>
                                        <p:tgtEl>
                                          <p:spTgt spid="14"/>
                                        </p:tgtEl>
                                      </p:cBhvr>
                                    </p:animEffect>
                                    <p:anim calcmode="lin" valueType="num">
                                      <p:cBhvr>
                                        <p:cTn id="2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1" dur="26">
                                          <p:stCondLst>
                                            <p:cond delay="650"/>
                                          </p:stCondLst>
                                        </p:cTn>
                                        <p:tgtEl>
                                          <p:spTgt spid="14"/>
                                        </p:tgtEl>
                                      </p:cBhvr>
                                      <p:to x="100000" y="60000"/>
                                    </p:animScale>
                                    <p:animScale>
                                      <p:cBhvr>
                                        <p:cTn id="32" dur="166" decel="50000">
                                          <p:stCondLst>
                                            <p:cond delay="676"/>
                                          </p:stCondLst>
                                        </p:cTn>
                                        <p:tgtEl>
                                          <p:spTgt spid="14"/>
                                        </p:tgtEl>
                                      </p:cBhvr>
                                      <p:to x="100000" y="100000"/>
                                    </p:animScale>
                                    <p:animScale>
                                      <p:cBhvr>
                                        <p:cTn id="33" dur="26">
                                          <p:stCondLst>
                                            <p:cond delay="1312"/>
                                          </p:stCondLst>
                                        </p:cTn>
                                        <p:tgtEl>
                                          <p:spTgt spid="14"/>
                                        </p:tgtEl>
                                      </p:cBhvr>
                                      <p:to x="100000" y="80000"/>
                                    </p:animScale>
                                    <p:animScale>
                                      <p:cBhvr>
                                        <p:cTn id="34" dur="166" decel="50000">
                                          <p:stCondLst>
                                            <p:cond delay="1338"/>
                                          </p:stCondLst>
                                        </p:cTn>
                                        <p:tgtEl>
                                          <p:spTgt spid="14"/>
                                        </p:tgtEl>
                                      </p:cBhvr>
                                      <p:to x="100000" y="100000"/>
                                    </p:animScale>
                                    <p:animScale>
                                      <p:cBhvr>
                                        <p:cTn id="35" dur="26">
                                          <p:stCondLst>
                                            <p:cond delay="1642"/>
                                          </p:stCondLst>
                                        </p:cTn>
                                        <p:tgtEl>
                                          <p:spTgt spid="14"/>
                                        </p:tgtEl>
                                      </p:cBhvr>
                                      <p:to x="100000" y="90000"/>
                                    </p:animScale>
                                    <p:animScale>
                                      <p:cBhvr>
                                        <p:cTn id="36" dur="166" decel="50000">
                                          <p:stCondLst>
                                            <p:cond delay="1668"/>
                                          </p:stCondLst>
                                        </p:cTn>
                                        <p:tgtEl>
                                          <p:spTgt spid="14"/>
                                        </p:tgtEl>
                                      </p:cBhvr>
                                      <p:to x="100000" y="100000"/>
                                    </p:animScale>
                                    <p:animScale>
                                      <p:cBhvr>
                                        <p:cTn id="37" dur="26">
                                          <p:stCondLst>
                                            <p:cond delay="1808"/>
                                          </p:stCondLst>
                                        </p:cTn>
                                        <p:tgtEl>
                                          <p:spTgt spid="14"/>
                                        </p:tgtEl>
                                      </p:cBhvr>
                                      <p:to x="100000" y="95000"/>
                                    </p:animScale>
                                    <p:animScale>
                                      <p:cBhvr>
                                        <p:cTn id="38" dur="166" decel="50000">
                                          <p:stCondLst>
                                            <p:cond delay="1834"/>
                                          </p:stCondLst>
                                        </p:cTn>
                                        <p:tgtEl>
                                          <p:spTgt spid="1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580">
                                          <p:stCondLst>
                                            <p:cond delay="0"/>
                                          </p:stCondLst>
                                        </p:cTn>
                                        <p:tgtEl>
                                          <p:spTgt spid="25"/>
                                        </p:tgtEl>
                                      </p:cBhvr>
                                    </p:animEffect>
                                    <p:anim calcmode="lin" valueType="num">
                                      <p:cBhvr>
                                        <p:cTn id="52"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57" dur="26">
                                          <p:stCondLst>
                                            <p:cond delay="650"/>
                                          </p:stCondLst>
                                        </p:cTn>
                                        <p:tgtEl>
                                          <p:spTgt spid="25"/>
                                        </p:tgtEl>
                                      </p:cBhvr>
                                      <p:to x="100000" y="60000"/>
                                    </p:animScale>
                                    <p:animScale>
                                      <p:cBhvr>
                                        <p:cTn id="58" dur="166" decel="50000">
                                          <p:stCondLst>
                                            <p:cond delay="676"/>
                                          </p:stCondLst>
                                        </p:cTn>
                                        <p:tgtEl>
                                          <p:spTgt spid="25"/>
                                        </p:tgtEl>
                                      </p:cBhvr>
                                      <p:to x="100000" y="100000"/>
                                    </p:animScale>
                                    <p:animScale>
                                      <p:cBhvr>
                                        <p:cTn id="59" dur="26">
                                          <p:stCondLst>
                                            <p:cond delay="1312"/>
                                          </p:stCondLst>
                                        </p:cTn>
                                        <p:tgtEl>
                                          <p:spTgt spid="25"/>
                                        </p:tgtEl>
                                      </p:cBhvr>
                                      <p:to x="100000" y="80000"/>
                                    </p:animScale>
                                    <p:animScale>
                                      <p:cBhvr>
                                        <p:cTn id="60" dur="166" decel="50000">
                                          <p:stCondLst>
                                            <p:cond delay="1338"/>
                                          </p:stCondLst>
                                        </p:cTn>
                                        <p:tgtEl>
                                          <p:spTgt spid="25"/>
                                        </p:tgtEl>
                                      </p:cBhvr>
                                      <p:to x="100000" y="100000"/>
                                    </p:animScale>
                                    <p:animScale>
                                      <p:cBhvr>
                                        <p:cTn id="61" dur="26">
                                          <p:stCondLst>
                                            <p:cond delay="1642"/>
                                          </p:stCondLst>
                                        </p:cTn>
                                        <p:tgtEl>
                                          <p:spTgt spid="25"/>
                                        </p:tgtEl>
                                      </p:cBhvr>
                                      <p:to x="100000" y="90000"/>
                                    </p:animScale>
                                    <p:animScale>
                                      <p:cBhvr>
                                        <p:cTn id="62" dur="166" decel="50000">
                                          <p:stCondLst>
                                            <p:cond delay="1668"/>
                                          </p:stCondLst>
                                        </p:cTn>
                                        <p:tgtEl>
                                          <p:spTgt spid="25"/>
                                        </p:tgtEl>
                                      </p:cBhvr>
                                      <p:to x="100000" y="100000"/>
                                    </p:animScale>
                                    <p:animScale>
                                      <p:cBhvr>
                                        <p:cTn id="63" dur="26">
                                          <p:stCondLst>
                                            <p:cond delay="1808"/>
                                          </p:stCondLst>
                                        </p:cTn>
                                        <p:tgtEl>
                                          <p:spTgt spid="25"/>
                                        </p:tgtEl>
                                      </p:cBhvr>
                                      <p:to x="100000" y="95000"/>
                                    </p:animScale>
                                    <p:animScale>
                                      <p:cBhvr>
                                        <p:cTn id="64" dur="166" decel="50000">
                                          <p:stCondLst>
                                            <p:cond delay="1834"/>
                                          </p:stCondLst>
                                        </p:cTn>
                                        <p:tgtEl>
                                          <p:spTgt spid="25"/>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1000" fill="hold"/>
                                        <p:tgtEl>
                                          <p:spTgt spid="18"/>
                                        </p:tgtEl>
                                        <p:attrNameLst>
                                          <p:attrName>ppt_w</p:attrName>
                                        </p:attrNameLst>
                                      </p:cBhvr>
                                      <p:tavLst>
                                        <p:tav tm="0">
                                          <p:val>
                                            <p:fltVal val="0"/>
                                          </p:val>
                                        </p:tav>
                                        <p:tav tm="100000">
                                          <p:val>
                                            <p:strVal val="#ppt_w"/>
                                          </p:val>
                                        </p:tav>
                                      </p:tavLst>
                                    </p:anim>
                                    <p:anim calcmode="lin" valueType="num">
                                      <p:cBhvr>
                                        <p:cTn id="70" dur="1000" fill="hold"/>
                                        <p:tgtEl>
                                          <p:spTgt spid="18"/>
                                        </p:tgtEl>
                                        <p:attrNameLst>
                                          <p:attrName>ppt_h</p:attrName>
                                        </p:attrNameLst>
                                      </p:cBhvr>
                                      <p:tavLst>
                                        <p:tav tm="0">
                                          <p:val>
                                            <p:fltVal val="0"/>
                                          </p:val>
                                        </p:tav>
                                        <p:tav tm="100000">
                                          <p:val>
                                            <p:strVal val="#ppt_h"/>
                                          </p:val>
                                        </p:tav>
                                      </p:tavLst>
                                    </p:anim>
                                    <p:anim calcmode="lin" valueType="num">
                                      <p:cBhvr>
                                        <p:cTn id="71" dur="1000" fill="hold"/>
                                        <p:tgtEl>
                                          <p:spTgt spid="18"/>
                                        </p:tgtEl>
                                        <p:attrNameLst>
                                          <p:attrName>style.rotation</p:attrName>
                                        </p:attrNameLst>
                                      </p:cBhvr>
                                      <p:tavLst>
                                        <p:tav tm="0">
                                          <p:val>
                                            <p:fltVal val="90"/>
                                          </p:val>
                                        </p:tav>
                                        <p:tav tm="100000">
                                          <p:val>
                                            <p:fltVal val="0"/>
                                          </p:val>
                                        </p:tav>
                                      </p:tavLst>
                                    </p:anim>
                                    <p:animEffect transition="in" filter="fade">
                                      <p:cBhvr>
                                        <p:cTn id="72" dur="10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nodeType="click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down)">
                                      <p:cBhvr>
                                        <p:cTn id="77" dur="580">
                                          <p:stCondLst>
                                            <p:cond delay="0"/>
                                          </p:stCondLst>
                                        </p:cTn>
                                        <p:tgtEl>
                                          <p:spTgt spid="24"/>
                                        </p:tgtEl>
                                      </p:cBhvr>
                                    </p:animEffect>
                                    <p:anim calcmode="lin" valueType="num">
                                      <p:cBhvr>
                                        <p:cTn id="7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83" dur="26">
                                          <p:stCondLst>
                                            <p:cond delay="650"/>
                                          </p:stCondLst>
                                        </p:cTn>
                                        <p:tgtEl>
                                          <p:spTgt spid="24"/>
                                        </p:tgtEl>
                                      </p:cBhvr>
                                      <p:to x="100000" y="60000"/>
                                    </p:animScale>
                                    <p:animScale>
                                      <p:cBhvr>
                                        <p:cTn id="84" dur="166" decel="50000">
                                          <p:stCondLst>
                                            <p:cond delay="676"/>
                                          </p:stCondLst>
                                        </p:cTn>
                                        <p:tgtEl>
                                          <p:spTgt spid="24"/>
                                        </p:tgtEl>
                                      </p:cBhvr>
                                      <p:to x="100000" y="100000"/>
                                    </p:animScale>
                                    <p:animScale>
                                      <p:cBhvr>
                                        <p:cTn id="85" dur="26">
                                          <p:stCondLst>
                                            <p:cond delay="1312"/>
                                          </p:stCondLst>
                                        </p:cTn>
                                        <p:tgtEl>
                                          <p:spTgt spid="24"/>
                                        </p:tgtEl>
                                      </p:cBhvr>
                                      <p:to x="100000" y="80000"/>
                                    </p:animScale>
                                    <p:animScale>
                                      <p:cBhvr>
                                        <p:cTn id="86" dur="166" decel="50000">
                                          <p:stCondLst>
                                            <p:cond delay="1338"/>
                                          </p:stCondLst>
                                        </p:cTn>
                                        <p:tgtEl>
                                          <p:spTgt spid="24"/>
                                        </p:tgtEl>
                                      </p:cBhvr>
                                      <p:to x="100000" y="100000"/>
                                    </p:animScale>
                                    <p:animScale>
                                      <p:cBhvr>
                                        <p:cTn id="87" dur="26">
                                          <p:stCondLst>
                                            <p:cond delay="1642"/>
                                          </p:stCondLst>
                                        </p:cTn>
                                        <p:tgtEl>
                                          <p:spTgt spid="24"/>
                                        </p:tgtEl>
                                      </p:cBhvr>
                                      <p:to x="100000" y="90000"/>
                                    </p:animScale>
                                    <p:animScale>
                                      <p:cBhvr>
                                        <p:cTn id="88" dur="166" decel="50000">
                                          <p:stCondLst>
                                            <p:cond delay="1668"/>
                                          </p:stCondLst>
                                        </p:cTn>
                                        <p:tgtEl>
                                          <p:spTgt spid="24"/>
                                        </p:tgtEl>
                                      </p:cBhvr>
                                      <p:to x="100000" y="100000"/>
                                    </p:animScale>
                                    <p:animScale>
                                      <p:cBhvr>
                                        <p:cTn id="89" dur="26">
                                          <p:stCondLst>
                                            <p:cond delay="1808"/>
                                          </p:stCondLst>
                                        </p:cTn>
                                        <p:tgtEl>
                                          <p:spTgt spid="24"/>
                                        </p:tgtEl>
                                      </p:cBhvr>
                                      <p:to x="100000" y="95000"/>
                                    </p:animScale>
                                    <p:animScale>
                                      <p:cBhvr>
                                        <p:cTn id="90" dur="166" decel="50000">
                                          <p:stCondLst>
                                            <p:cond delay="1834"/>
                                          </p:stCondLst>
                                        </p:cTn>
                                        <p:tgtEl>
                                          <p:spTgt spid="24"/>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nodeType="click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down)">
                                      <p:cBhvr>
                                        <p:cTn id="95" dur="580">
                                          <p:stCondLst>
                                            <p:cond delay="0"/>
                                          </p:stCondLst>
                                        </p:cTn>
                                        <p:tgtEl>
                                          <p:spTgt spid="28"/>
                                        </p:tgtEl>
                                      </p:cBhvr>
                                    </p:animEffect>
                                    <p:anim calcmode="lin" valueType="num">
                                      <p:cBhvr>
                                        <p:cTn id="96"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01" dur="26">
                                          <p:stCondLst>
                                            <p:cond delay="650"/>
                                          </p:stCondLst>
                                        </p:cTn>
                                        <p:tgtEl>
                                          <p:spTgt spid="28"/>
                                        </p:tgtEl>
                                      </p:cBhvr>
                                      <p:to x="100000" y="60000"/>
                                    </p:animScale>
                                    <p:animScale>
                                      <p:cBhvr>
                                        <p:cTn id="102" dur="166" decel="50000">
                                          <p:stCondLst>
                                            <p:cond delay="676"/>
                                          </p:stCondLst>
                                        </p:cTn>
                                        <p:tgtEl>
                                          <p:spTgt spid="28"/>
                                        </p:tgtEl>
                                      </p:cBhvr>
                                      <p:to x="100000" y="100000"/>
                                    </p:animScale>
                                    <p:animScale>
                                      <p:cBhvr>
                                        <p:cTn id="103" dur="26">
                                          <p:stCondLst>
                                            <p:cond delay="1312"/>
                                          </p:stCondLst>
                                        </p:cTn>
                                        <p:tgtEl>
                                          <p:spTgt spid="28"/>
                                        </p:tgtEl>
                                      </p:cBhvr>
                                      <p:to x="100000" y="80000"/>
                                    </p:animScale>
                                    <p:animScale>
                                      <p:cBhvr>
                                        <p:cTn id="104" dur="166" decel="50000">
                                          <p:stCondLst>
                                            <p:cond delay="1338"/>
                                          </p:stCondLst>
                                        </p:cTn>
                                        <p:tgtEl>
                                          <p:spTgt spid="28"/>
                                        </p:tgtEl>
                                      </p:cBhvr>
                                      <p:to x="100000" y="100000"/>
                                    </p:animScale>
                                    <p:animScale>
                                      <p:cBhvr>
                                        <p:cTn id="105" dur="26">
                                          <p:stCondLst>
                                            <p:cond delay="1642"/>
                                          </p:stCondLst>
                                        </p:cTn>
                                        <p:tgtEl>
                                          <p:spTgt spid="28"/>
                                        </p:tgtEl>
                                      </p:cBhvr>
                                      <p:to x="100000" y="90000"/>
                                    </p:animScale>
                                    <p:animScale>
                                      <p:cBhvr>
                                        <p:cTn id="106" dur="166" decel="50000">
                                          <p:stCondLst>
                                            <p:cond delay="1668"/>
                                          </p:stCondLst>
                                        </p:cTn>
                                        <p:tgtEl>
                                          <p:spTgt spid="28"/>
                                        </p:tgtEl>
                                      </p:cBhvr>
                                      <p:to x="100000" y="100000"/>
                                    </p:animScale>
                                    <p:animScale>
                                      <p:cBhvr>
                                        <p:cTn id="107" dur="26">
                                          <p:stCondLst>
                                            <p:cond delay="1808"/>
                                          </p:stCondLst>
                                        </p:cTn>
                                        <p:tgtEl>
                                          <p:spTgt spid="28"/>
                                        </p:tgtEl>
                                      </p:cBhvr>
                                      <p:to x="100000" y="95000"/>
                                    </p:animScale>
                                    <p:animScale>
                                      <p:cBhvr>
                                        <p:cTn id="108" dur="166" decel="50000">
                                          <p:stCondLst>
                                            <p:cond delay="1834"/>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23081" y="279779"/>
            <a:ext cx="12747009" cy="6687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lumMod val="95000"/>
                    <a:lumOff val="5000"/>
                  </a:schemeClr>
                </a:solidFill>
              </a:rPr>
              <a:t>6. (    ) 1990’lı yıllarda Yunanistan topraklarındaki Türkler ülkemize göçe zorlamıştır.</a:t>
            </a:r>
            <a:endParaRPr lang="tr-TR" sz="2800" dirty="0">
              <a:solidFill>
                <a:schemeClr val="tx1">
                  <a:lumMod val="95000"/>
                  <a:lumOff val="5000"/>
                </a:schemeClr>
              </a:solidFill>
            </a:endParaRPr>
          </a:p>
        </p:txBody>
      </p:sp>
      <p:sp>
        <p:nvSpPr>
          <p:cNvPr id="3" name="Dikdörtgen 2"/>
          <p:cNvSpPr/>
          <p:nvPr/>
        </p:nvSpPr>
        <p:spPr>
          <a:xfrm>
            <a:off x="122830" y="818866"/>
            <a:ext cx="10959152" cy="3138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lumMod val="95000"/>
                    <a:lumOff val="5000"/>
                  </a:schemeClr>
                </a:solidFill>
              </a:rPr>
              <a:t>..........................................................................................................................................................................</a:t>
            </a:r>
            <a:endParaRPr lang="tr-TR" dirty="0"/>
          </a:p>
        </p:txBody>
      </p:sp>
      <p:sp>
        <p:nvSpPr>
          <p:cNvPr id="4" name="Dikdörtgen 3"/>
          <p:cNvSpPr/>
          <p:nvPr/>
        </p:nvSpPr>
        <p:spPr>
          <a:xfrm>
            <a:off x="-873456" y="1160060"/>
            <a:ext cx="11955438" cy="382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lumMod val="95000"/>
                    <a:lumOff val="5000"/>
                  </a:schemeClr>
                </a:solidFill>
              </a:rPr>
              <a:t>7. (    )Irak 1990’da zengin petrol kaynakları nedeniyle Kuveyt’i işgal etti</a:t>
            </a:r>
            <a:endParaRPr lang="tr-TR" sz="2800" dirty="0">
              <a:solidFill>
                <a:schemeClr val="tx1">
                  <a:lumMod val="95000"/>
                  <a:lumOff val="5000"/>
                </a:schemeClr>
              </a:solidFill>
            </a:endParaRPr>
          </a:p>
        </p:txBody>
      </p:sp>
      <p:sp>
        <p:nvSpPr>
          <p:cNvPr id="8" name="Dikdörtgen 7"/>
          <p:cNvSpPr/>
          <p:nvPr/>
        </p:nvSpPr>
        <p:spPr>
          <a:xfrm>
            <a:off x="122830" y="1514902"/>
            <a:ext cx="10904562" cy="327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lumMod val="95000"/>
                    <a:lumOff val="5000"/>
                  </a:schemeClr>
                </a:solidFill>
              </a:rPr>
              <a:t>..........................................................................................................................................................................</a:t>
            </a:r>
            <a:endParaRPr lang="tr-TR" dirty="0"/>
          </a:p>
        </p:txBody>
      </p:sp>
      <p:sp>
        <p:nvSpPr>
          <p:cNvPr id="9" name="Dikdörtgen 8"/>
          <p:cNvSpPr/>
          <p:nvPr/>
        </p:nvSpPr>
        <p:spPr>
          <a:xfrm>
            <a:off x="-545911" y="1842449"/>
            <a:ext cx="11627893" cy="4503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chemeClr val="tx1">
                    <a:lumMod val="95000"/>
                    <a:lumOff val="5000"/>
                  </a:schemeClr>
                </a:solidFill>
              </a:rPr>
              <a:t>8. (    ) Gap,Doğu Anadolu Bölgesi illerini içine alan bir kalkınma projesidir</a:t>
            </a:r>
            <a:endParaRPr lang="tr-TR" sz="2800" dirty="0">
              <a:solidFill>
                <a:schemeClr val="tx1">
                  <a:lumMod val="95000"/>
                  <a:lumOff val="5000"/>
                </a:schemeClr>
              </a:solidFill>
            </a:endParaRPr>
          </a:p>
        </p:txBody>
      </p:sp>
      <p:sp>
        <p:nvSpPr>
          <p:cNvPr id="11" name="Dikdörtgen 10"/>
          <p:cNvSpPr/>
          <p:nvPr/>
        </p:nvSpPr>
        <p:spPr>
          <a:xfrm>
            <a:off x="335337" y="2273183"/>
            <a:ext cx="9935570" cy="369332"/>
          </a:xfrm>
          <a:prstGeom prst="rect">
            <a:avLst/>
          </a:prstGeom>
        </p:spPr>
        <p:txBody>
          <a:bodyPr wrap="square">
            <a:spAutoFit/>
          </a:bodyPr>
          <a:lstStyle/>
          <a:p>
            <a:pPr algn="ctr"/>
            <a:r>
              <a:rPr lang="tr-TR" dirty="0" smtClean="0">
                <a:solidFill>
                  <a:schemeClr val="tx1">
                    <a:lumMod val="95000"/>
                    <a:lumOff val="5000"/>
                  </a:schemeClr>
                </a:solidFill>
              </a:rPr>
              <a:t>..........................................................................................................................................................................</a:t>
            </a:r>
            <a:endParaRPr lang="tr-TR" dirty="0"/>
          </a:p>
        </p:txBody>
      </p:sp>
      <p:pic>
        <p:nvPicPr>
          <p:cNvPr id="12" name="Resim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337" y="33240"/>
            <a:ext cx="800100" cy="928927"/>
          </a:xfrm>
          <a:prstGeom prst="rect">
            <a:avLst/>
          </a:prstGeom>
        </p:spPr>
      </p:pic>
      <p:pic>
        <p:nvPicPr>
          <p:cNvPr id="13" name="Resim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9654" y="1043673"/>
            <a:ext cx="777922" cy="601265"/>
          </a:xfrm>
          <a:prstGeom prst="rect">
            <a:avLst/>
          </a:prstGeom>
        </p:spPr>
      </p:pic>
      <p:pic>
        <p:nvPicPr>
          <p:cNvPr id="14" name="Resim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337" y="1501254"/>
            <a:ext cx="800100" cy="928927"/>
          </a:xfrm>
          <a:prstGeom prst="rect">
            <a:avLst/>
          </a:prstGeom>
        </p:spPr>
      </p:pic>
      <p:sp>
        <p:nvSpPr>
          <p:cNvPr id="15" name="Dikdörtgen 14"/>
          <p:cNvSpPr/>
          <p:nvPr/>
        </p:nvSpPr>
        <p:spPr>
          <a:xfrm>
            <a:off x="511791" y="655093"/>
            <a:ext cx="10292005" cy="518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rgbClr val="FF0000"/>
                </a:solidFill>
              </a:rPr>
              <a:t>1990’lı yıllarda Bulgaristan topraklarındaki Türkler ülkemize göçe zorlamıştır</a:t>
            </a:r>
            <a:endParaRPr lang="tr-TR" sz="2400" dirty="0">
              <a:solidFill>
                <a:srgbClr val="FF0000"/>
              </a:solidFill>
            </a:endParaRPr>
          </a:p>
        </p:txBody>
      </p:sp>
      <p:sp>
        <p:nvSpPr>
          <p:cNvPr id="16" name="Dikdörtgen 15"/>
          <p:cNvSpPr/>
          <p:nvPr/>
        </p:nvSpPr>
        <p:spPr>
          <a:xfrm>
            <a:off x="1264123" y="2130671"/>
            <a:ext cx="5949770" cy="461665"/>
          </a:xfrm>
          <a:prstGeom prst="rect">
            <a:avLst/>
          </a:prstGeom>
        </p:spPr>
        <p:txBody>
          <a:bodyPr wrap="none">
            <a:spAutoFit/>
          </a:bodyPr>
          <a:lstStyle/>
          <a:p>
            <a:r>
              <a:rPr lang="tr-TR" sz="2400" dirty="0" smtClean="0">
                <a:solidFill>
                  <a:srgbClr val="FF0000"/>
                </a:solidFill>
              </a:rPr>
              <a:t>Gap ülkemizi içine alan bir kalkınma projesidir </a:t>
            </a:r>
            <a:endParaRPr lang="tr-TR" sz="2400" dirty="0">
              <a:solidFill>
                <a:srgbClr val="FF0000"/>
              </a:solidFill>
            </a:endParaRPr>
          </a:p>
        </p:txBody>
      </p:sp>
    </p:spTree>
    <p:extLst>
      <p:ext uri="{BB962C8B-B14F-4D97-AF65-F5344CB8AC3E}">
        <p14:creationId xmlns:p14="http://schemas.microsoft.com/office/powerpoint/2010/main" val="271528162"/>
      </p:ext>
    </p:extLst>
  </p:cSld>
  <p:clrMapOvr>
    <a:masterClrMapping/>
  </p:clrMapOvr>
  <mc:AlternateContent xmlns:mc="http://schemas.openxmlformats.org/markup-compatibility/2006">
    <mc:Choice xmlns:p14="http://schemas.microsoft.com/office/powerpoint/2010/main" Requires="p14">
      <p:transition spd="slow" p14:dur="800">
        <p:circle/>
        <p:sndAc>
          <p:stSnd>
            <p:snd r:embed="rId2" name="chimes.wav"/>
          </p:stSnd>
        </p:sndAc>
      </p:transition>
    </mc:Choice>
    <mc:Fallback>
      <p:transition spd="slow">
        <p:circl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80">
                                          <p:stCondLst>
                                            <p:cond delay="0"/>
                                          </p:stCondLst>
                                        </p:cTn>
                                        <p:tgtEl>
                                          <p:spTgt spid="13"/>
                                        </p:tgtEl>
                                      </p:cBhvr>
                                    </p:animEffect>
                                    <p:anim calcmode="lin" valueType="num">
                                      <p:cBhvr>
                                        <p:cTn id="3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9" dur="26">
                                          <p:stCondLst>
                                            <p:cond delay="650"/>
                                          </p:stCondLst>
                                        </p:cTn>
                                        <p:tgtEl>
                                          <p:spTgt spid="13"/>
                                        </p:tgtEl>
                                      </p:cBhvr>
                                      <p:to x="100000" y="60000"/>
                                    </p:animScale>
                                    <p:animScale>
                                      <p:cBhvr>
                                        <p:cTn id="40" dur="166" decel="50000">
                                          <p:stCondLst>
                                            <p:cond delay="676"/>
                                          </p:stCondLst>
                                        </p:cTn>
                                        <p:tgtEl>
                                          <p:spTgt spid="13"/>
                                        </p:tgtEl>
                                      </p:cBhvr>
                                      <p:to x="100000" y="100000"/>
                                    </p:animScale>
                                    <p:animScale>
                                      <p:cBhvr>
                                        <p:cTn id="41" dur="26">
                                          <p:stCondLst>
                                            <p:cond delay="1312"/>
                                          </p:stCondLst>
                                        </p:cTn>
                                        <p:tgtEl>
                                          <p:spTgt spid="13"/>
                                        </p:tgtEl>
                                      </p:cBhvr>
                                      <p:to x="100000" y="80000"/>
                                    </p:animScale>
                                    <p:animScale>
                                      <p:cBhvr>
                                        <p:cTn id="42" dur="166" decel="50000">
                                          <p:stCondLst>
                                            <p:cond delay="1338"/>
                                          </p:stCondLst>
                                        </p:cTn>
                                        <p:tgtEl>
                                          <p:spTgt spid="13"/>
                                        </p:tgtEl>
                                      </p:cBhvr>
                                      <p:to x="100000" y="100000"/>
                                    </p:animScale>
                                    <p:animScale>
                                      <p:cBhvr>
                                        <p:cTn id="43" dur="26">
                                          <p:stCondLst>
                                            <p:cond delay="1642"/>
                                          </p:stCondLst>
                                        </p:cTn>
                                        <p:tgtEl>
                                          <p:spTgt spid="13"/>
                                        </p:tgtEl>
                                      </p:cBhvr>
                                      <p:to x="100000" y="90000"/>
                                    </p:animScale>
                                    <p:animScale>
                                      <p:cBhvr>
                                        <p:cTn id="44" dur="166" decel="50000">
                                          <p:stCondLst>
                                            <p:cond delay="1668"/>
                                          </p:stCondLst>
                                        </p:cTn>
                                        <p:tgtEl>
                                          <p:spTgt spid="13"/>
                                        </p:tgtEl>
                                      </p:cBhvr>
                                      <p:to x="100000" y="100000"/>
                                    </p:animScale>
                                    <p:animScale>
                                      <p:cBhvr>
                                        <p:cTn id="45" dur="26">
                                          <p:stCondLst>
                                            <p:cond delay="1808"/>
                                          </p:stCondLst>
                                        </p:cTn>
                                        <p:tgtEl>
                                          <p:spTgt spid="13"/>
                                        </p:tgtEl>
                                      </p:cBhvr>
                                      <p:to x="100000" y="95000"/>
                                    </p:animScale>
                                    <p:animScale>
                                      <p:cBhvr>
                                        <p:cTn id="46" dur="166" decel="50000">
                                          <p:stCondLst>
                                            <p:cond delay="1834"/>
                                          </p:stCondLst>
                                        </p:cTn>
                                        <p:tgtEl>
                                          <p:spTgt spid="13"/>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80">
                                          <p:stCondLst>
                                            <p:cond delay="0"/>
                                          </p:stCondLst>
                                        </p:cTn>
                                        <p:tgtEl>
                                          <p:spTgt spid="14"/>
                                        </p:tgtEl>
                                      </p:cBhvr>
                                    </p:animEffect>
                                    <p:anim calcmode="lin" valueType="num">
                                      <p:cBhvr>
                                        <p:cTn id="5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7" dur="26">
                                          <p:stCondLst>
                                            <p:cond delay="650"/>
                                          </p:stCondLst>
                                        </p:cTn>
                                        <p:tgtEl>
                                          <p:spTgt spid="14"/>
                                        </p:tgtEl>
                                      </p:cBhvr>
                                      <p:to x="100000" y="60000"/>
                                    </p:animScale>
                                    <p:animScale>
                                      <p:cBhvr>
                                        <p:cTn id="58" dur="166" decel="50000">
                                          <p:stCondLst>
                                            <p:cond delay="676"/>
                                          </p:stCondLst>
                                        </p:cTn>
                                        <p:tgtEl>
                                          <p:spTgt spid="14"/>
                                        </p:tgtEl>
                                      </p:cBhvr>
                                      <p:to x="100000" y="100000"/>
                                    </p:animScale>
                                    <p:animScale>
                                      <p:cBhvr>
                                        <p:cTn id="59" dur="26">
                                          <p:stCondLst>
                                            <p:cond delay="1312"/>
                                          </p:stCondLst>
                                        </p:cTn>
                                        <p:tgtEl>
                                          <p:spTgt spid="14"/>
                                        </p:tgtEl>
                                      </p:cBhvr>
                                      <p:to x="100000" y="80000"/>
                                    </p:animScale>
                                    <p:animScale>
                                      <p:cBhvr>
                                        <p:cTn id="60" dur="166" decel="50000">
                                          <p:stCondLst>
                                            <p:cond delay="1338"/>
                                          </p:stCondLst>
                                        </p:cTn>
                                        <p:tgtEl>
                                          <p:spTgt spid="14"/>
                                        </p:tgtEl>
                                      </p:cBhvr>
                                      <p:to x="100000" y="100000"/>
                                    </p:animScale>
                                    <p:animScale>
                                      <p:cBhvr>
                                        <p:cTn id="61" dur="26">
                                          <p:stCondLst>
                                            <p:cond delay="1642"/>
                                          </p:stCondLst>
                                        </p:cTn>
                                        <p:tgtEl>
                                          <p:spTgt spid="14"/>
                                        </p:tgtEl>
                                      </p:cBhvr>
                                      <p:to x="100000" y="90000"/>
                                    </p:animScale>
                                    <p:animScale>
                                      <p:cBhvr>
                                        <p:cTn id="62" dur="166" decel="50000">
                                          <p:stCondLst>
                                            <p:cond delay="1668"/>
                                          </p:stCondLst>
                                        </p:cTn>
                                        <p:tgtEl>
                                          <p:spTgt spid="14"/>
                                        </p:tgtEl>
                                      </p:cBhvr>
                                      <p:to x="100000" y="100000"/>
                                    </p:animScale>
                                    <p:animScale>
                                      <p:cBhvr>
                                        <p:cTn id="63" dur="26">
                                          <p:stCondLst>
                                            <p:cond delay="1808"/>
                                          </p:stCondLst>
                                        </p:cTn>
                                        <p:tgtEl>
                                          <p:spTgt spid="14"/>
                                        </p:tgtEl>
                                      </p:cBhvr>
                                      <p:to x="100000" y="95000"/>
                                    </p:animScale>
                                    <p:animScale>
                                      <p:cBhvr>
                                        <p:cTn id="64" dur="166" decel="50000">
                                          <p:stCondLst>
                                            <p:cond delay="1834"/>
                                          </p:stCondLst>
                                        </p:cTn>
                                        <p:tgtEl>
                                          <p:spTgt spid="14"/>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1000" fill="hold"/>
                                        <p:tgtEl>
                                          <p:spTgt spid="16"/>
                                        </p:tgtEl>
                                        <p:attrNameLst>
                                          <p:attrName>ppt_w</p:attrName>
                                        </p:attrNameLst>
                                      </p:cBhvr>
                                      <p:tavLst>
                                        <p:tav tm="0">
                                          <p:val>
                                            <p:fltVal val="0"/>
                                          </p:val>
                                        </p:tav>
                                        <p:tav tm="100000">
                                          <p:val>
                                            <p:strVal val="#ppt_w"/>
                                          </p:val>
                                        </p:tav>
                                      </p:tavLst>
                                    </p:anim>
                                    <p:anim calcmode="lin" valueType="num">
                                      <p:cBhvr>
                                        <p:cTn id="70" dur="1000" fill="hold"/>
                                        <p:tgtEl>
                                          <p:spTgt spid="16"/>
                                        </p:tgtEl>
                                        <p:attrNameLst>
                                          <p:attrName>ppt_h</p:attrName>
                                        </p:attrNameLst>
                                      </p:cBhvr>
                                      <p:tavLst>
                                        <p:tav tm="0">
                                          <p:val>
                                            <p:fltVal val="0"/>
                                          </p:val>
                                        </p:tav>
                                        <p:tav tm="100000">
                                          <p:val>
                                            <p:strVal val="#ppt_h"/>
                                          </p:val>
                                        </p:tav>
                                      </p:tavLst>
                                    </p:anim>
                                    <p:anim calcmode="lin" valueType="num">
                                      <p:cBhvr>
                                        <p:cTn id="71" dur="1000" fill="hold"/>
                                        <p:tgtEl>
                                          <p:spTgt spid="16"/>
                                        </p:tgtEl>
                                        <p:attrNameLst>
                                          <p:attrName>style.rotation</p:attrName>
                                        </p:attrNameLst>
                                      </p:cBhvr>
                                      <p:tavLst>
                                        <p:tav tm="0">
                                          <p:val>
                                            <p:fltVal val="90"/>
                                          </p:val>
                                        </p:tav>
                                        <p:tav tm="100000">
                                          <p:val>
                                            <p:fltVal val="0"/>
                                          </p:val>
                                        </p:tav>
                                      </p:tavLst>
                                    </p:anim>
                                    <p:animEffect transition="in" filter="fade">
                                      <p:cBhvr>
                                        <p:cTn id="7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313899" y="1"/>
            <a:ext cx="10167582" cy="1856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600" dirty="0" smtClean="0">
                <a:solidFill>
                  <a:srgbClr val="002060"/>
                </a:solidFill>
              </a:rPr>
              <a:t>BOŞLUK DOLDURMA </a:t>
            </a:r>
            <a:endParaRPr lang="tr-TR" sz="6600" dirty="0">
              <a:solidFill>
                <a:srgbClr val="002060"/>
              </a:solidFill>
            </a:endParaRPr>
          </a:p>
        </p:txBody>
      </p:sp>
      <p:sp>
        <p:nvSpPr>
          <p:cNvPr id="3" name="Dikdörtgen 2"/>
          <p:cNvSpPr/>
          <p:nvPr/>
        </p:nvSpPr>
        <p:spPr>
          <a:xfrm>
            <a:off x="204717" y="1924337"/>
            <a:ext cx="10495128" cy="6005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latin typeface="Arial" panose="020B0604020202020204" pitchFamily="34" charset="0"/>
                <a:cs typeface="Arial" panose="020B0604020202020204" pitchFamily="34" charset="0"/>
              </a:rPr>
              <a:t>1. Cumhuriyet ilk yıllarında ulaşımda </a:t>
            </a:r>
            <a:r>
              <a:rPr lang="tr-TR" sz="2400" b="1" dirty="0" smtClean="0">
                <a:solidFill>
                  <a:srgbClr val="FF0000"/>
                </a:solidFill>
              </a:rPr>
              <a:t> </a:t>
            </a:r>
            <a:r>
              <a:rPr lang="tr-TR" sz="2400" dirty="0" smtClean="0">
                <a:solidFill>
                  <a:srgbClr val="FF0000"/>
                </a:solidFill>
              </a:rPr>
              <a:t> </a:t>
            </a:r>
            <a:r>
              <a:rPr lang="tr-TR" sz="2400" dirty="0" smtClean="0">
                <a:solidFill>
                  <a:schemeClr val="tx1">
                    <a:lumMod val="95000"/>
                    <a:lumOff val="5000"/>
                  </a:schemeClr>
                </a:solidFill>
                <a:latin typeface="Arial" panose="020B0604020202020204" pitchFamily="34" charset="0"/>
                <a:cs typeface="Arial" panose="020B0604020202020204" pitchFamily="34" charset="0"/>
              </a:rPr>
              <a:t>.................... Yoluna,sonraki yıllarda ise .................... Yoluna ağırlık verilmiştir</a:t>
            </a:r>
            <a:endParaRPr lang="tr-TR" sz="24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4" name="Dikdörtgen 3"/>
          <p:cNvSpPr/>
          <p:nvPr/>
        </p:nvSpPr>
        <p:spPr>
          <a:xfrm>
            <a:off x="27296" y="2811439"/>
            <a:ext cx="10454185" cy="4913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2. </a:t>
            </a:r>
            <a:r>
              <a:rPr lang="tr-TR" sz="2400" dirty="0" smtClean="0">
                <a:solidFill>
                  <a:schemeClr val="tx1">
                    <a:lumMod val="95000"/>
                    <a:lumOff val="5000"/>
                  </a:schemeClr>
                </a:solidFill>
                <a:latin typeface="Arial" panose="020B0604020202020204" pitchFamily="34" charset="0"/>
                <a:cs typeface="Arial" panose="020B0604020202020204" pitchFamily="34" charset="0"/>
              </a:rPr>
              <a:t>Türkiye</a:t>
            </a:r>
            <a:r>
              <a:rPr lang="tr-TR" sz="2400" dirty="0" smtClean="0">
                <a:solidFill>
                  <a:schemeClr val="tx1">
                    <a:lumMod val="95000"/>
                    <a:lumOff val="5000"/>
                  </a:schemeClr>
                </a:solidFill>
              </a:rPr>
              <a:t> </a:t>
            </a:r>
            <a:r>
              <a:rPr lang="tr-TR" sz="2400" dirty="0" smtClean="0">
                <a:solidFill>
                  <a:schemeClr val="tx1">
                    <a:lumMod val="95000"/>
                    <a:lumOff val="5000"/>
                  </a:schemeClr>
                </a:solidFill>
                <a:latin typeface="Arial" panose="020B0604020202020204" pitchFamily="34" charset="0"/>
                <a:cs typeface="Arial" panose="020B0604020202020204" pitchFamily="34" charset="0"/>
              </a:rPr>
              <a:t>1954</a:t>
            </a:r>
            <a:r>
              <a:rPr lang="tr-TR" sz="2400" dirty="0" smtClean="0">
                <a:solidFill>
                  <a:schemeClr val="tx1">
                    <a:lumMod val="95000"/>
                    <a:lumOff val="5000"/>
                  </a:schemeClr>
                </a:solidFill>
              </a:rPr>
              <a:t> yılında ........................... Sözleşmesi’ni imzalayarak insan hakları konusunda önemli bir adım atmıştır</a:t>
            </a:r>
            <a:endParaRPr lang="tr-TR" sz="2400" dirty="0">
              <a:solidFill>
                <a:schemeClr val="tx1">
                  <a:lumMod val="95000"/>
                  <a:lumOff val="5000"/>
                </a:schemeClr>
              </a:solidFill>
            </a:endParaRPr>
          </a:p>
        </p:txBody>
      </p:sp>
      <p:sp>
        <p:nvSpPr>
          <p:cNvPr id="5" name="Dikdörtgen 4"/>
          <p:cNvSpPr/>
          <p:nvPr/>
        </p:nvSpPr>
        <p:spPr>
          <a:xfrm>
            <a:off x="-818865" y="3435822"/>
            <a:ext cx="11300346" cy="6687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3. 1950 </a:t>
            </a:r>
            <a:r>
              <a:rPr lang="tr-TR" sz="2400" dirty="0" smtClean="0">
                <a:solidFill>
                  <a:schemeClr val="tx1">
                    <a:lumMod val="95000"/>
                    <a:lumOff val="5000"/>
                  </a:schemeClr>
                </a:solidFill>
                <a:latin typeface="Arial" panose="020B0604020202020204" pitchFamily="34" charset="0"/>
                <a:cs typeface="Arial" panose="020B0604020202020204" pitchFamily="34" charset="0"/>
              </a:rPr>
              <a:t>seçimlerini</a:t>
            </a:r>
            <a:r>
              <a:rPr lang="tr-TR" sz="2400" dirty="0" smtClean="0">
                <a:solidFill>
                  <a:schemeClr val="tx1">
                    <a:lumMod val="95000"/>
                    <a:lumOff val="5000"/>
                  </a:schemeClr>
                </a:solidFill>
              </a:rPr>
              <a:t> kazanan ............................ 1960’a kadar iktidarda kaldı</a:t>
            </a:r>
            <a:endParaRPr lang="tr-TR" sz="2400" dirty="0">
              <a:solidFill>
                <a:schemeClr val="tx1">
                  <a:lumMod val="95000"/>
                  <a:lumOff val="5000"/>
                </a:schemeClr>
              </a:solidFill>
            </a:endParaRPr>
          </a:p>
        </p:txBody>
      </p:sp>
      <p:sp>
        <p:nvSpPr>
          <p:cNvPr id="6" name="Dikdörtgen 5"/>
          <p:cNvSpPr/>
          <p:nvPr/>
        </p:nvSpPr>
        <p:spPr>
          <a:xfrm>
            <a:off x="150126" y="4148920"/>
            <a:ext cx="11204811" cy="545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4. ABD ve </a:t>
            </a:r>
            <a:r>
              <a:rPr lang="tr-TR" sz="2400" dirty="0" smtClean="0">
                <a:solidFill>
                  <a:schemeClr val="tx1">
                    <a:lumMod val="95000"/>
                    <a:lumOff val="5000"/>
                  </a:schemeClr>
                </a:solidFill>
                <a:latin typeface="Arial" panose="020B0604020202020204" pitchFamily="34" charset="0"/>
                <a:cs typeface="Arial" panose="020B0604020202020204" pitchFamily="34" charset="0"/>
              </a:rPr>
              <a:t>SSCB’nin</a:t>
            </a:r>
            <a:r>
              <a:rPr lang="tr-TR" sz="2400" dirty="0" smtClean="0">
                <a:solidFill>
                  <a:schemeClr val="tx1">
                    <a:lumMod val="95000"/>
                    <a:lumOff val="5000"/>
                  </a:schemeClr>
                </a:solidFill>
              </a:rPr>
              <a:t> rekabet içinde olduğu gerilimli döneme ........................... Denilmiştir.</a:t>
            </a:r>
            <a:endParaRPr lang="tr-TR" sz="2400" dirty="0">
              <a:solidFill>
                <a:schemeClr val="tx1">
                  <a:lumMod val="95000"/>
                  <a:lumOff val="5000"/>
                </a:schemeClr>
              </a:solidFill>
            </a:endParaRPr>
          </a:p>
        </p:txBody>
      </p:sp>
      <p:sp>
        <p:nvSpPr>
          <p:cNvPr id="7" name="Dikdörtgen 6"/>
          <p:cNvSpPr/>
          <p:nvPr/>
        </p:nvSpPr>
        <p:spPr>
          <a:xfrm>
            <a:off x="204717" y="4817661"/>
            <a:ext cx="11150220" cy="518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5. Ordumuzun </a:t>
            </a:r>
            <a:r>
              <a:rPr lang="tr-TR" sz="2400" dirty="0" smtClean="0">
                <a:solidFill>
                  <a:schemeClr val="tx1">
                    <a:lumMod val="95000"/>
                    <a:lumOff val="5000"/>
                  </a:schemeClr>
                </a:solidFill>
                <a:latin typeface="Arial" panose="020B0604020202020204" pitchFamily="34" charset="0"/>
                <a:cs typeface="Arial" panose="020B0604020202020204" pitchFamily="34" charset="0"/>
              </a:rPr>
              <a:t>temel</a:t>
            </a:r>
            <a:r>
              <a:rPr lang="tr-TR" sz="2400" dirty="0" smtClean="0">
                <a:solidFill>
                  <a:schemeClr val="tx1">
                    <a:lumMod val="95000"/>
                    <a:lumOff val="5000"/>
                  </a:schemeClr>
                </a:solidFill>
              </a:rPr>
              <a:t> ihtiyaçlarını karşılamak üzere 1950’de ................................ .Kuruldu.</a:t>
            </a:r>
            <a:endParaRPr lang="tr-TR" sz="2400" dirty="0">
              <a:solidFill>
                <a:schemeClr val="tx1">
                  <a:lumMod val="95000"/>
                  <a:lumOff val="5000"/>
                </a:schemeClr>
              </a:solidFill>
            </a:endParaRPr>
          </a:p>
        </p:txBody>
      </p:sp>
      <p:sp>
        <p:nvSpPr>
          <p:cNvPr id="8" name="Dikdörtgen 7"/>
          <p:cNvSpPr/>
          <p:nvPr/>
        </p:nvSpPr>
        <p:spPr>
          <a:xfrm>
            <a:off x="-300251" y="5575110"/>
            <a:ext cx="11109277" cy="532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6. </a:t>
            </a:r>
            <a:r>
              <a:rPr lang="tr-TR" sz="2400" dirty="0" smtClean="0">
                <a:solidFill>
                  <a:schemeClr val="tx1">
                    <a:lumMod val="95000"/>
                    <a:lumOff val="5000"/>
                  </a:schemeClr>
                </a:solidFill>
                <a:latin typeface="Arial" panose="020B0604020202020204" pitchFamily="34" charset="0"/>
                <a:cs typeface="Arial" panose="020B0604020202020204" pitchFamily="34" charset="0"/>
              </a:rPr>
              <a:t>Ermeniler</a:t>
            </a:r>
            <a:r>
              <a:rPr lang="tr-TR" sz="2400" dirty="0" smtClean="0">
                <a:solidFill>
                  <a:schemeClr val="tx1">
                    <a:lumMod val="95000"/>
                    <a:lumOff val="5000"/>
                  </a:schemeClr>
                </a:solidFill>
              </a:rPr>
              <a:t>,...................... Ve ......................... Devletlerinin bağımsızlık vaadiyle ayaklandılar.</a:t>
            </a:r>
            <a:endParaRPr lang="tr-TR" sz="2400" dirty="0">
              <a:solidFill>
                <a:schemeClr val="tx1">
                  <a:lumMod val="95000"/>
                  <a:lumOff val="5000"/>
                </a:schemeClr>
              </a:solidFill>
            </a:endParaRPr>
          </a:p>
        </p:txBody>
      </p:sp>
      <p:sp>
        <p:nvSpPr>
          <p:cNvPr id="9" name="Dikdörtgen 8"/>
          <p:cNvSpPr/>
          <p:nvPr/>
        </p:nvSpPr>
        <p:spPr>
          <a:xfrm>
            <a:off x="5452281" y="1801506"/>
            <a:ext cx="1889760" cy="472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rgbClr val="FF0000"/>
                </a:solidFill>
              </a:rPr>
              <a:t>DEMİR</a:t>
            </a:r>
            <a:r>
              <a:rPr lang="tr-TR" sz="2400" dirty="0" smtClean="0">
                <a:solidFill>
                  <a:srgbClr val="FF0000"/>
                </a:solidFill>
              </a:rPr>
              <a:t> </a:t>
            </a:r>
            <a:endParaRPr lang="tr-TR" sz="2400" dirty="0">
              <a:solidFill>
                <a:srgbClr val="FF0000"/>
              </a:solidFill>
            </a:endParaRPr>
          </a:p>
        </p:txBody>
      </p:sp>
      <p:sp>
        <p:nvSpPr>
          <p:cNvPr id="10" name="Dikdörtgen 9"/>
          <p:cNvSpPr/>
          <p:nvPr/>
        </p:nvSpPr>
        <p:spPr>
          <a:xfrm>
            <a:off x="3261360" y="2221174"/>
            <a:ext cx="1569948" cy="2729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rgbClr val="FF0000"/>
                </a:solidFill>
              </a:rPr>
              <a:t> KARA</a:t>
            </a:r>
            <a:r>
              <a:rPr lang="tr-TR" sz="2400" dirty="0">
                <a:solidFill>
                  <a:srgbClr val="FF0000"/>
                </a:solidFill>
              </a:rPr>
              <a:t> </a:t>
            </a:r>
          </a:p>
        </p:txBody>
      </p:sp>
      <p:sp>
        <p:nvSpPr>
          <p:cNvPr id="11" name="Dikdörtgen 10"/>
          <p:cNvSpPr/>
          <p:nvPr/>
        </p:nvSpPr>
        <p:spPr>
          <a:xfrm>
            <a:off x="2963611" y="2616960"/>
            <a:ext cx="2788920" cy="4537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rgbClr val="FF0000"/>
                </a:solidFill>
              </a:rPr>
              <a:t> </a:t>
            </a:r>
            <a:r>
              <a:rPr lang="tr-TR" b="1" i="1" u="sng" dirty="0">
                <a:solidFill>
                  <a:srgbClr val="FF0000"/>
                </a:solidFill>
              </a:rPr>
              <a:t>Avrupa İnsan Hakları</a:t>
            </a:r>
            <a:r>
              <a:rPr lang="tr-TR" i="1" dirty="0">
                <a:solidFill>
                  <a:srgbClr val="FF0000"/>
                </a:solidFill>
              </a:rPr>
              <a:t> </a:t>
            </a:r>
            <a:r>
              <a:rPr lang="tr-TR" dirty="0">
                <a:solidFill>
                  <a:srgbClr val="FF0000"/>
                </a:solidFill>
              </a:rPr>
              <a:t> </a:t>
            </a:r>
          </a:p>
        </p:txBody>
      </p:sp>
      <p:sp>
        <p:nvSpPr>
          <p:cNvPr id="12" name="Dikdörtgen 11"/>
          <p:cNvSpPr/>
          <p:nvPr/>
        </p:nvSpPr>
        <p:spPr>
          <a:xfrm>
            <a:off x="3693994" y="3496696"/>
            <a:ext cx="2274627" cy="3804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solidFill>
                  <a:srgbClr val="FF0000"/>
                </a:solidFill>
              </a:rPr>
              <a:t> </a:t>
            </a:r>
            <a:r>
              <a:rPr lang="tr-TR" sz="2000" b="1" dirty="0">
                <a:solidFill>
                  <a:srgbClr val="FF0000"/>
                </a:solidFill>
              </a:rPr>
              <a:t>DEMOKRAT PARTİ</a:t>
            </a:r>
            <a:r>
              <a:rPr lang="tr-TR" sz="2000" dirty="0">
                <a:solidFill>
                  <a:srgbClr val="FF0000"/>
                </a:solidFill>
              </a:rPr>
              <a:t> </a:t>
            </a:r>
          </a:p>
        </p:txBody>
      </p:sp>
      <p:sp>
        <p:nvSpPr>
          <p:cNvPr id="13" name="Dikdörtgen 12"/>
          <p:cNvSpPr/>
          <p:nvPr/>
        </p:nvSpPr>
        <p:spPr>
          <a:xfrm>
            <a:off x="8282940" y="3998625"/>
            <a:ext cx="2971800" cy="411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a:solidFill>
                  <a:srgbClr val="FF0000"/>
                </a:solidFill>
              </a:rPr>
              <a:t>SOĞUK SAVAŞ DÖNEMİ</a:t>
            </a:r>
            <a:endParaRPr lang="tr-TR" sz="2000" dirty="0">
              <a:solidFill>
                <a:srgbClr val="FF0000"/>
              </a:solidFill>
            </a:endParaRPr>
          </a:p>
        </p:txBody>
      </p:sp>
      <p:sp>
        <p:nvSpPr>
          <p:cNvPr id="14" name="Dikdörtgen 13"/>
          <p:cNvSpPr/>
          <p:nvPr/>
        </p:nvSpPr>
        <p:spPr>
          <a:xfrm>
            <a:off x="7342041" y="4817661"/>
            <a:ext cx="3139440" cy="4096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MAKİNA KİMYA ENDÜSTRİSİ</a:t>
            </a:r>
            <a:r>
              <a:rPr lang="tr-TR" dirty="0"/>
              <a:t> </a:t>
            </a:r>
          </a:p>
        </p:txBody>
      </p:sp>
      <p:sp>
        <p:nvSpPr>
          <p:cNvPr id="15" name="Dikdörtgen 14"/>
          <p:cNvSpPr/>
          <p:nvPr/>
        </p:nvSpPr>
        <p:spPr>
          <a:xfrm>
            <a:off x="2118360" y="5363571"/>
            <a:ext cx="1386840" cy="409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a:solidFill>
                  <a:srgbClr val="FF0000"/>
                </a:solidFill>
              </a:rPr>
              <a:t>İNGİLTERE</a:t>
            </a:r>
            <a:endParaRPr lang="tr-TR" sz="2000" dirty="0">
              <a:solidFill>
                <a:srgbClr val="FF0000"/>
              </a:solidFill>
            </a:endParaRPr>
          </a:p>
        </p:txBody>
      </p:sp>
      <p:sp>
        <p:nvSpPr>
          <p:cNvPr id="16" name="Dikdörtgen 15"/>
          <p:cNvSpPr/>
          <p:nvPr/>
        </p:nvSpPr>
        <p:spPr>
          <a:xfrm>
            <a:off x="4236720" y="5363571"/>
            <a:ext cx="1687091" cy="4094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a:solidFill>
                  <a:srgbClr val="FF0000"/>
                </a:solidFill>
              </a:rPr>
              <a:t>RUSYA</a:t>
            </a:r>
            <a:r>
              <a:rPr lang="tr-TR" dirty="0"/>
              <a:t> </a:t>
            </a:r>
          </a:p>
        </p:txBody>
      </p:sp>
    </p:spTree>
    <p:extLst>
      <p:ext uri="{BB962C8B-B14F-4D97-AF65-F5344CB8AC3E}">
        <p14:creationId xmlns:p14="http://schemas.microsoft.com/office/powerpoint/2010/main" val="3291087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90"/>
                                          </p:val>
                                        </p:tav>
                                        <p:tav tm="100000">
                                          <p:val>
                                            <p:fltVal val="0"/>
                                          </p:val>
                                        </p:tav>
                                      </p:tavLst>
                                    </p:anim>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style.rotation</p:attrName>
                                        </p:attrNameLst>
                                      </p:cBhvr>
                                      <p:tavLst>
                                        <p:tav tm="0">
                                          <p:val>
                                            <p:fltVal val="90"/>
                                          </p:val>
                                        </p:tav>
                                        <p:tav tm="100000">
                                          <p:val>
                                            <p:fltVal val="0"/>
                                          </p:val>
                                        </p:tav>
                                      </p:tavLst>
                                    </p:anim>
                                    <p:animEffect transition="in" filter="fade">
                                      <p:cBhvr>
                                        <p:cTn id="42" dur="1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1000" fill="hold"/>
                                        <p:tgtEl>
                                          <p:spTgt spid="14"/>
                                        </p:tgtEl>
                                        <p:attrNameLst>
                                          <p:attrName>ppt_w</p:attrName>
                                        </p:attrNameLst>
                                      </p:cBhvr>
                                      <p:tavLst>
                                        <p:tav tm="0">
                                          <p:val>
                                            <p:fltVal val="0"/>
                                          </p:val>
                                        </p:tav>
                                        <p:tav tm="100000">
                                          <p:val>
                                            <p:strVal val="#ppt_w"/>
                                          </p:val>
                                        </p:tav>
                                      </p:tavLst>
                                    </p:anim>
                                    <p:anim calcmode="lin" valueType="num">
                                      <p:cBhvr>
                                        <p:cTn id="48" dur="1000" fill="hold"/>
                                        <p:tgtEl>
                                          <p:spTgt spid="14"/>
                                        </p:tgtEl>
                                        <p:attrNameLst>
                                          <p:attrName>ppt_h</p:attrName>
                                        </p:attrNameLst>
                                      </p:cBhvr>
                                      <p:tavLst>
                                        <p:tav tm="0">
                                          <p:val>
                                            <p:fltVal val="0"/>
                                          </p:val>
                                        </p:tav>
                                        <p:tav tm="100000">
                                          <p:val>
                                            <p:strVal val="#ppt_h"/>
                                          </p:val>
                                        </p:tav>
                                      </p:tavLst>
                                    </p:anim>
                                    <p:anim calcmode="lin" valueType="num">
                                      <p:cBhvr>
                                        <p:cTn id="49" dur="1000" fill="hold"/>
                                        <p:tgtEl>
                                          <p:spTgt spid="14"/>
                                        </p:tgtEl>
                                        <p:attrNameLst>
                                          <p:attrName>style.rotation</p:attrName>
                                        </p:attrNameLst>
                                      </p:cBhvr>
                                      <p:tavLst>
                                        <p:tav tm="0">
                                          <p:val>
                                            <p:fltVal val="90"/>
                                          </p:val>
                                        </p:tav>
                                        <p:tav tm="100000">
                                          <p:val>
                                            <p:fltVal val="0"/>
                                          </p:val>
                                        </p:tav>
                                      </p:tavLst>
                                    </p:anim>
                                    <p:animEffect transition="in" filter="fade">
                                      <p:cBhvr>
                                        <p:cTn id="50" dur="10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000" fill="hold"/>
                                        <p:tgtEl>
                                          <p:spTgt spid="15"/>
                                        </p:tgtEl>
                                        <p:attrNameLst>
                                          <p:attrName>ppt_w</p:attrName>
                                        </p:attrNameLst>
                                      </p:cBhvr>
                                      <p:tavLst>
                                        <p:tav tm="0">
                                          <p:val>
                                            <p:fltVal val="0"/>
                                          </p:val>
                                        </p:tav>
                                        <p:tav tm="100000">
                                          <p:val>
                                            <p:strVal val="#ppt_w"/>
                                          </p:val>
                                        </p:tav>
                                      </p:tavLst>
                                    </p:anim>
                                    <p:anim calcmode="lin" valueType="num">
                                      <p:cBhvr>
                                        <p:cTn id="56" dur="1000" fill="hold"/>
                                        <p:tgtEl>
                                          <p:spTgt spid="15"/>
                                        </p:tgtEl>
                                        <p:attrNameLst>
                                          <p:attrName>ppt_h</p:attrName>
                                        </p:attrNameLst>
                                      </p:cBhvr>
                                      <p:tavLst>
                                        <p:tav tm="0">
                                          <p:val>
                                            <p:fltVal val="0"/>
                                          </p:val>
                                        </p:tav>
                                        <p:tav tm="100000">
                                          <p:val>
                                            <p:strVal val="#ppt_h"/>
                                          </p:val>
                                        </p:tav>
                                      </p:tavLst>
                                    </p:anim>
                                    <p:anim calcmode="lin" valueType="num">
                                      <p:cBhvr>
                                        <p:cTn id="57" dur="1000" fill="hold"/>
                                        <p:tgtEl>
                                          <p:spTgt spid="15"/>
                                        </p:tgtEl>
                                        <p:attrNameLst>
                                          <p:attrName>style.rotation</p:attrName>
                                        </p:attrNameLst>
                                      </p:cBhvr>
                                      <p:tavLst>
                                        <p:tav tm="0">
                                          <p:val>
                                            <p:fltVal val="90"/>
                                          </p:val>
                                        </p:tav>
                                        <p:tav tm="100000">
                                          <p:val>
                                            <p:fltVal val="0"/>
                                          </p:val>
                                        </p:tav>
                                      </p:tavLst>
                                    </p:anim>
                                    <p:animEffect transition="in" filter="fade">
                                      <p:cBhvr>
                                        <p:cTn id="58" dur="10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1000" fill="hold"/>
                                        <p:tgtEl>
                                          <p:spTgt spid="16"/>
                                        </p:tgtEl>
                                        <p:attrNameLst>
                                          <p:attrName>ppt_w</p:attrName>
                                        </p:attrNameLst>
                                      </p:cBhvr>
                                      <p:tavLst>
                                        <p:tav tm="0">
                                          <p:val>
                                            <p:fltVal val="0"/>
                                          </p:val>
                                        </p:tav>
                                        <p:tav tm="100000">
                                          <p:val>
                                            <p:strVal val="#ppt_w"/>
                                          </p:val>
                                        </p:tav>
                                      </p:tavLst>
                                    </p:anim>
                                    <p:anim calcmode="lin" valueType="num">
                                      <p:cBhvr>
                                        <p:cTn id="64" dur="1000" fill="hold"/>
                                        <p:tgtEl>
                                          <p:spTgt spid="16"/>
                                        </p:tgtEl>
                                        <p:attrNameLst>
                                          <p:attrName>ppt_h</p:attrName>
                                        </p:attrNameLst>
                                      </p:cBhvr>
                                      <p:tavLst>
                                        <p:tav tm="0">
                                          <p:val>
                                            <p:fltVal val="0"/>
                                          </p:val>
                                        </p:tav>
                                        <p:tav tm="100000">
                                          <p:val>
                                            <p:strVal val="#ppt_h"/>
                                          </p:val>
                                        </p:tav>
                                      </p:tavLst>
                                    </p:anim>
                                    <p:anim calcmode="lin" valueType="num">
                                      <p:cBhvr>
                                        <p:cTn id="65" dur="1000" fill="hold"/>
                                        <p:tgtEl>
                                          <p:spTgt spid="16"/>
                                        </p:tgtEl>
                                        <p:attrNameLst>
                                          <p:attrName>style.rotation</p:attrName>
                                        </p:attrNameLst>
                                      </p:cBhvr>
                                      <p:tavLst>
                                        <p:tav tm="0">
                                          <p:val>
                                            <p:fltVal val="90"/>
                                          </p:val>
                                        </p:tav>
                                        <p:tav tm="100000">
                                          <p:val>
                                            <p:fltVal val="0"/>
                                          </p:val>
                                        </p:tav>
                                      </p:tavLst>
                                    </p:anim>
                                    <p:animEffect transition="in" filter="fade">
                                      <p:cBhvr>
                                        <p:cTn id="6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341193" y="382137"/>
            <a:ext cx="12310280" cy="8325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7. Orta Asya Türk Cumhuriyetleri ............................. Dağılmasıyla bağımsızlıklarına kavuştular.</a:t>
            </a:r>
            <a:endParaRPr lang="tr-TR" sz="2400" dirty="0">
              <a:solidFill>
                <a:schemeClr val="tx1">
                  <a:lumMod val="95000"/>
                  <a:lumOff val="5000"/>
                </a:schemeClr>
              </a:solidFill>
            </a:endParaRPr>
          </a:p>
        </p:txBody>
      </p:sp>
      <p:sp>
        <p:nvSpPr>
          <p:cNvPr id="3" name="Dikdörtgen 2"/>
          <p:cNvSpPr/>
          <p:nvPr/>
        </p:nvSpPr>
        <p:spPr>
          <a:xfrm>
            <a:off x="-1446663" y="1310186"/>
            <a:ext cx="11673385" cy="5322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8. ........................ Projesi ile Hazar petrolü Akdeniz’e ulaştırılmış oldu.</a:t>
            </a:r>
            <a:endParaRPr lang="tr-TR" sz="2400" dirty="0">
              <a:solidFill>
                <a:schemeClr val="tx1">
                  <a:lumMod val="95000"/>
                  <a:lumOff val="5000"/>
                </a:schemeClr>
              </a:solidFill>
            </a:endParaRPr>
          </a:p>
        </p:txBody>
      </p:sp>
      <p:sp>
        <p:nvSpPr>
          <p:cNvPr id="4" name="Dikdörtgen 3"/>
          <p:cNvSpPr/>
          <p:nvPr/>
        </p:nvSpPr>
        <p:spPr>
          <a:xfrm>
            <a:off x="-222913" y="2060812"/>
            <a:ext cx="12192000" cy="545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9. Avrupa Birliği ile imzalanan ........................ Antlaşması ile malların serbest dolaşımı ve ortak gümrük tarifesi uygulaması başladı</a:t>
            </a:r>
            <a:endParaRPr lang="tr-TR" sz="2400" dirty="0">
              <a:solidFill>
                <a:schemeClr val="tx1">
                  <a:lumMod val="95000"/>
                  <a:lumOff val="5000"/>
                </a:schemeClr>
              </a:solidFill>
            </a:endParaRPr>
          </a:p>
        </p:txBody>
      </p:sp>
      <p:sp>
        <p:nvSpPr>
          <p:cNvPr id="5" name="Dikdörtgen 4"/>
          <p:cNvSpPr/>
          <p:nvPr/>
        </p:nvSpPr>
        <p:spPr>
          <a:xfrm>
            <a:off x="-172872" y="2715903"/>
            <a:ext cx="12364872" cy="7369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10. Ülkemizde petrol ve doğal gaz arama faaliyetleri ................................ Tarafından yapılmaktadır.</a:t>
            </a:r>
            <a:endParaRPr lang="tr-TR" sz="2400" dirty="0">
              <a:solidFill>
                <a:schemeClr val="tx1">
                  <a:lumMod val="95000"/>
                  <a:lumOff val="5000"/>
                </a:schemeClr>
              </a:solidFill>
            </a:endParaRPr>
          </a:p>
        </p:txBody>
      </p:sp>
      <p:sp>
        <p:nvSpPr>
          <p:cNvPr id="6" name="Dikdörtgen 5"/>
          <p:cNvSpPr/>
          <p:nvPr/>
        </p:nvSpPr>
        <p:spPr>
          <a:xfrm>
            <a:off x="4191000" y="502920"/>
            <a:ext cx="2225040" cy="350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rgbClr val="FF0000"/>
                </a:solidFill>
              </a:rPr>
              <a:t>SSCB’nin</a:t>
            </a:r>
            <a:endParaRPr lang="tr-TR" sz="2400" dirty="0">
              <a:solidFill>
                <a:srgbClr val="FF0000"/>
              </a:solidFill>
            </a:endParaRPr>
          </a:p>
        </p:txBody>
      </p:sp>
      <p:sp>
        <p:nvSpPr>
          <p:cNvPr id="7" name="Dikdörtgen 6"/>
          <p:cNvSpPr/>
          <p:nvPr/>
        </p:nvSpPr>
        <p:spPr>
          <a:xfrm>
            <a:off x="182880" y="1353062"/>
            <a:ext cx="2316480" cy="446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BAKÜ TİFLİS  CEYHAN</a:t>
            </a:r>
            <a:endParaRPr lang="tr-TR" dirty="0">
              <a:solidFill>
                <a:srgbClr val="FF0000"/>
              </a:solidFill>
            </a:endParaRPr>
          </a:p>
        </p:txBody>
      </p:sp>
      <p:sp>
        <p:nvSpPr>
          <p:cNvPr id="8" name="Dikdörtgen 7"/>
          <p:cNvSpPr/>
          <p:nvPr/>
        </p:nvSpPr>
        <p:spPr>
          <a:xfrm>
            <a:off x="3588907" y="1875431"/>
            <a:ext cx="2225040" cy="413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solidFill>
                  <a:srgbClr val="FF0000"/>
                </a:solidFill>
              </a:rPr>
              <a:t> </a:t>
            </a:r>
            <a:r>
              <a:rPr lang="tr-TR" sz="2000" b="1" dirty="0">
                <a:solidFill>
                  <a:srgbClr val="FF0000"/>
                </a:solidFill>
              </a:rPr>
              <a:t>GÜMRÜK BİRLİĞİ</a:t>
            </a:r>
            <a:endParaRPr lang="tr-TR" sz="2000" dirty="0">
              <a:solidFill>
                <a:srgbClr val="FF0000"/>
              </a:solidFill>
            </a:endParaRPr>
          </a:p>
        </p:txBody>
      </p:sp>
      <p:sp>
        <p:nvSpPr>
          <p:cNvPr id="9" name="Dikdörtgen 8"/>
          <p:cNvSpPr/>
          <p:nvPr/>
        </p:nvSpPr>
        <p:spPr>
          <a:xfrm>
            <a:off x="6416040" y="2715903"/>
            <a:ext cx="2331720" cy="438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solidFill>
                  <a:srgbClr val="FF0000"/>
                </a:solidFill>
              </a:rPr>
              <a:t>TPAO</a:t>
            </a:r>
            <a:endParaRPr lang="tr-TR" sz="2800" dirty="0">
              <a:solidFill>
                <a:srgbClr val="FF0000"/>
              </a:solidFill>
            </a:endParaRPr>
          </a:p>
        </p:txBody>
      </p:sp>
    </p:spTree>
    <p:extLst>
      <p:ext uri="{BB962C8B-B14F-4D97-AF65-F5344CB8AC3E}">
        <p14:creationId xmlns:p14="http://schemas.microsoft.com/office/powerpoint/2010/main" val="3244865855"/>
      </p:ext>
    </p:extLst>
  </p:cSld>
  <p:clrMapOvr>
    <a:masterClrMapping/>
  </p:clrMapOvr>
  <p:transition spd="slow">
    <p:push dir="u"/>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66000">
              <a:srgbClr val="00B050"/>
            </a:gs>
            <a:gs pos="10000">
              <a:srgbClr val="00B050"/>
            </a:gs>
            <a:gs pos="32000">
              <a:schemeClr val="bg2">
                <a:lumMod val="1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Dikdörtgen 1"/>
          <p:cNvSpPr/>
          <p:nvPr/>
        </p:nvSpPr>
        <p:spPr>
          <a:xfrm>
            <a:off x="496096" y="0"/>
            <a:ext cx="11273051" cy="1405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dirty="0" smtClean="0">
                <a:solidFill>
                  <a:schemeClr val="accent4"/>
                </a:solidFill>
              </a:rPr>
              <a:t>ÇOKTAN SEÇMELİ SORULAR</a:t>
            </a:r>
            <a:endParaRPr lang="tr-TR" sz="6000" dirty="0">
              <a:solidFill>
                <a:schemeClr val="accent4"/>
              </a:solidFill>
            </a:endParaRPr>
          </a:p>
        </p:txBody>
      </p:sp>
      <p:sp>
        <p:nvSpPr>
          <p:cNvPr id="3" name="Dikdörtgen 2"/>
          <p:cNvSpPr/>
          <p:nvPr/>
        </p:nvSpPr>
        <p:spPr>
          <a:xfrm>
            <a:off x="335280" y="2377440"/>
            <a:ext cx="11582400" cy="429404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4" name="Dikdörtgen 3"/>
          <p:cNvSpPr/>
          <p:nvPr/>
        </p:nvSpPr>
        <p:spPr>
          <a:xfrm>
            <a:off x="701040" y="1645920"/>
            <a:ext cx="10850880" cy="73152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solidFill>
              </a:rPr>
              <a:t>1. Aşağıdakilerden hangisi II. Dünya Savaşı’nın ülkemize olan etkilerinden biri değildir? </a:t>
            </a:r>
            <a:endParaRPr lang="tr-TR" sz="2400" dirty="0">
              <a:solidFill>
                <a:schemeClr val="tx1"/>
              </a:solidFill>
            </a:endParaRPr>
          </a:p>
        </p:txBody>
      </p:sp>
      <p:sp>
        <p:nvSpPr>
          <p:cNvPr id="5" name="Dikdörtgen 4"/>
          <p:cNvSpPr/>
          <p:nvPr/>
        </p:nvSpPr>
        <p:spPr>
          <a:xfrm>
            <a:off x="10411991" y="2164080"/>
            <a:ext cx="883920" cy="76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701040" y="2392680"/>
            <a:ext cx="10820400" cy="3307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p:cNvSpPr/>
          <p:nvPr/>
        </p:nvSpPr>
        <p:spPr>
          <a:xfrm>
            <a:off x="-2133600" y="2480481"/>
            <a:ext cx="10287000" cy="11618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t>A) Üretim ve ticaret azaldı.</a:t>
            </a:r>
            <a:endParaRPr lang="tr-TR" sz="3200" dirty="0"/>
          </a:p>
        </p:txBody>
      </p:sp>
      <p:sp>
        <p:nvSpPr>
          <p:cNvPr id="8" name="Dikdörtgen 7"/>
          <p:cNvSpPr/>
          <p:nvPr/>
        </p:nvSpPr>
        <p:spPr>
          <a:xfrm>
            <a:off x="-1234440" y="3307080"/>
            <a:ext cx="10594871" cy="9448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t>B) trakya’daki topraklarımız işgal edildi.</a:t>
            </a:r>
            <a:endParaRPr lang="tr-TR" sz="3200" dirty="0"/>
          </a:p>
        </p:txBody>
      </p:sp>
      <p:sp>
        <p:nvSpPr>
          <p:cNvPr id="9" name="Dikdörtgen 8"/>
          <p:cNvSpPr/>
          <p:nvPr/>
        </p:nvSpPr>
        <p:spPr>
          <a:xfrm>
            <a:off x="137160" y="4128220"/>
            <a:ext cx="10472951" cy="792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latin typeface="Arial" panose="020B0604020202020204" pitchFamily="34" charset="0"/>
                <a:cs typeface="Arial" panose="020B0604020202020204" pitchFamily="34" charset="0"/>
              </a:rPr>
              <a:t>C) Şehirlerde elektrikler kesilerek karartma yapıldı.</a:t>
            </a:r>
            <a:endParaRPr lang="tr-TR" sz="3200" dirty="0">
              <a:latin typeface="Arial" panose="020B0604020202020204" pitchFamily="34" charset="0"/>
              <a:cs typeface="Arial" panose="020B0604020202020204" pitchFamily="34" charset="0"/>
            </a:endParaRPr>
          </a:p>
        </p:txBody>
      </p:sp>
      <p:sp>
        <p:nvSpPr>
          <p:cNvPr id="10" name="Dikdörtgen 9"/>
          <p:cNvSpPr/>
          <p:nvPr/>
        </p:nvSpPr>
        <p:spPr>
          <a:xfrm>
            <a:off x="-548640" y="4909440"/>
            <a:ext cx="10411991" cy="779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latin typeface="Arial" panose="020B0604020202020204" pitchFamily="34" charset="0"/>
                <a:cs typeface="Arial" panose="020B0604020202020204" pitchFamily="34" charset="0"/>
              </a:rPr>
              <a:t>D) Temel gıda maddeleri karneye bağlandı</a:t>
            </a:r>
            <a:endParaRPr lang="tr-TR" sz="3200" dirty="0">
              <a:latin typeface="Arial" panose="020B0604020202020204" pitchFamily="34" charset="0"/>
              <a:cs typeface="Arial" panose="020B0604020202020204" pitchFamily="34" charset="0"/>
            </a:endParaRPr>
          </a:p>
        </p:txBody>
      </p:sp>
      <p:pic>
        <p:nvPicPr>
          <p:cNvPr id="11" name="Resim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096" y="3339465"/>
            <a:ext cx="1019175" cy="927735"/>
          </a:xfrm>
          <a:prstGeom prst="rect">
            <a:avLst/>
          </a:prstGeom>
        </p:spPr>
      </p:pic>
    </p:spTree>
    <p:extLst>
      <p:ext uri="{BB962C8B-B14F-4D97-AF65-F5344CB8AC3E}">
        <p14:creationId xmlns:p14="http://schemas.microsoft.com/office/powerpoint/2010/main" val="23632515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66000">
              <a:srgbClr val="00B050"/>
            </a:gs>
            <a:gs pos="10000">
              <a:srgbClr val="00B050"/>
            </a:gs>
            <a:gs pos="32000">
              <a:schemeClr val="bg2">
                <a:lumMod val="1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2" name="Dikdörtgen 1"/>
          <p:cNvSpPr/>
          <p:nvPr/>
        </p:nvSpPr>
        <p:spPr>
          <a:xfrm>
            <a:off x="1082040" y="746760"/>
            <a:ext cx="10515600" cy="899160"/>
          </a:xfrm>
          <a:prstGeom prst="rect">
            <a:avLst/>
          </a:prstGeom>
          <a:solidFill>
            <a:schemeClr val="accent1">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solidFill>
              </a:rPr>
              <a:t>2. Aşağıdakilerden hangisi Kıbrıs Barış Harekatı konusunda doğru bir bilgi değildir?</a:t>
            </a:r>
            <a:endParaRPr lang="tr-TR" sz="2400" dirty="0"/>
          </a:p>
        </p:txBody>
      </p:sp>
      <p:sp>
        <p:nvSpPr>
          <p:cNvPr id="3" name="Dikdörtgen 2"/>
          <p:cNvSpPr/>
          <p:nvPr/>
        </p:nvSpPr>
        <p:spPr>
          <a:xfrm>
            <a:off x="746760" y="1676400"/>
            <a:ext cx="11033760" cy="4937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365760" y="1935480"/>
            <a:ext cx="9372600" cy="807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lphaUcParenR"/>
            </a:pPr>
            <a:r>
              <a:rPr lang="tr-TR" sz="2800" dirty="0" smtClean="0"/>
              <a:t>Türkiye Garanti Antlaşması’ndaki haklarını korumuştur.</a:t>
            </a:r>
          </a:p>
        </p:txBody>
      </p:sp>
      <p:sp>
        <p:nvSpPr>
          <p:cNvPr id="6" name="Dikdörtgen 5"/>
          <p:cNvSpPr/>
          <p:nvPr/>
        </p:nvSpPr>
        <p:spPr>
          <a:xfrm>
            <a:off x="304800" y="2613660"/>
            <a:ext cx="9966960" cy="777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B) Barış Harekatı ile adadaki Türklerin güvenliği sağlanmıştır.</a:t>
            </a:r>
            <a:endParaRPr lang="tr-TR" sz="2800" dirty="0"/>
          </a:p>
        </p:txBody>
      </p:sp>
      <p:sp>
        <p:nvSpPr>
          <p:cNvPr id="8" name="Dikdörtgen 7"/>
          <p:cNvSpPr/>
          <p:nvPr/>
        </p:nvSpPr>
        <p:spPr>
          <a:xfrm>
            <a:off x="10271760" y="1371600"/>
            <a:ext cx="1051560" cy="6096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F0000"/>
              </a:solidFill>
            </a:endParaRPr>
          </a:p>
        </p:txBody>
      </p:sp>
      <p:sp>
        <p:nvSpPr>
          <p:cNvPr id="9" name="Dikdörtgen 8"/>
          <p:cNvSpPr/>
          <p:nvPr/>
        </p:nvSpPr>
        <p:spPr>
          <a:xfrm>
            <a:off x="883920" y="3340656"/>
            <a:ext cx="9270206" cy="594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C) Kıbrıslı Rumlar adayı Yunanistan’a bağlamak istemişlerdir.</a:t>
            </a:r>
            <a:endParaRPr lang="tr-TR" sz="2800" dirty="0"/>
          </a:p>
        </p:txBody>
      </p:sp>
      <p:sp>
        <p:nvSpPr>
          <p:cNvPr id="10" name="Dikdörtgen 9"/>
          <p:cNvSpPr/>
          <p:nvPr/>
        </p:nvSpPr>
        <p:spPr>
          <a:xfrm>
            <a:off x="883920" y="4124087"/>
            <a:ext cx="9491186" cy="6248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atin typeface="Arial" panose="020B0604020202020204" pitchFamily="34" charset="0"/>
                <a:cs typeface="Arial" panose="020B0604020202020204" pitchFamily="34" charset="0"/>
              </a:rPr>
              <a:t>D) Barış Harekatı sonunda adada ortak yönetim kurulmuştur.</a:t>
            </a:r>
            <a:endParaRPr lang="tr-TR" sz="2400" dirty="0">
              <a:latin typeface="Arial" panose="020B0604020202020204" pitchFamily="34" charset="0"/>
              <a:cs typeface="Arial" panose="020B0604020202020204" pitchFamily="34" charset="0"/>
            </a:endParaRPr>
          </a:p>
        </p:txBody>
      </p:sp>
      <p:pic>
        <p:nvPicPr>
          <p:cNvPr id="11" name="Resim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40" y="4119563"/>
            <a:ext cx="844867" cy="825817"/>
          </a:xfrm>
          <a:prstGeom prst="rect">
            <a:avLst/>
          </a:prstGeom>
        </p:spPr>
      </p:pic>
    </p:spTree>
    <p:extLst>
      <p:ext uri="{BB962C8B-B14F-4D97-AF65-F5344CB8AC3E}">
        <p14:creationId xmlns:p14="http://schemas.microsoft.com/office/powerpoint/2010/main" val="25750656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66000">
              <a:srgbClr val="00B050"/>
            </a:gs>
            <a:gs pos="10000">
              <a:srgbClr val="00B050"/>
            </a:gs>
            <a:gs pos="32000">
              <a:schemeClr val="bg2">
                <a:lumMod val="1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2" name="Dikdörtgen 1"/>
          <p:cNvSpPr/>
          <p:nvPr/>
        </p:nvSpPr>
        <p:spPr>
          <a:xfrm>
            <a:off x="960120" y="548640"/>
            <a:ext cx="10195560" cy="1249680"/>
          </a:xfrm>
          <a:prstGeom prst="rect">
            <a:avLst/>
          </a:prstGeom>
          <a:solidFill>
            <a:srgbClr val="92D05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lumMod val="95000"/>
                    <a:lumOff val="5000"/>
                  </a:schemeClr>
                </a:solidFill>
              </a:rPr>
              <a:t>3. </a:t>
            </a:r>
            <a:r>
              <a:rPr lang="tr-TR" sz="2400" dirty="0" smtClean="0">
                <a:solidFill>
                  <a:schemeClr val="tx1"/>
                </a:solidFill>
              </a:rPr>
              <a:t>Ülkemize yönelik terör eylemlerinin amaçları arasında aşağıdakilerden hangisi yer almaz ?</a:t>
            </a:r>
            <a:endParaRPr lang="tr-TR" sz="2400" dirty="0">
              <a:solidFill>
                <a:schemeClr val="tx1">
                  <a:lumMod val="95000"/>
                  <a:lumOff val="5000"/>
                </a:schemeClr>
              </a:solidFill>
            </a:endParaRPr>
          </a:p>
        </p:txBody>
      </p:sp>
      <p:sp>
        <p:nvSpPr>
          <p:cNvPr id="3" name="Dikdörtgen 2"/>
          <p:cNvSpPr/>
          <p:nvPr/>
        </p:nvSpPr>
        <p:spPr>
          <a:xfrm>
            <a:off x="594360" y="1798320"/>
            <a:ext cx="11140440" cy="4632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ikdörtgen 4"/>
          <p:cNvSpPr/>
          <p:nvPr/>
        </p:nvSpPr>
        <p:spPr>
          <a:xfrm>
            <a:off x="830580" y="2316480"/>
            <a:ext cx="6416040" cy="731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t>A) Milli birlik ve bütünlüğümüze zarar vermek .</a:t>
            </a:r>
            <a:endParaRPr lang="tr-TR" sz="2400" dirty="0"/>
          </a:p>
        </p:txBody>
      </p:sp>
      <p:sp>
        <p:nvSpPr>
          <p:cNvPr id="6" name="Dikdörtgen 5"/>
          <p:cNvSpPr/>
          <p:nvPr/>
        </p:nvSpPr>
        <p:spPr>
          <a:xfrm>
            <a:off x="693420" y="2971800"/>
            <a:ext cx="71628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t>B) Siyasi ve ekonomik olarak devletimizi zayıflatmak</a:t>
            </a:r>
            <a:endParaRPr lang="tr-TR" sz="2400" dirty="0"/>
          </a:p>
        </p:txBody>
      </p:sp>
      <p:sp>
        <p:nvSpPr>
          <p:cNvPr id="7" name="Dikdörtgen 6"/>
          <p:cNvSpPr/>
          <p:nvPr/>
        </p:nvSpPr>
        <p:spPr>
          <a:xfrm>
            <a:off x="693420" y="3686175"/>
            <a:ext cx="547116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t>C) Halkın kanunlara uymasını sağlamak</a:t>
            </a:r>
            <a:endParaRPr lang="tr-TR" sz="2400" dirty="0"/>
          </a:p>
        </p:txBody>
      </p:sp>
      <p:sp>
        <p:nvSpPr>
          <p:cNvPr id="10" name="Dikdörtgen 9"/>
          <p:cNvSpPr/>
          <p:nvPr/>
        </p:nvSpPr>
        <p:spPr>
          <a:xfrm>
            <a:off x="830580" y="4280535"/>
            <a:ext cx="9585960" cy="7086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t>D) Toprak bütünlüğümüze zarar vererek ülke bütünlüğümüze zarar vermek </a:t>
            </a:r>
            <a:endParaRPr lang="tr-TR" sz="2400" dirty="0"/>
          </a:p>
        </p:txBody>
      </p:sp>
      <p:pic>
        <p:nvPicPr>
          <p:cNvPr id="11" name="Resim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 y="3627120"/>
            <a:ext cx="768824" cy="683895"/>
          </a:xfrm>
          <a:prstGeom prst="rect">
            <a:avLst/>
          </a:prstGeom>
        </p:spPr>
      </p:pic>
    </p:spTree>
    <p:extLst>
      <p:ext uri="{BB962C8B-B14F-4D97-AF65-F5344CB8AC3E}">
        <p14:creationId xmlns:p14="http://schemas.microsoft.com/office/powerpoint/2010/main" val="5438717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500">
        <p15:prstTrans prst="curtains"/>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2" name="Dikdörtgen 1"/>
          <p:cNvSpPr/>
          <p:nvPr/>
        </p:nvSpPr>
        <p:spPr>
          <a:xfrm>
            <a:off x="944880" y="0"/>
            <a:ext cx="10637520" cy="2103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Dikdörtgen 3"/>
          <p:cNvSpPr/>
          <p:nvPr/>
        </p:nvSpPr>
        <p:spPr>
          <a:xfrm>
            <a:off x="1478280" y="0"/>
            <a:ext cx="9494520" cy="2103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600" dirty="0" smtClean="0">
                <a:solidFill>
                  <a:schemeClr val="tx1">
                    <a:lumMod val="95000"/>
                    <a:lumOff val="5000"/>
                  </a:schemeClr>
                </a:solidFill>
              </a:rPr>
              <a:t>KLASİK SORULAR</a:t>
            </a:r>
            <a:endParaRPr lang="tr-TR" sz="6600" dirty="0">
              <a:solidFill>
                <a:schemeClr val="tx1">
                  <a:lumMod val="95000"/>
                  <a:lumOff val="5000"/>
                </a:schemeClr>
              </a:solidFill>
            </a:endParaRPr>
          </a:p>
        </p:txBody>
      </p:sp>
      <p:sp>
        <p:nvSpPr>
          <p:cNvPr id="6" name="Dikdörtgen 5"/>
          <p:cNvSpPr/>
          <p:nvPr/>
        </p:nvSpPr>
        <p:spPr>
          <a:xfrm>
            <a:off x="-701040" y="1874520"/>
            <a:ext cx="11064240" cy="746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t>1. Ülkemiz II. Dünya Savaşı’nda nasıl bir politika izlemiştir?</a:t>
            </a:r>
            <a:endParaRPr lang="tr-TR" sz="3200" dirty="0"/>
          </a:p>
        </p:txBody>
      </p:sp>
      <p:sp>
        <p:nvSpPr>
          <p:cNvPr id="7" name="Dikdörtgen 6"/>
          <p:cNvSpPr/>
          <p:nvPr/>
        </p:nvSpPr>
        <p:spPr>
          <a:xfrm>
            <a:off x="-381000" y="2339340"/>
            <a:ext cx="12573000" cy="1310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a:solidFill>
                  <a:srgbClr val="FF0000"/>
                </a:solidFill>
              </a:rPr>
              <a:t>İkinci Dünya Savaşı’ndan sonra SSCB’nin Brest Litows anlaşması ile Türkiye'ye bıraktığı Kars ve Ardahan'ı geri istemesi ve Türkiye üzerinden bir  baskı kurmaya çalışması karşısında</a:t>
            </a:r>
            <a:r>
              <a:rPr lang="tr-TR" sz="2400" dirty="0">
                <a:solidFill>
                  <a:schemeClr val="tx1">
                    <a:lumMod val="95000"/>
                    <a:lumOff val="5000"/>
                  </a:schemeClr>
                </a:solidFill>
              </a:rPr>
              <a:t> </a:t>
            </a:r>
            <a:r>
              <a:rPr lang="tr-TR" sz="2400" b="1" dirty="0">
                <a:solidFill>
                  <a:schemeClr val="tx1">
                    <a:lumMod val="95000"/>
                    <a:lumOff val="5000"/>
                  </a:schemeClr>
                </a:solidFill>
              </a:rPr>
              <a:t>Türkiye; Batı Bloğu’na</a:t>
            </a:r>
            <a:r>
              <a:rPr lang="tr-TR" sz="2400" b="1" dirty="0">
                <a:solidFill>
                  <a:srgbClr val="FF0000"/>
                </a:solidFill>
              </a:rPr>
              <a:t> </a:t>
            </a:r>
            <a:r>
              <a:rPr lang="tr-TR" sz="2400" dirty="0">
                <a:solidFill>
                  <a:srgbClr val="FF0000"/>
                </a:solidFill>
              </a:rPr>
              <a:t>yakın bir politika izlemeye önem vermiştir.</a:t>
            </a:r>
          </a:p>
        </p:txBody>
      </p:sp>
      <p:sp>
        <p:nvSpPr>
          <p:cNvPr id="8" name="Dikdörtgen 7"/>
          <p:cNvSpPr/>
          <p:nvPr/>
        </p:nvSpPr>
        <p:spPr>
          <a:xfrm>
            <a:off x="-563880" y="3649980"/>
            <a:ext cx="11795760" cy="1165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t>2. II. Dünya Savaşı sonrasında ülkemizde sanayinin gelişmesinin sebebleri nelerdir?</a:t>
            </a:r>
            <a:endParaRPr lang="tr-TR" sz="3200" dirty="0"/>
          </a:p>
        </p:txBody>
      </p:sp>
      <p:sp>
        <p:nvSpPr>
          <p:cNvPr id="9" name="Dikdörtgen 8"/>
          <p:cNvSpPr/>
          <p:nvPr/>
        </p:nvSpPr>
        <p:spPr>
          <a:xfrm>
            <a:off x="426720" y="4815840"/>
            <a:ext cx="11430000" cy="2042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solidFill>
                  <a:srgbClr val="FF0000"/>
                </a:solidFill>
              </a:rPr>
              <a:t>ikinci dunya savasi sonrasinda kapitalizm, komunizmle alman topraklarinda kapi komsusu olunca, bolgede guclenme istegi duyan amerika bu ulkeyi </a:t>
            </a:r>
            <a:r>
              <a:rPr lang="tr-TR" sz="2000" u="sng" dirty="0">
                <a:solidFill>
                  <a:srgbClr val="FF0000"/>
                </a:solidFill>
              </a:rPr>
              <a:t>marshall yardimi</a:t>
            </a:r>
            <a:r>
              <a:rPr lang="tr-TR" sz="2000" dirty="0">
                <a:solidFill>
                  <a:srgbClr val="FF0000"/>
                </a:solidFill>
              </a:rPr>
              <a:t>yla ihya etmisinin de oldukca etkilii oldugu surectir. ayni zamanda ikinci dunya savasindan yara alan fransiz ve almanlar yeni bir alman fransiz savasindan kendilerini korumak icin careler aradilar. bunun yolu da ekonomik isbirligi yoluyla birbirleriyle stratejik ortaklik kurmakti. kurduklari avrupa komur celik topluluguyla baslayan ticari dayanisma ulkenin kalkinmasina ciddi anlamda hiz kazandirmistir.</a:t>
            </a:r>
          </a:p>
        </p:txBody>
      </p:sp>
    </p:spTree>
    <p:extLst>
      <p:ext uri="{BB962C8B-B14F-4D97-AF65-F5344CB8AC3E}">
        <p14:creationId xmlns:p14="http://schemas.microsoft.com/office/powerpoint/2010/main" val="1749091451"/>
      </p:ext>
    </p:extLst>
  </p:cSld>
  <p:clrMapOvr>
    <a:masterClrMapping/>
  </p:clrMapOvr>
  <mc:AlternateContent xmlns:mc="http://schemas.openxmlformats.org/markup-compatibility/2006">
    <mc:Choice xmlns:p14="http://schemas.microsoft.com/office/powerpoint/2010/main" Requires="p14">
      <p:transition spd="slow" p14:dur="1600">
        <p:blinds dir="vert"/>
        <p:sndAc>
          <p:stSnd>
            <p:snd r:embed="rId2" name="chimes.wav"/>
          </p:stSnd>
        </p:sndAc>
      </p:transition>
    </mc:Choice>
    <mc:Fallback>
      <p:transition spd="slow">
        <p:blinds dir="vert"/>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anim calcmode="lin" valueType="num">
                                      <p:cBhvr>
                                        <p:cTn id="30" dur="1000" fill="hold"/>
                                        <p:tgtEl>
                                          <p:spTgt spid="9"/>
                                        </p:tgtEl>
                                        <p:attrNameLst>
                                          <p:attrName>style.rotation</p:attrName>
                                        </p:attrNameLst>
                                      </p:cBhvr>
                                      <p:tavLst>
                                        <p:tav tm="0">
                                          <p:val>
                                            <p:fltVal val="90"/>
                                          </p:val>
                                        </p:tav>
                                        <p:tav tm="100000">
                                          <p:val>
                                            <p:fltVal val="0"/>
                                          </p:val>
                                        </p:tav>
                                      </p:tavLst>
                                    </p:anim>
                                    <p:animEffect transition="in" filter="fade">
                                      <p:cBhvr>
                                        <p:cTn id="3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0</TotalTime>
  <Words>655</Words>
  <Application>Microsoft Office PowerPoint</Application>
  <PresentationFormat>Geniş ekran</PresentationFormat>
  <Paragraphs>99</Paragraphs>
  <Slides>15</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15</vt:i4>
      </vt:variant>
    </vt:vector>
  </HeadingPairs>
  <TitlesOfParts>
    <vt:vector size="19" baseType="lpstr">
      <vt:lpstr>Arial</vt:lpstr>
      <vt:lpstr>Calibri</vt:lpstr>
      <vt:lpstr>Calibri Light</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Aras</dc:creator>
  <cp:lastModifiedBy>Aras</cp:lastModifiedBy>
  <cp:revision>33</cp:revision>
  <dcterms:created xsi:type="dcterms:W3CDTF">2015-05-13T17:27:19Z</dcterms:created>
  <dcterms:modified xsi:type="dcterms:W3CDTF">2015-05-15T17:25:40Z</dcterms:modified>
</cp:coreProperties>
</file>