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4" r:id="rId19"/>
    <p:sldId id="273"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50000" saltData="sWS1yaawQkqVCzTOhg4BmQ" hashData="kztOVJwrrDCV/IyF22lYqwf3d1I" cryptProvider="" algIdExt="0" algIdExtSource="" cryptProviderTypeExt="0" cryptProviderTypeExtSourc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1756" autoAdjust="0"/>
  </p:normalViewPr>
  <p:slideViewPr>
    <p:cSldViewPr>
      <p:cViewPr>
        <p:scale>
          <a:sx n="66" d="100"/>
          <a:sy n="66" d="100"/>
        </p:scale>
        <p:origin x="174"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3.11.2015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3.11.2015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0" y="0"/>
            <a:ext cx="9144000" cy="6858000"/>
          </a:xfrm>
        </p:spPr>
        <p:style>
          <a:lnRef idx="3">
            <a:schemeClr val="lt1"/>
          </a:lnRef>
          <a:fillRef idx="1">
            <a:schemeClr val="accent2"/>
          </a:fillRef>
          <a:effectRef idx="1">
            <a:schemeClr val="accent2"/>
          </a:effectRef>
          <a:fontRef idx="minor">
            <a:schemeClr val="lt1"/>
          </a:fontRef>
        </p:style>
        <p:txBody>
          <a:bodyPr>
            <a:noAutofit/>
          </a:bodyPr>
          <a:lstStyle/>
          <a:p>
            <a:endParaRPr lang="tr-TR" sz="13800" dirty="0" smtClean="0">
              <a:solidFill>
                <a:schemeClr val="tx1"/>
              </a:solidFill>
            </a:endParaRPr>
          </a:p>
          <a:p>
            <a:r>
              <a:rPr lang="tr-TR" sz="13800" dirty="0" smtClean="0">
                <a:solidFill>
                  <a:schemeClr val="bg1"/>
                </a:solidFill>
              </a:rPr>
              <a:t>TÜRK BÜYÜKLERİ</a:t>
            </a:r>
            <a:endParaRPr lang="tr-TR" sz="138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ln/>
        </p:spPr>
        <p:style>
          <a:lnRef idx="3">
            <a:schemeClr val="lt1"/>
          </a:lnRef>
          <a:fillRef idx="1">
            <a:schemeClr val="accent6"/>
          </a:fillRef>
          <a:effectRef idx="1">
            <a:schemeClr val="accent6"/>
          </a:effectRef>
          <a:fontRef idx="minor">
            <a:schemeClr val="lt1"/>
          </a:fontRef>
        </p:style>
        <p:txBody>
          <a:bodyPr>
            <a:noAutofit/>
          </a:bodyPr>
          <a:lstStyle/>
          <a:p>
            <a:r>
              <a:rPr lang="tr-TR" sz="2300" dirty="0" smtClean="0"/>
              <a:t>Sultan Mahmut 2 Kasım 971 yılında </a:t>
            </a:r>
            <a:r>
              <a:rPr lang="tr-TR" sz="2300" dirty="0" err="1" smtClean="0"/>
              <a:t>Buhara'da</a:t>
            </a:r>
            <a:r>
              <a:rPr lang="tr-TR" sz="2300" dirty="0" smtClean="0"/>
              <a:t> doğmuştur. Babası bir </a:t>
            </a:r>
            <a:r>
              <a:rPr lang="tr-TR" sz="2300" dirty="0" err="1" smtClean="0"/>
              <a:t>memlük</a:t>
            </a:r>
            <a:r>
              <a:rPr lang="tr-TR" sz="2300" dirty="0" smtClean="0"/>
              <a:t> komutanı olan </a:t>
            </a:r>
            <a:r>
              <a:rPr lang="tr-TR" sz="2300" dirty="0" err="1" smtClean="0"/>
              <a:t>Sebük</a:t>
            </a:r>
            <a:r>
              <a:rPr lang="tr-TR" sz="2300" dirty="0" smtClean="0"/>
              <a:t> </a:t>
            </a:r>
            <a:r>
              <a:rPr lang="tr-TR" sz="2300" dirty="0" err="1" smtClean="0"/>
              <a:t>Tegin</a:t>
            </a:r>
            <a:r>
              <a:rPr lang="tr-TR" sz="2300" dirty="0" smtClean="0"/>
              <a:t>, annesi ise </a:t>
            </a:r>
            <a:r>
              <a:rPr lang="tr-TR" sz="2300" dirty="0" err="1" smtClean="0"/>
              <a:t>Zabulistan</a:t>
            </a:r>
            <a:r>
              <a:rPr lang="tr-TR" sz="2300" dirty="0" smtClean="0"/>
              <a:t> bölgesinde asil bir Fars hanedanına mensup bir prensesti.</a:t>
            </a:r>
            <a:r>
              <a:rPr lang="tr-TR" sz="2300" baseline="30000" dirty="0" smtClean="0"/>
              <a:t> </a:t>
            </a:r>
            <a:r>
              <a:rPr lang="tr-TR" sz="2300" dirty="0" smtClean="0"/>
              <a:t>Bu sebeple şairler, Mahmut'a zaman zaman "</a:t>
            </a:r>
            <a:r>
              <a:rPr lang="tr-TR" sz="2300" dirty="0" err="1" smtClean="0"/>
              <a:t>Mahmud</a:t>
            </a:r>
            <a:r>
              <a:rPr lang="tr-TR" sz="2300" dirty="0" smtClean="0"/>
              <a:t>-ı </a:t>
            </a:r>
            <a:r>
              <a:rPr lang="tr-TR" sz="2300" dirty="0" err="1" smtClean="0"/>
              <a:t>Zâbulî</a:t>
            </a:r>
            <a:r>
              <a:rPr lang="tr-TR" sz="2300" dirty="0" smtClean="0"/>
              <a:t>" olarak hitap etmişlerdir.</a:t>
            </a:r>
            <a:r>
              <a:rPr lang="tr-TR" sz="2300" baseline="30000" dirty="0" smtClean="0"/>
              <a:t> </a:t>
            </a:r>
            <a:r>
              <a:rPr lang="tr-TR" sz="2300" dirty="0" smtClean="0"/>
              <a:t>Daha gençlik yıllarında devlet idaresinde görev almaya başlayan Mahmut'un </a:t>
            </a:r>
            <a:r>
              <a:rPr lang="tr-TR" sz="2300" dirty="0" err="1" smtClean="0"/>
              <a:t>Gazne</a:t>
            </a:r>
            <a:r>
              <a:rPr lang="tr-TR" sz="2300" dirty="0" smtClean="0"/>
              <a:t> dışındaki ilk görev yeri </a:t>
            </a:r>
            <a:r>
              <a:rPr lang="tr-TR" sz="2300" dirty="0" err="1" smtClean="0"/>
              <a:t>Zemindaver</a:t>
            </a:r>
            <a:r>
              <a:rPr lang="tr-TR" sz="2300" dirty="0" smtClean="0"/>
              <a:t> bölgesiydi. 994 yılında </a:t>
            </a:r>
            <a:r>
              <a:rPr lang="tr-TR" sz="2300" dirty="0" err="1" smtClean="0"/>
              <a:t>Samanoğulları</a:t>
            </a:r>
            <a:r>
              <a:rPr lang="tr-TR" sz="2300" dirty="0" smtClean="0"/>
              <a:t> Horasan valisinin </a:t>
            </a:r>
            <a:r>
              <a:rPr lang="tr-TR" sz="2300" dirty="0" err="1" smtClean="0"/>
              <a:t>ayaklamnası</a:t>
            </a:r>
            <a:r>
              <a:rPr lang="tr-TR" sz="2300" dirty="0" smtClean="0"/>
              <a:t> üzerine I.Nuh'un Sübek </a:t>
            </a:r>
            <a:r>
              <a:rPr lang="tr-TR" sz="2300" dirty="0" err="1" smtClean="0"/>
              <a:t>Teginden</a:t>
            </a:r>
            <a:r>
              <a:rPr lang="tr-TR" sz="2300" dirty="0" smtClean="0"/>
              <a:t> askeri yardımda bulunması üzerine isyan bastırılmıştır. Samani hükümdarı tarafından Sübek </a:t>
            </a:r>
            <a:r>
              <a:rPr lang="tr-TR" sz="2300" dirty="0" err="1" smtClean="0"/>
              <a:t>Tegin'e</a:t>
            </a:r>
            <a:r>
              <a:rPr lang="tr-TR" sz="2300" dirty="0" smtClean="0"/>
              <a:t> </a:t>
            </a:r>
            <a:r>
              <a:rPr lang="tr-TR" sz="2300" i="1" dirty="0" err="1" smtClean="0"/>
              <a:t>Nasıruddin</a:t>
            </a:r>
            <a:r>
              <a:rPr lang="tr-TR" sz="2300" i="1" dirty="0" smtClean="0"/>
              <a:t> </a:t>
            </a:r>
            <a:r>
              <a:rPr lang="tr-TR" sz="2300" i="1" dirty="0" err="1" smtClean="0"/>
              <a:t>Ved</a:t>
            </a:r>
            <a:r>
              <a:rPr lang="tr-TR" sz="2300" i="1" dirty="0" smtClean="0"/>
              <a:t>-dünya</a:t>
            </a:r>
            <a:r>
              <a:rPr lang="tr-TR" sz="2300" dirty="0" smtClean="0"/>
              <a:t> (Din ve </a:t>
            </a:r>
            <a:r>
              <a:rPr lang="tr-TR" sz="2300" dirty="0" err="1" smtClean="0"/>
              <a:t>Dinyanın</a:t>
            </a:r>
            <a:r>
              <a:rPr lang="tr-TR" sz="2300" dirty="0" smtClean="0"/>
              <a:t> yardımcısı), kendisine ise </a:t>
            </a:r>
            <a:r>
              <a:rPr lang="tr-TR" sz="2300" i="1" dirty="0" err="1" smtClean="0"/>
              <a:t>Seyfüddevle</a:t>
            </a:r>
            <a:r>
              <a:rPr lang="tr-TR" sz="2300" dirty="0" smtClean="0"/>
              <a:t> (Devletin Kılıcı) unvanı verilmiştir.</a:t>
            </a:r>
          </a:p>
          <a:p>
            <a:r>
              <a:rPr lang="tr-TR" sz="2300" dirty="0" err="1" smtClean="0"/>
              <a:t>Sebük</a:t>
            </a:r>
            <a:r>
              <a:rPr lang="tr-TR" sz="2300" dirty="0" smtClean="0"/>
              <a:t> </a:t>
            </a:r>
            <a:r>
              <a:rPr lang="tr-TR" sz="2300" dirty="0" err="1" smtClean="0"/>
              <a:t>Tegin'in</a:t>
            </a:r>
            <a:r>
              <a:rPr lang="tr-TR" sz="2300" dirty="0" smtClean="0"/>
              <a:t> 997 yılında ölmesi üzerine; ölmeden önce küçük oğlu İsmail'in tahta geçmesini vasiyet etmesinden dolayı İsmail, babasının ölüm haberini aldıktan sonra </a:t>
            </a:r>
            <a:r>
              <a:rPr lang="tr-TR" sz="2300" dirty="0" err="1" smtClean="0"/>
              <a:t>Belh'e</a:t>
            </a:r>
            <a:r>
              <a:rPr lang="tr-TR" sz="2300" dirty="0" smtClean="0"/>
              <a:t> gelerek hükümdarlığını ilan etti. O sırada </a:t>
            </a:r>
            <a:r>
              <a:rPr lang="tr-TR" sz="2300" dirty="0" err="1" smtClean="0"/>
              <a:t>Nişabur</a:t>
            </a:r>
            <a:r>
              <a:rPr lang="tr-TR" sz="2300" dirty="0" smtClean="0"/>
              <a:t>' da Horasan valiliği yapmakta olan Mahmut, kardeşinin hükümdarlığına itiraz ederek toplamış olduğu askerleriyle birlikte </a:t>
            </a:r>
            <a:r>
              <a:rPr lang="tr-TR" sz="2300" dirty="0" err="1" smtClean="0"/>
              <a:t>Gazne'ye</a:t>
            </a:r>
            <a:r>
              <a:rPr lang="tr-TR" sz="2300" dirty="0" smtClean="0"/>
              <a:t> kardeşinin üzerine saldırıda bulundu. 998 yılında yapılan </a:t>
            </a:r>
            <a:r>
              <a:rPr lang="tr-TR" sz="2300" dirty="0" err="1" smtClean="0"/>
              <a:t>Gazne</a:t>
            </a:r>
            <a:r>
              <a:rPr lang="tr-TR" sz="2300" dirty="0" smtClean="0"/>
              <a:t> Muharebesinde İsmail yenilerek, bir kaleye sığınır ve belli bir süre sonra da ağabeyine teslim olur. Yaklaşık 7 aylık bir saltanattan sonra 998 yılında ağabeyi tarafından öldürülmüştür.</a:t>
            </a:r>
          </a:p>
          <a:p>
            <a:endParaRPr lang="tr-TR" sz="23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dk1"/>
          </a:fillRef>
          <a:effectRef idx="1">
            <a:schemeClr val="dk1"/>
          </a:effectRef>
          <a:fontRef idx="minor">
            <a:schemeClr val="lt1"/>
          </a:fontRef>
        </p:style>
        <p:txBody>
          <a:bodyPr>
            <a:noAutofit/>
          </a:bodyPr>
          <a:lstStyle/>
          <a:p>
            <a:pPr>
              <a:buNone/>
            </a:pPr>
            <a:r>
              <a:rPr lang="tr-TR" sz="2150" dirty="0" err="1" smtClean="0"/>
              <a:t>Gazneli</a:t>
            </a:r>
            <a:r>
              <a:rPr lang="tr-TR" sz="2150" dirty="0" smtClean="0"/>
              <a:t> Mahmut tahta geçti 998 yılından 1030 yılına kadar 32 yıl hüküm sürmüştür. Bu süre içerisinde göstermiş olduğu azim ve faaliyetlerle, Orta Asya'nın büyük ve güçlü bir devletine hakim olmuştur. İlk seferini 1000 yılında </a:t>
            </a:r>
            <a:r>
              <a:rPr lang="tr-TR" sz="2150" dirty="0" err="1" smtClean="0"/>
              <a:t>Sistanda</a:t>
            </a:r>
            <a:r>
              <a:rPr lang="tr-TR" sz="2150" dirty="0" smtClean="0"/>
              <a:t> hüküm süren Seferîler üzerine düzenlemiştir. </a:t>
            </a:r>
            <a:r>
              <a:rPr lang="tr-TR" sz="2150" dirty="0" err="1" smtClean="0"/>
              <a:t>Ard</a:t>
            </a:r>
            <a:r>
              <a:rPr lang="tr-TR" sz="2150" dirty="0" smtClean="0"/>
              <a:t> arda yapmış olduğu akınlarla hazırlıksız olan Emir Halef </a:t>
            </a:r>
            <a:r>
              <a:rPr lang="tr-TR" sz="2150" dirty="0" err="1" smtClean="0"/>
              <a:t>ibn</a:t>
            </a:r>
            <a:r>
              <a:rPr lang="tr-TR" sz="2150" dirty="0" smtClean="0"/>
              <a:t> </a:t>
            </a:r>
            <a:r>
              <a:rPr lang="tr-TR" sz="2150" dirty="0" err="1" smtClean="0"/>
              <a:t>Ahmed'i</a:t>
            </a:r>
            <a:r>
              <a:rPr lang="tr-TR" sz="2150" dirty="0" smtClean="0"/>
              <a:t> yenilgiye uğratmış ve bölgeyi kolayca ele geçirmiştir. Güçlü </a:t>
            </a:r>
            <a:r>
              <a:rPr lang="tr-TR" sz="2150" dirty="0" err="1" smtClean="0"/>
              <a:t>Gazne</a:t>
            </a:r>
            <a:r>
              <a:rPr lang="tr-TR" sz="2150" dirty="0" smtClean="0"/>
              <a:t> ordusu karşısında hiçbir başarı elde edemeyen Halef, tazminat ödemek ve adına hutbe okutarak sikke bastırmak suretiyle Mahmut'un hakimiyetini tanımıştır. 999 yılında </a:t>
            </a:r>
            <a:r>
              <a:rPr lang="tr-TR" sz="2150" dirty="0" err="1" smtClean="0"/>
              <a:t>Karahanlıların</a:t>
            </a:r>
            <a:r>
              <a:rPr lang="tr-TR" sz="2150" dirty="0" smtClean="0"/>
              <a:t>, Samanî Devletini yıkması üzerine bağımsızlığını ilan etmiştir. 1000 yılında Abbasi Halifesi </a:t>
            </a:r>
            <a:r>
              <a:rPr lang="tr-TR" sz="2150" dirty="0" err="1" smtClean="0"/>
              <a:t>Ahmed</a:t>
            </a:r>
            <a:r>
              <a:rPr lang="tr-TR" sz="2150" dirty="0" smtClean="0"/>
              <a:t> "el-</a:t>
            </a:r>
            <a:r>
              <a:rPr lang="tr-TR" sz="2150" dirty="0" err="1" smtClean="0"/>
              <a:t>Kâdir</a:t>
            </a:r>
            <a:r>
              <a:rPr lang="tr-TR" sz="2150" dirty="0" smtClean="0"/>
              <a:t> </a:t>
            </a:r>
            <a:r>
              <a:rPr lang="tr-TR" sz="2150" dirty="0" err="1" smtClean="0"/>
              <a:t>bi’l</a:t>
            </a:r>
            <a:r>
              <a:rPr lang="tr-TR" sz="2150" dirty="0" smtClean="0"/>
              <a:t>-</a:t>
            </a:r>
            <a:r>
              <a:rPr lang="tr-TR" sz="2150" dirty="0" err="1" smtClean="0"/>
              <a:t>Lâ"a</a:t>
            </a:r>
            <a:r>
              <a:rPr lang="tr-TR" sz="2150" dirty="0" smtClean="0"/>
              <a:t> göndermiş olduğu elçilerle bağımsızlığını bildirdi.Halife de Mahmut'a sultanlığını tanıyan değerli bir </a:t>
            </a:r>
            <a:r>
              <a:rPr lang="tr-TR" sz="2150" dirty="0" err="1" smtClean="0"/>
              <a:t>hil'at</a:t>
            </a:r>
            <a:r>
              <a:rPr lang="tr-TR" sz="2150" dirty="0" smtClean="0"/>
              <a:t>, taç ve bayrak ile ele geçirdiği ülkelerin hükümdarlığını tanıyan bir </a:t>
            </a:r>
            <a:r>
              <a:rPr lang="tr-TR" sz="2150" dirty="0" err="1" smtClean="0"/>
              <a:t>Menşür</a:t>
            </a:r>
            <a:r>
              <a:rPr lang="tr-TR" sz="2150" dirty="0" smtClean="0"/>
              <a:t> yollamıştır. Bu olaydan sonra </a:t>
            </a:r>
            <a:r>
              <a:rPr lang="tr-TR" sz="2150" dirty="0" err="1" smtClean="0"/>
              <a:t>Samanoğulları</a:t>
            </a:r>
            <a:r>
              <a:rPr lang="tr-TR" sz="2150" dirty="0" smtClean="0"/>
              <a:t> topraklarının mirasçısı olduğunu ileri sürerek </a:t>
            </a:r>
            <a:r>
              <a:rPr lang="tr-TR" sz="2150" dirty="0" err="1" smtClean="0"/>
              <a:t>Karahanlılar</a:t>
            </a:r>
            <a:r>
              <a:rPr lang="tr-TR" sz="2150" dirty="0" smtClean="0"/>
              <a:t> üzerine sefere çıktı. Çok çekişmeli geçen çarpışmalar sonucunda </a:t>
            </a:r>
            <a:r>
              <a:rPr lang="tr-TR" sz="2150" dirty="0" err="1" smtClean="0"/>
              <a:t>Karahanlılar</a:t>
            </a:r>
            <a:r>
              <a:rPr lang="tr-TR" sz="2150" dirty="0" smtClean="0"/>
              <a:t> yenilgiye uğratıldı. İki devlet arasında yapılan anlaşmalardan sonra oğlu I. Mesut ile beraber, </a:t>
            </a:r>
            <a:r>
              <a:rPr lang="tr-TR" sz="2150" dirty="0" err="1" smtClean="0"/>
              <a:t>Karahanlı</a:t>
            </a:r>
            <a:r>
              <a:rPr lang="tr-TR" sz="2150" dirty="0" smtClean="0"/>
              <a:t> Kağanı'nın birer kızıyla evlenerek, baba-oğul </a:t>
            </a:r>
            <a:r>
              <a:rPr lang="tr-TR" sz="2150" dirty="0" err="1" smtClean="0"/>
              <a:t>Karahanlılara</a:t>
            </a:r>
            <a:r>
              <a:rPr lang="tr-TR" sz="2150" dirty="0" smtClean="0"/>
              <a:t> damat olmuşlardır.</a:t>
            </a:r>
          </a:p>
          <a:p>
            <a:pPr>
              <a:buNone/>
            </a:pPr>
            <a:r>
              <a:rPr lang="tr-TR" sz="2150" dirty="0" err="1" smtClean="0"/>
              <a:t>Gazneli</a:t>
            </a:r>
            <a:r>
              <a:rPr lang="tr-TR" sz="2150" dirty="0" smtClean="0"/>
              <a:t> Mahmut, devletin kuzeyini güvence altına aldıktan sonra Hindistan'a, Putperestlerle mücadele ederek Müslümanlığı yaymak için 1001-1027 yılları arasında 17 sefer düzenlemiştir.</a:t>
            </a:r>
          </a:p>
          <a:p>
            <a:endParaRPr lang="tr-TR" sz="21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 name="5 İçerik Yer Tutucusu" descr="Gaznelimahmut.jp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3"/>
          </a:fillRef>
          <a:effectRef idx="1">
            <a:schemeClr val="accent3"/>
          </a:effectRef>
          <a:fontRef idx="minor">
            <a:schemeClr val="lt1"/>
          </a:fontRef>
        </p:style>
        <p:txBody>
          <a:bodyPr>
            <a:normAutofit/>
          </a:bodyPr>
          <a:lstStyle/>
          <a:p>
            <a:pPr algn="ctr">
              <a:buNone/>
            </a:pPr>
            <a:endParaRPr lang="tr-TR" sz="9600" dirty="0" smtClean="0"/>
          </a:p>
          <a:p>
            <a:pPr algn="ctr">
              <a:buNone/>
            </a:pPr>
            <a:r>
              <a:rPr lang="tr-TR" sz="9600" dirty="0" err="1" smtClean="0"/>
              <a:t>Gazneli</a:t>
            </a:r>
            <a:r>
              <a:rPr lang="tr-TR" sz="9600" dirty="0" smtClean="0"/>
              <a:t> Devleti Haritası</a:t>
            </a:r>
            <a:endParaRPr lang="tr-TR" sz="9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karahanlilar-gazneliler.jp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2">
            <a:schemeClr val="accent6">
              <a:shade val="50000"/>
            </a:schemeClr>
          </a:lnRef>
          <a:fillRef idx="1">
            <a:schemeClr val="accent6"/>
          </a:fillRef>
          <a:effectRef idx="0">
            <a:schemeClr val="accent6"/>
          </a:effectRef>
          <a:fontRef idx="minor">
            <a:schemeClr val="lt1"/>
          </a:fontRef>
        </p:style>
        <p:txBody>
          <a:bodyPr/>
          <a:lstStyle/>
          <a:p>
            <a:r>
              <a:rPr lang="tr-TR" dirty="0" smtClean="0"/>
              <a:t>Tuğrul Bey </a:t>
            </a:r>
            <a:endParaRPr lang="tr-TR" dirty="0"/>
          </a:p>
        </p:txBody>
      </p:sp>
      <p:sp>
        <p:nvSpPr>
          <p:cNvPr id="3" name="2 İçerik Yer Tutucusu"/>
          <p:cNvSpPr>
            <a:spLocks noGrp="1"/>
          </p:cNvSpPr>
          <p:nvPr>
            <p:ph idx="1"/>
          </p:nvPr>
        </p:nvSpPr>
        <p:spPr>
          <a:xfrm>
            <a:off x="0" y="1428736"/>
            <a:ext cx="9144000" cy="5429264"/>
          </a:xfrm>
        </p:spPr>
        <p:style>
          <a:lnRef idx="2">
            <a:schemeClr val="accent6">
              <a:shade val="50000"/>
            </a:schemeClr>
          </a:lnRef>
          <a:fillRef idx="1">
            <a:schemeClr val="accent6"/>
          </a:fillRef>
          <a:effectRef idx="0">
            <a:schemeClr val="accent6"/>
          </a:effectRef>
          <a:fontRef idx="minor">
            <a:schemeClr val="lt1"/>
          </a:fontRef>
        </p:style>
        <p:txBody>
          <a:bodyPr>
            <a:normAutofit fontScale="85000" lnSpcReduction="20000"/>
          </a:bodyPr>
          <a:lstStyle/>
          <a:p>
            <a:r>
              <a:rPr lang="tr-TR" dirty="0" err="1" smtClean="0"/>
              <a:t>Oğuzlar'ın</a:t>
            </a:r>
            <a:r>
              <a:rPr lang="tr-TR" dirty="0" smtClean="0"/>
              <a:t> Kınık boyundan Selçuk Bey'in torunudur. Babası Mikail, </a:t>
            </a:r>
            <a:r>
              <a:rPr lang="tr-TR" dirty="0" err="1" smtClean="0"/>
              <a:t>gazâ</a:t>
            </a:r>
            <a:r>
              <a:rPr lang="tr-TR" dirty="0" smtClean="0"/>
              <a:t> akınında şehit düşünce, dedesi Selçuk Bey’in yanında büyüdü. Çocukluğu </a:t>
            </a:r>
            <a:r>
              <a:rPr lang="tr-TR" dirty="0" err="1" smtClean="0"/>
              <a:t>Cend</a:t>
            </a:r>
            <a:r>
              <a:rPr lang="tr-TR" dirty="0" smtClean="0"/>
              <a:t> şehrinde geçti. </a:t>
            </a:r>
            <a:r>
              <a:rPr lang="tr-TR" dirty="0" err="1" smtClean="0"/>
              <a:t>Gaznelilerin</a:t>
            </a:r>
            <a:r>
              <a:rPr lang="tr-TR" dirty="0" smtClean="0"/>
              <a:t>, Selçuk Bey'in oğlu </a:t>
            </a:r>
            <a:r>
              <a:rPr lang="tr-TR" dirty="0" err="1" smtClean="0"/>
              <a:t>Arslan</a:t>
            </a:r>
            <a:r>
              <a:rPr lang="tr-TR" dirty="0" smtClean="0"/>
              <a:t> Yabguyu esir almasından sonra 1025 yılında Selçukluların başına geçti. </a:t>
            </a:r>
            <a:r>
              <a:rPr lang="tr-TR" dirty="0" err="1" smtClean="0"/>
              <a:t>Altun</a:t>
            </a:r>
            <a:r>
              <a:rPr lang="tr-TR" dirty="0" smtClean="0"/>
              <a:t> Can Hatun ile evlendi.</a:t>
            </a:r>
          </a:p>
          <a:p>
            <a:r>
              <a:rPr lang="tr-TR" dirty="0" smtClean="0"/>
              <a:t>Selçuklulara yeni bir yurt arayan Tuğrul Bey komutasındaki Türkler Horasan'a göç ettiler. 1028-1029 yılları arasında kardeşi Çağrı Bey ile birlikte </a:t>
            </a:r>
            <a:r>
              <a:rPr lang="tr-TR" dirty="0" err="1" smtClean="0"/>
              <a:t>Merv</a:t>
            </a:r>
            <a:r>
              <a:rPr lang="tr-TR" dirty="0" smtClean="0"/>
              <a:t> ve </a:t>
            </a:r>
            <a:r>
              <a:rPr lang="tr-TR" dirty="0" err="1" smtClean="0"/>
              <a:t>Nişabur</a:t>
            </a:r>
            <a:r>
              <a:rPr lang="tr-TR" dirty="0" smtClean="0"/>
              <a:t> kentlerini ele geçirdi. Buhara ve </a:t>
            </a:r>
            <a:r>
              <a:rPr lang="tr-TR" dirty="0" err="1" smtClean="0"/>
              <a:t>Belh</a:t>
            </a:r>
            <a:r>
              <a:rPr lang="tr-TR" dirty="0" smtClean="0"/>
              <a:t> kentlerine seferler düzenledi. 1038 yılında </a:t>
            </a:r>
            <a:r>
              <a:rPr lang="tr-TR" dirty="0" err="1" smtClean="0"/>
              <a:t>Nişabur'da</a:t>
            </a:r>
            <a:r>
              <a:rPr lang="tr-TR" dirty="0" smtClean="0"/>
              <a:t> kendini sultan ilan etti. 1040 yılında </a:t>
            </a:r>
            <a:r>
              <a:rPr lang="tr-TR" dirty="0" err="1" smtClean="0"/>
              <a:t>Gaznelilerle</a:t>
            </a:r>
            <a:r>
              <a:rPr lang="tr-TR" dirty="0" smtClean="0"/>
              <a:t> yaptığı </a:t>
            </a:r>
            <a:r>
              <a:rPr lang="tr-TR" dirty="0" err="1" smtClean="0"/>
              <a:t>Dandanakan</a:t>
            </a:r>
            <a:r>
              <a:rPr lang="tr-TR" dirty="0" smtClean="0"/>
              <a:t> Savaşı'nı kazanarak </a:t>
            </a:r>
            <a:r>
              <a:rPr lang="tr-TR" dirty="0" err="1" smtClean="0"/>
              <a:t>Gazne</a:t>
            </a:r>
            <a:r>
              <a:rPr lang="tr-TR" dirty="0" smtClean="0"/>
              <a:t> Devleti'ne karşı Selçukluların üstünlüğünü sağladı. Kardeşi Çağrı Bey'i Horasan valisi tayin eden Tuğrul Bey İran'ın büyük bir bölümünü ele geçirdi ve Selçuklu topraklarını Anadolu'ya kadar uzandırdı.</a:t>
            </a:r>
          </a:p>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ba8114cf54.jpe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dirty="0" smtClean="0"/>
              <a:t>Alparslan Hayatı</a:t>
            </a:r>
            <a:endParaRPr lang="tr-TR" dirty="0"/>
          </a:p>
        </p:txBody>
      </p:sp>
      <p:sp>
        <p:nvSpPr>
          <p:cNvPr id="3" name="2 İçerik Yer Tutucusu"/>
          <p:cNvSpPr>
            <a:spLocks noGrp="1"/>
          </p:cNvSpPr>
          <p:nvPr>
            <p:ph idx="1"/>
          </p:nvPr>
        </p:nvSpPr>
        <p:spPr>
          <a:xfrm>
            <a:off x="1" y="1406770"/>
            <a:ext cx="9144000" cy="5451230"/>
          </a:xfrm>
          <a:solidFill>
            <a:srgbClr val="FFFF00"/>
          </a:solidFill>
        </p:spPr>
        <p:txBody>
          <a:bodyPr>
            <a:normAutofit lnSpcReduction="10000"/>
          </a:bodyPr>
          <a:lstStyle/>
          <a:p>
            <a:r>
              <a:rPr lang="tr-TR" dirty="0" smtClean="0"/>
              <a:t>Selçukluların ikinci hükümdarıdır ve Malazgirt Savaşı’nda Bizanslıları yenip Türklerin Anadolu’ya yerleşmelerini sağlayarak Türk tarihinde yeni bir sayfa açmıştır. Selçuklu Devleti’nin kurucularında Horasan Valisi Çağrı Bey’in oğlu ve Selçuklu Sultanı Tuğrul Bey’in yeğeni olan Alparslan, bu devletin kuruluş dönemindeki güç koşullarda yetişti. Tarih yazarların çok yiğit bir savaşçı olarak tanımladıkları hükümdar çok küçük yaşta ata binip kılıç kullanmayı öğrendi. İlk geçlik yıllarında katıldığı savaşlardaki başarısı ile dikkati çekti ve babası ölünce yerine Horasan Valisi oldu.</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6"/>
          </a:fillRef>
          <a:effectRef idx="1">
            <a:schemeClr val="accent6"/>
          </a:effectRef>
          <a:fontRef idx="minor">
            <a:schemeClr val="lt1"/>
          </a:fontRef>
        </p:style>
        <p:txBody>
          <a:bodyPr>
            <a:normAutofit/>
          </a:bodyPr>
          <a:lstStyle/>
          <a:p>
            <a:pPr algn="ctr">
              <a:buNone/>
            </a:pPr>
            <a:endParaRPr lang="tr-TR" sz="11500" dirty="0" smtClean="0"/>
          </a:p>
          <a:p>
            <a:pPr algn="ctr">
              <a:buNone/>
            </a:pPr>
            <a:r>
              <a:rPr lang="tr-TR" sz="11500" dirty="0" err="1" smtClean="0"/>
              <a:t>Melikşah’ın</a:t>
            </a:r>
            <a:r>
              <a:rPr lang="tr-TR" sz="11500" dirty="0" smtClean="0"/>
              <a:t> Hayatı </a:t>
            </a:r>
            <a:endParaRPr lang="tr-TR" sz="115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1"/>
          </a:fillRef>
          <a:effectRef idx="1">
            <a:schemeClr val="accent1"/>
          </a:effectRef>
          <a:fontRef idx="minor">
            <a:schemeClr val="lt1"/>
          </a:fontRef>
        </p:style>
        <p:txBody>
          <a:bodyPr>
            <a:noAutofit/>
          </a:bodyPr>
          <a:lstStyle/>
          <a:p>
            <a:r>
              <a:rPr lang="tr-TR" sz="1800" dirty="0" smtClean="0"/>
              <a:t>İran’da hüküm süren Türk Selçuk hükümdarlarının üçüncüsü ve en büyüğüdür. 1054 yılında İsfahan’da doğmuş 1092 yılında Bağdat’ta 38 yaşında iken ölmüştür. Babası Alp </a:t>
            </a:r>
            <a:r>
              <a:rPr lang="tr-TR" sz="1800" dirty="0" err="1" smtClean="0"/>
              <a:t>Arslan’ın</a:t>
            </a:r>
            <a:r>
              <a:rPr lang="tr-TR" sz="1800" dirty="0" smtClean="0"/>
              <a:t> vurulması üzerine 1072′de 18 yaşında tahta geçti.</a:t>
            </a:r>
            <a:br>
              <a:rPr lang="tr-TR" sz="1800" dirty="0" smtClean="0"/>
            </a:br>
            <a:r>
              <a:rPr lang="tr-TR" sz="1800" dirty="0" smtClean="0"/>
              <a:t>Önce amcasının isyanını bastırarak </a:t>
            </a:r>
            <a:r>
              <a:rPr lang="tr-TR" sz="1800" dirty="0" err="1" smtClean="0"/>
              <a:t>Maveraünnehir</a:t>
            </a:r>
            <a:r>
              <a:rPr lang="tr-TR" sz="1800" dirty="0" smtClean="0"/>
              <a:t> ile </a:t>
            </a:r>
            <a:r>
              <a:rPr lang="tr-TR" sz="1800" dirty="0" err="1" smtClean="0"/>
              <a:t>Harzem’i</a:t>
            </a:r>
            <a:r>
              <a:rPr lang="tr-TR" sz="1800" dirty="0" smtClean="0"/>
              <a:t> ele geçirdi. Ünlü vezir </a:t>
            </a:r>
            <a:r>
              <a:rPr lang="tr-TR" sz="1800" dirty="0" err="1" smtClean="0"/>
              <a:t>Nizamülmülk</a:t>
            </a:r>
            <a:r>
              <a:rPr lang="tr-TR" sz="1800" dirty="0" smtClean="0"/>
              <a:t> </a:t>
            </a:r>
            <a:r>
              <a:rPr lang="tr-TR" sz="1800" dirty="0" err="1" smtClean="0"/>
              <a:t>Melikşah’ın</a:t>
            </a:r>
            <a:r>
              <a:rPr lang="tr-TR" sz="1800" dirty="0" smtClean="0"/>
              <a:t> gerek tahta çıkmasında gerekse zaferlerinde önemli bir rol oynamıştı. Anadolu’nun dörtte üçü </a:t>
            </a:r>
            <a:r>
              <a:rPr lang="tr-TR" sz="1800" dirty="0" err="1" smtClean="0"/>
              <a:t>Melikşah</a:t>
            </a:r>
            <a:r>
              <a:rPr lang="tr-TR" sz="1800" dirty="0" smtClean="0"/>
              <a:t> zamanında elde edilmiş ve Suriye’de büyük başarılar kazanılmıştı.</a:t>
            </a:r>
            <a:br>
              <a:rPr lang="tr-TR" sz="1800" dirty="0" smtClean="0"/>
            </a:br>
            <a:r>
              <a:rPr lang="tr-TR" sz="1800" dirty="0" smtClean="0"/>
              <a:t>1076′da Kudüs </a:t>
            </a:r>
            <a:r>
              <a:rPr lang="tr-TR" sz="1800" dirty="0" err="1" smtClean="0"/>
              <a:t>Fatımîler’den</a:t>
            </a:r>
            <a:r>
              <a:rPr lang="tr-TR" sz="1800" dirty="0" smtClean="0"/>
              <a:t> 1085′</a:t>
            </a:r>
            <a:r>
              <a:rPr lang="tr-TR" sz="1800" dirty="0" err="1" smtClean="0"/>
              <a:t>te</a:t>
            </a:r>
            <a:r>
              <a:rPr lang="tr-TR" sz="1800" dirty="0" smtClean="0"/>
              <a:t> Antakya iki yıl sonra da Urfa Bizanslılardan alınmıştır. Halep ve Şam da onun döneminde Selçuk idaresine geçmişti. Devletin hudutları </a:t>
            </a:r>
            <a:r>
              <a:rPr lang="tr-TR" sz="1800" dirty="0" err="1" smtClean="0"/>
              <a:t>Kaşgar’dan</a:t>
            </a:r>
            <a:r>
              <a:rPr lang="tr-TR" sz="1800" dirty="0" smtClean="0"/>
              <a:t> ve </a:t>
            </a:r>
            <a:r>
              <a:rPr lang="tr-TR" sz="1800" dirty="0" err="1" smtClean="0"/>
              <a:t>Seyhun</a:t>
            </a:r>
            <a:r>
              <a:rPr lang="tr-TR" sz="1800" dirty="0" smtClean="0"/>
              <a:t> mecrasından Akdeniz Kızıl Deniz ve Umman Denizi’ne kadar genişlemişti. Bağdat’taki Abbasi Halifeleri de tamamıyla Selçuk İmparatorluğu’nun emri altında bulunuyordu.</a:t>
            </a:r>
            <a:br>
              <a:rPr lang="tr-TR" sz="1800" dirty="0" smtClean="0"/>
            </a:br>
            <a:r>
              <a:rPr lang="tr-TR" sz="1800" dirty="0" smtClean="0"/>
              <a:t>Yirmi sene hüküm süren I. </a:t>
            </a:r>
            <a:r>
              <a:rPr lang="tr-TR" sz="1800" dirty="0" err="1" smtClean="0"/>
              <a:t>Melikşah</a:t>
            </a:r>
            <a:r>
              <a:rPr lang="tr-TR" sz="1800" dirty="0" smtClean="0"/>
              <a:t> cesareti gibi zekası ile ilim sevgisi ve edebî seviyesiyle de tanınmıştır. Kendisi gibi bir Türk soyundan gelmiş olan Veziri </a:t>
            </a:r>
            <a:r>
              <a:rPr lang="tr-TR" sz="1800" dirty="0" err="1" smtClean="0"/>
              <a:t>Nizamülmülk</a:t>
            </a:r>
            <a:r>
              <a:rPr lang="tr-TR" sz="1800" dirty="0" smtClean="0"/>
              <a:t> ile birlikte hem bir çok memleketler almaya hem de nehirlere köprüler şehirlere kaleler ve su yolları gibi birçok eserler yapmaya muvaffak olmuştu.</a:t>
            </a:r>
            <a:br>
              <a:rPr lang="tr-TR" sz="1800" dirty="0" smtClean="0"/>
            </a:br>
            <a:r>
              <a:rPr lang="tr-TR" sz="1800" dirty="0" smtClean="0"/>
              <a:t>Büyük İran şairi Ömer </a:t>
            </a:r>
            <a:r>
              <a:rPr lang="tr-TR" sz="1800" dirty="0" err="1" smtClean="0"/>
              <a:t>Hayyam</a:t>
            </a:r>
            <a:r>
              <a:rPr lang="tr-TR" sz="1800" dirty="0" smtClean="0"/>
              <a:t> onun sarayında himaye görmüş o devrin büyük fikir adamlarındandır.</a:t>
            </a:r>
            <a:br>
              <a:rPr lang="tr-TR" sz="1800" dirty="0" smtClean="0"/>
            </a:br>
            <a:r>
              <a:rPr lang="tr-TR" sz="1800" dirty="0" err="1" smtClean="0"/>
              <a:t>Melikşah</a:t>
            </a:r>
            <a:r>
              <a:rPr lang="tr-TR" sz="1800" dirty="0" smtClean="0"/>
              <a:t> Bağdat’ta bir rasathane kurmuş ve 1086 yılında başlayan ve dünyanın güneş etrafında dönmesi esasına dayanan bir takvim inkılabı yapmıştı ki buna ‘Celalî Takvimi’ adı verilir.</a:t>
            </a:r>
            <a:br>
              <a:rPr lang="tr-TR" sz="1800" dirty="0" smtClean="0"/>
            </a:br>
            <a:r>
              <a:rPr lang="tr-TR" sz="1800" dirty="0" smtClean="0"/>
              <a:t>Sarayında Türkçe konuşulmakla birlikte edebî dil Farsça idi. Kendisinin pek güzel rubaileri vardır. </a:t>
            </a:r>
            <a:r>
              <a:rPr lang="tr-TR" sz="1800" dirty="0" err="1" smtClean="0"/>
              <a:t>Celaleddin</a:t>
            </a:r>
            <a:r>
              <a:rPr lang="tr-TR" sz="1800" dirty="0" smtClean="0"/>
              <a:t> </a:t>
            </a:r>
            <a:r>
              <a:rPr lang="tr-TR" sz="1800" dirty="0" err="1" smtClean="0"/>
              <a:t>Melikşah’ın</a:t>
            </a:r>
            <a:r>
              <a:rPr lang="tr-TR" sz="1800" dirty="0" smtClean="0"/>
              <a:t> </a:t>
            </a:r>
            <a:r>
              <a:rPr lang="tr-TR" sz="1800" dirty="0" err="1" smtClean="0"/>
              <a:t>Berkiyaruk</a:t>
            </a:r>
            <a:r>
              <a:rPr lang="tr-TR" sz="1800" dirty="0" smtClean="0"/>
              <a:t> Sencer Mehmet adlı üç oğlu vardı ki üçü de hükümdarlık yapmışlardır. </a:t>
            </a:r>
          </a:p>
          <a:p>
            <a:endParaRPr lang="tr-TR"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3"/>
          </a:fillRef>
          <a:effectRef idx="1">
            <a:schemeClr val="accent3"/>
          </a:effectRef>
          <a:fontRef idx="minor">
            <a:schemeClr val="lt1"/>
          </a:fontRef>
        </p:style>
        <p:txBody>
          <a:bodyPr>
            <a:noAutofit/>
          </a:bodyPr>
          <a:lstStyle/>
          <a:p>
            <a:r>
              <a:rPr lang="tr-TR" sz="4800" dirty="0" smtClean="0"/>
              <a:t>Türkler İslamiyet’i kabul ettikten sonra da birçok devlet kurmuşlardır.Şimdi bu Türk-İslam </a:t>
            </a:r>
          </a:p>
          <a:p>
            <a:pPr>
              <a:buNone/>
            </a:pPr>
            <a:r>
              <a:rPr lang="tr-TR" sz="4800" dirty="0" smtClean="0"/>
              <a:t>    devletlerinin siyasal sosyal özeliklerini ve Türk büyüklerinin yaşamlarını öğreneceğiz.</a:t>
            </a:r>
            <a:endParaRPr lang="tr-TR" sz="4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meliksah.pn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6"/>
          </a:fillRef>
          <a:effectRef idx="1">
            <a:schemeClr val="accent6"/>
          </a:effectRef>
          <a:fontRef idx="minor">
            <a:schemeClr val="lt1"/>
          </a:fontRef>
        </p:style>
        <p:txBody>
          <a:bodyPr>
            <a:normAutofit/>
          </a:bodyPr>
          <a:lstStyle/>
          <a:p>
            <a:pPr algn="ctr">
              <a:buNone/>
            </a:pPr>
            <a:r>
              <a:rPr lang="tr-TR" sz="13800" dirty="0" smtClean="0"/>
              <a:t>Büyük Selçuklu Haritası</a:t>
            </a:r>
            <a:endParaRPr lang="tr-TR" sz="13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b_y_k_sel_uklu_devlet.pn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gn="ctr">
              <a:buNone/>
            </a:pPr>
            <a:endParaRPr lang="tr-TR" sz="13800" dirty="0" smtClean="0"/>
          </a:p>
          <a:p>
            <a:pPr algn="ctr">
              <a:buNone/>
            </a:pPr>
            <a:r>
              <a:rPr lang="tr-TR" sz="13800" dirty="0" smtClean="0"/>
              <a:t>SORULAR</a:t>
            </a:r>
            <a:endParaRPr lang="tr-TR" sz="13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2">
            <a:schemeClr val="accent3">
              <a:shade val="50000"/>
            </a:schemeClr>
          </a:lnRef>
          <a:fillRef idx="1">
            <a:schemeClr val="accent3"/>
          </a:fillRef>
          <a:effectRef idx="0">
            <a:schemeClr val="accent3"/>
          </a:effectRef>
          <a:fontRef idx="minor">
            <a:schemeClr val="lt1"/>
          </a:fontRef>
        </p:style>
        <p:txBody>
          <a:bodyPr/>
          <a:lstStyle/>
          <a:p>
            <a:r>
              <a:rPr lang="tr-TR" dirty="0" err="1" smtClean="0"/>
              <a:t>Gazneli</a:t>
            </a:r>
            <a:r>
              <a:rPr lang="tr-TR" dirty="0" smtClean="0"/>
              <a:t> Mahmut hangi seferleri sonucunda </a:t>
            </a:r>
            <a:r>
              <a:rPr lang="tr-TR" dirty="0" err="1" smtClean="0"/>
              <a:t>İslamiyeti</a:t>
            </a:r>
            <a:r>
              <a:rPr lang="tr-TR" dirty="0" smtClean="0"/>
              <a:t> yaydığı için Sultan </a:t>
            </a:r>
            <a:r>
              <a:rPr lang="tr-TR" dirty="0" err="1" smtClean="0"/>
              <a:t>ünvanını</a:t>
            </a:r>
            <a:r>
              <a:rPr lang="tr-TR" dirty="0" smtClean="0"/>
              <a:t> almıştır.</a:t>
            </a:r>
          </a:p>
          <a:p>
            <a:pPr>
              <a:buNone/>
            </a:pPr>
            <a:endParaRPr lang="tr-TR" dirty="0" smtClean="0"/>
          </a:p>
          <a:p>
            <a:pPr>
              <a:buNone/>
            </a:pPr>
            <a:endParaRPr lang="tr-TR" dirty="0" smtClean="0"/>
          </a:p>
          <a:p>
            <a:pPr>
              <a:buNone/>
            </a:pPr>
            <a:r>
              <a:rPr lang="tr-TR" dirty="0" smtClean="0"/>
              <a:t>A.Hindistan</a:t>
            </a:r>
          </a:p>
          <a:p>
            <a:pPr>
              <a:buNone/>
            </a:pPr>
            <a:r>
              <a:rPr lang="tr-TR" dirty="0" smtClean="0"/>
              <a:t>B.</a:t>
            </a:r>
            <a:r>
              <a:rPr lang="tr-TR" dirty="0" err="1" smtClean="0"/>
              <a:t>Karahanlı</a:t>
            </a:r>
            <a:endParaRPr lang="tr-TR" dirty="0" smtClean="0"/>
          </a:p>
          <a:p>
            <a:pPr>
              <a:buNone/>
            </a:pPr>
            <a:r>
              <a:rPr lang="tr-TR" dirty="0" smtClean="0"/>
              <a:t>C.</a:t>
            </a:r>
            <a:r>
              <a:rPr lang="tr-TR" dirty="0" err="1" smtClean="0"/>
              <a:t>Samanoğulları</a:t>
            </a:r>
            <a:endParaRPr lang="tr-TR" dirty="0" smtClean="0"/>
          </a:p>
          <a:p>
            <a:pPr>
              <a:buNone/>
            </a:pPr>
            <a:r>
              <a:rPr lang="tr-TR" dirty="0" smtClean="0"/>
              <a:t>D.Bizans</a:t>
            </a:r>
            <a:endParaRPr lang="tr-TR" dirty="0"/>
          </a:p>
        </p:txBody>
      </p:sp>
      <p:sp>
        <p:nvSpPr>
          <p:cNvPr id="4" name="3 Oval"/>
          <p:cNvSpPr/>
          <p:nvPr/>
        </p:nvSpPr>
        <p:spPr>
          <a:xfrm>
            <a:off x="7572396" y="1428736"/>
            <a:ext cx="571504"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24 0.01898 L -0.83195 0.13449 " pathEditMode="relative" rAng="0" ptsTypes="AA">
                                      <p:cBhvr>
                                        <p:cTn id="6" dur="2000" fill="hold"/>
                                        <p:tgtEl>
                                          <p:spTgt spid="4"/>
                                        </p:tgtEl>
                                        <p:attrNameLst>
                                          <p:attrName>ppt_x</p:attrName>
                                          <p:attrName>ppt_y</p:attrName>
                                        </p:attrNameLst>
                                      </p:cBhvr>
                                      <p:rCtr x="-427" y="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err="1" smtClean="0"/>
              <a:t>Katadlu</a:t>
            </a:r>
            <a:r>
              <a:rPr lang="tr-TR" dirty="0" smtClean="0"/>
              <a:t> </a:t>
            </a:r>
            <a:r>
              <a:rPr lang="tr-TR" dirty="0" err="1" smtClean="0"/>
              <a:t>Bilig</a:t>
            </a:r>
            <a:r>
              <a:rPr lang="tr-TR" dirty="0" smtClean="0"/>
              <a:t> adlı eser kime aittir.</a:t>
            </a:r>
          </a:p>
          <a:p>
            <a:pPr>
              <a:buNone/>
            </a:pPr>
            <a:endParaRPr lang="tr-TR" dirty="0" smtClean="0"/>
          </a:p>
          <a:p>
            <a:pPr>
              <a:buNone/>
            </a:pPr>
            <a:r>
              <a:rPr lang="tr-TR" dirty="0" smtClean="0"/>
              <a:t>A.Yusuf Has </a:t>
            </a:r>
            <a:r>
              <a:rPr lang="tr-TR" dirty="0" err="1" smtClean="0"/>
              <a:t>Hacip</a:t>
            </a:r>
            <a:endParaRPr lang="tr-TR" dirty="0" smtClean="0"/>
          </a:p>
          <a:p>
            <a:pPr>
              <a:buNone/>
            </a:pPr>
            <a:r>
              <a:rPr lang="tr-TR" dirty="0" smtClean="0"/>
              <a:t>B.</a:t>
            </a:r>
            <a:r>
              <a:rPr lang="tr-TR" dirty="0" err="1" smtClean="0"/>
              <a:t>Kaşgarlı</a:t>
            </a:r>
            <a:r>
              <a:rPr lang="tr-TR" dirty="0" smtClean="0"/>
              <a:t> Mahmut</a:t>
            </a:r>
          </a:p>
          <a:p>
            <a:pPr>
              <a:buNone/>
            </a:pPr>
            <a:r>
              <a:rPr lang="tr-TR" dirty="0" smtClean="0"/>
              <a:t>C.</a:t>
            </a:r>
            <a:r>
              <a:rPr lang="tr-TR" dirty="0" err="1" smtClean="0"/>
              <a:t>Melikşah</a:t>
            </a:r>
            <a:r>
              <a:rPr lang="tr-TR" dirty="0" smtClean="0"/>
              <a:t>	</a:t>
            </a:r>
          </a:p>
          <a:p>
            <a:pPr>
              <a:buNone/>
            </a:pPr>
            <a:r>
              <a:rPr lang="tr-TR" dirty="0" smtClean="0"/>
              <a:t>D.Alparslan</a:t>
            </a:r>
          </a:p>
          <a:p>
            <a:pPr>
              <a:buNone/>
            </a:pPr>
            <a:endParaRPr lang="tr-TR" dirty="0" smtClean="0"/>
          </a:p>
        </p:txBody>
      </p:sp>
      <p:sp>
        <p:nvSpPr>
          <p:cNvPr id="4" name="3 Oval"/>
          <p:cNvSpPr/>
          <p:nvPr/>
        </p:nvSpPr>
        <p:spPr>
          <a:xfrm>
            <a:off x="6786578" y="2857496"/>
            <a:ext cx="428628" cy="357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9.16667E-6 -2.48555E-6 C -0.05868 -0.04601 -0.10869 -0.06659 -0.17605 -0.07399 C -0.19306 -0.0719 -0.21077 -0.07468 -0.22692 -0.06751 C -0.25053 -0.05688 -0.27205 0.00971 -0.28091 0.03607 C -0.28646 0.08417 -0.29289 0.14312 -0.24758 0.15862 C -0.23629 0.16255 -0.22431 0.16 -0.21268 0.1607 C -0.19792 0.15723 -0.1823 0.15769 -0.16823 0.15029 C -0.13056 0.13041 -0.12587 0.11168 -0.10312 0.07191 C -0.09895 0.03931 -0.08871 -0.00231 -0.10626 -0.03375 C -0.11181 -0.04393 -0.12431 -0.04092 -0.13334 -0.04439 C -0.19167 -0.03167 -0.34948 -0.02844 -0.40001 0.06567 C -0.4132 0.09041 -0.42327 0.11769 -0.4349 0.14382 C -0.43646 0.16486 -0.44271 0.18636 -0.43959 0.20717 C -0.42049 0.33642 -0.30469 0.33156 -0.2316 0.34266 C -0.14046 0.31122 -0.07882 0.31862 -0.02534 0.20301 C -0.00746 0.1644 -0.00729 0.11561 0.00174 0.07191 C -0.00746 -0.01618 -0.00572 -0.15884 -0.08715 -0.19861 C -0.09965 -0.20462 -0.11372 -0.2 -0.12692 -0.20069 C -0.14653 -0.18936 -0.16754 -0.18219 -0.1856 -0.16693 C -0.26667 -0.09849 -0.2783 -0.06751 -0.34115 0.02752 C -0.34341 0.037 -0.40591 0.22012 -0.34601 0.24324 C -0.31303 0.25596 -0.2816 0.21226 -0.24914 0.19677 C -0.23751 0.18058 -0.2224 0.16763 -0.21424 0.14798 C -0.16077 0.01943 -0.17431 0.0081 -0.17136 -0.13942 C -0.18768 -0.19699 -0.19028 -0.25711 -0.23803 -0.28323 C -0.25122 -0.2904 -0.26667 -0.28462 -0.28091 -0.28531 C -0.30469 -0.25364 -0.33612 -0.22936 -0.35226 -0.19005 C -0.42223 -0.01872 -0.41042 0.05526 -0.41737 0.23908 C -0.36945 0.36671 -0.37692 0.44971 -0.25869 0.45249 C -0.22726 0.45318 -0.19844 0.42867 -0.16823 0.41665 C -0.10173 0.33665 -0.06388 0.31353 -0.03645 0.19469 C -0.02829 0.15885 -0.03316 0.12 -0.03159 0.08255 C -0.03229 0.07862 -0.04305 -0.06497 -0.08559 -0.05063 C -0.11459 -0.04092 -0.13108 0.00139 -0.15383 0.02752 C -0.15782 0.07307 -0.17119 0.13249 -0.1507 0.17758 C -0.14688 0.1859 -0.13698 0.18474 -0.13004 0.18821 C -0.06806 0.18613 -0.04375 0.19862 0.00799 0.12278 C 0.02587 0.09665 0.02917 0.05781 0.03976 0.02544 C 0.03386 -0.08439 0.04896 -0.09734 -0.00937 -0.17526 C -0.01718 -0.18566 -0.02951 -0.18659 -0.03958 -0.19237 C -0.05383 -0.18959 -0.07084 -0.19537 -0.08246 -0.18381 C -0.13386 -0.13271 -0.16372 -0.02982 -0.19046 0.04023 C -0.19254 0.06844 -0.19705 0.09642 -0.19671 0.12486 C -0.19653 0.13804 -0.19688 0.15515 -0.18889 0.16278 C -0.17848 0.17272 -0.16337 0.16717 -0.1507 0.16925 C -0.13386 0.16 -0.11407 0.15723 -0.1 0.14174 C -0.0382 0.07284 -0.04531 0.00925 -0.02847 -0.09503 C -0.02725 -0.15283 -0.00659 -0.30659 -0.06666 -0.34659 C -0.0743 -0.35167 -0.0835 -0.34797 -0.09201 -0.34867 C -0.11476 -0.31768 -0.14115 -0.29086 -0.16025 -0.25572 C -0.21233 -0.16023 -0.22726 -0.10589 -0.25869 -0.0104 C -0.26337 0.02682 -0.27067 0.06382 -0.27292 0.10151 C -0.27379 0.1163 -0.27796 0.1385 -0.26823 0.1459 C -0.25903 0.15307 -0.24914 0.13318 -0.23959 0.12694 C -0.19636 0.03422 -0.18351 0.0185 -0.16025 -0.10774 C -0.15209 -0.15237 -0.15278 -0.1993 -0.14914 -0.24508 C -0.15122 -0.26543 -0.15105 -0.2867 -0.15556 -0.30635 C -0.15712 -0.31306 -0.16146 -0.32115 -0.16667 -0.32115 C -0.18143 -0.32115 -0.19514 -0.31121 -0.20938 -0.30635 C -0.29584 -0.18381 -0.33542 -0.14936 -0.3856 0.01272 C -0.40001 0.05943 -0.40139 0.11145 -0.40938 0.1607 C -0.4099 0.17549 -0.4132 0.19052 -0.41112 0.20509 C -0.41042 0.21041 -0.40573 0.21573 -0.40157 0.21573 C -0.38907 0.21573 -0.37709 0.20856 -0.36494 0.20509 C -0.34011 0.17619 -0.31146 0.1526 -0.29046 0.11838 C -0.22605 0.01272 -0.22865 -0.01826 -0.20469 -0.13734 C -0.20608 -0.20092 -0.19219 -0.20971 -0.22692 -0.22404 C -0.24167 -0.21479 -0.25921 -0.21109 -0.27136 -0.19653 C -0.33664 -0.11745 -0.36789 -0.0363 -0.41424 0.06151 C -0.4283 0.1274 -0.4731 0.22521 -0.41737 0.28971 C -0.40573 0.30312 -0.38664 0.28833 -0.37136 0.28763 C -0.29601 0.2111 -0.25487 0.1859 -0.20938 0.06567 C -0.18889 0.01156 -0.18195 -0.04994 -0.16823 -0.10774 C -0.16667 -0.16878 -0.15139 -0.23075 -0.18091 -0.28323 C -0.18473 -0.28994 -0.19254 -0.29017 -0.19827 -0.29364 C -0.32726 -0.22404 -0.38438 -0.05456 -0.43803 0.10359 C -0.43855 0.12116 -0.44306 0.13943 -0.43959 0.15654 C -0.43733 0.16717 -0.43039 0.18128 -0.42223 0.17989 C -0.3698 0.17156 -0.31962 0.1459 -0.26823 0.12902 C -0.16511 0.02312 -0.1 -0.00948 -0.05711 -0.18381 C -0.04288 -0.24208 -0.05191 -0.33641 -0.08246 -0.3889 C -0.08697 -0.39676 -0.09618 -0.39607 -0.10312 -0.39953 C -0.18525 -0.33202 -0.23403 -0.25988 -0.29358 -0.16046 C -0.29775 -0.14497 -0.32518 -0.07907 -0.30782 -0.05063 C -0.30087 -0.0393 -0.28785 -0.03792 -0.27778 -0.03167 C -0.25139 -0.03399 -0.23438 -0.0252 -0.26667 -0.08231 C -0.27917 -0.10451 -0.29844 -0.10196 -0.3158 -0.10358 C -0.32587 -0.10011 -0.33924 -0.10335 -0.34601 -0.09294 C -0.36945 -0.05688 -0.37518 0.02729 -0.36337 0.06775 C -0.34966 0.11492 -0.30799 0.10867 -0.28091 0.11214 C -0.26442 0.09873 -0.24167 0.09365 -0.2316 0.07191 C -0.19376 -0.00971 -0.1882 -0.12162 -0.19827 -0.21341 C -0.20035 -0.23214 -0.21164 -0.33572 -0.24601 -0.35514 C -0.25469 -0.36 -0.26494 -0.35653 -0.27448 -0.35722 C -0.34428 -0.25271 -0.36424 -0.2363 -0.41112 -0.08878 C -0.42848 -0.03422 -0.43542 0.02544 -0.44758 0.08255 C -0.44219 0.14613 -0.45678 0.22405 -0.40469 0.25804 C -0.39376 0.26521 -0.38039 0.25943 -0.36823 0.26012 C -0.35226 0.24393 -0.3316 0.23376 -0.32049 0.21156 C -0.26251 0.09573 -0.26094 0.00232 -0.24115 -0.13318 C -0.23959 -0.19167 -0.2356 -0.24994 -0.23646 -0.30844 C -0.23733 -0.37387 -0.23021 -0.36647 -0.25226 -0.37826 C -0.2698 -0.34728 -0.28994 -0.31861 -0.30469 -0.28531 C -0.35435 -0.17318 -0.37917 -0.06104 -0.41268 0.06151 C -0.41494 0.13018 -0.43768 0.21642 -0.38716 0.26867 C -0.37622 0.28 -0.35973 0.27422 -0.34601 0.277 C -0.32692 0.26359 -0.304 0.25711 -0.28889 0.23677 C -0.22223 0.14682 -0.21424 0.05526 -0.1856 -0.06335 C -0.17952 -0.13919 -0.15313 -0.27953 -0.19827 -0.35075 C -0.25938 -0.32231 -0.24723 -0.33664 -0.30001 -0.21341 C -0.36459 -0.06289 -0.36494 -0.0215 -0.39358 0.13318 C -0.38942 0.15584 -0.39133 0.1822 -0.38091 0.20093 C -0.35435 0.24925 -0.30955 0.22104 -0.27778 0.21365 C -0.25296 0.18336 -0.22535 0.15654 -0.20313 0.12278 C -0.16476 0.06451 -0.1658 -0.01248 -0.15556 -0.08439 C -0.1632 -0.15583 -0.15817 -0.20416 -0.19827 -0.2578 C -0.20521 -0.26705 -0.21737 -0.26497 -0.22692 -0.26844 C -0.24219 -0.26289 -0.25938 -0.26289 -0.27292 -0.25156 C -0.35886 -0.18011 -0.36112 -0.15745 -0.4158 -0.05688 C -0.41667 -0.04994 -0.43351 0.02312 -0.42049 0.0444 C -0.41546 0.05272 -0.40573 0.05295 -0.39827 0.05711 C -0.39358 0.05503 -0.38751 0.05549 -0.38403 0.05087 C -0.38212 0.04833 -0.38282 0.04023 -0.3856 0.04023 C -0.39705 0.04023 -0.40764 0.04856 -0.41893 0.05087 C -0.43212 0.05365 -0.44549 0.05365 -0.45869 0.05503 C -0.49844 0.05434 -0.53803 0.05434 -0.57778 0.05295 C -0.58907 0.05249 -0.60087 0.04393 -0.61268 0.04232 C -0.62223 0.03607 -0.6316 0.0296 -0.64115 0.02336 C -0.64601 0.02012 -0.65712 0.01919 -0.65712 0.01919 C -0.6665 0.01388 -0.67605 0.0148 -0.6856 0.01064 C -0.69445 -0.00115 -0.69028 0.00232 -0.69671 -0.00208 " pathEditMode="relative" ptsTypes="fffffffffffffffffffffffffffffffffffffffffffffffffffffffffffffff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643050"/>
          </a:xfrm>
          <a:solidFill>
            <a:srgbClr val="FFFF00"/>
          </a:solidFill>
        </p:spPr>
        <p:txBody>
          <a:bodyPr>
            <a:normAutofit/>
          </a:bodyPr>
          <a:lstStyle/>
          <a:p>
            <a:r>
              <a:rPr lang="tr-TR" dirty="0" smtClean="0"/>
              <a:t>HAZIRLAYANLAR</a:t>
            </a:r>
            <a:endParaRPr lang="tr-TR" dirty="0"/>
          </a:p>
        </p:txBody>
      </p:sp>
      <p:sp>
        <p:nvSpPr>
          <p:cNvPr id="3" name="2 İçerik Yer Tutucusu"/>
          <p:cNvSpPr>
            <a:spLocks noGrp="1"/>
          </p:cNvSpPr>
          <p:nvPr>
            <p:ph idx="1"/>
          </p:nvPr>
        </p:nvSpPr>
        <p:spPr>
          <a:xfrm>
            <a:off x="0" y="1600200"/>
            <a:ext cx="9144000" cy="5257800"/>
          </a:xfrm>
          <a:solidFill>
            <a:srgbClr val="92D050"/>
          </a:solidFill>
        </p:spPr>
        <p:txBody>
          <a:bodyPr>
            <a:normAutofit/>
          </a:bodyPr>
          <a:lstStyle/>
          <a:p>
            <a:r>
              <a:rPr lang="tr-TR" sz="5400" dirty="0" smtClean="0"/>
              <a:t>Tuna ADIYAMAN</a:t>
            </a:r>
          </a:p>
          <a:p>
            <a:r>
              <a:rPr lang="tr-TR" sz="5400" dirty="0" smtClean="0"/>
              <a:t>Oğulcan KÖSE</a:t>
            </a:r>
          </a:p>
          <a:p>
            <a:endParaRPr lang="tr-TR" sz="5400" dirty="0" smtClean="0"/>
          </a:p>
          <a:p>
            <a:endParaRPr lang="tr-TR" sz="5400" dirty="0" smtClean="0"/>
          </a:p>
          <a:p>
            <a:pPr>
              <a:buNone/>
            </a:pPr>
            <a:r>
              <a:rPr lang="tr-TR" sz="5400" dirty="0" smtClean="0"/>
              <a:t> Öğretmen:Ahmet TEKTAŞ</a:t>
            </a:r>
            <a:endParaRPr lang="tr-TR" sz="5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00174"/>
          </a:xfrm>
        </p:spPr>
        <p:style>
          <a:lnRef idx="3">
            <a:schemeClr val="lt1"/>
          </a:lnRef>
          <a:fillRef idx="1">
            <a:schemeClr val="accent4"/>
          </a:fillRef>
          <a:effectRef idx="1">
            <a:schemeClr val="accent4"/>
          </a:effectRef>
          <a:fontRef idx="minor">
            <a:schemeClr val="lt1"/>
          </a:fontRef>
        </p:style>
        <p:txBody>
          <a:bodyPr/>
          <a:lstStyle/>
          <a:p>
            <a:r>
              <a:rPr lang="tr-TR" dirty="0" smtClean="0"/>
              <a:t>Yusuf Has </a:t>
            </a:r>
            <a:r>
              <a:rPr lang="tr-TR" dirty="0" err="1" smtClean="0"/>
              <a:t>Hacip</a:t>
            </a:r>
            <a:r>
              <a:rPr lang="tr-TR" dirty="0" smtClean="0"/>
              <a:t> Hayatı</a:t>
            </a:r>
            <a:endParaRPr lang="tr-TR" dirty="0"/>
          </a:p>
        </p:txBody>
      </p:sp>
      <p:sp>
        <p:nvSpPr>
          <p:cNvPr id="3" name="2 İçerik Yer Tutucusu"/>
          <p:cNvSpPr>
            <a:spLocks noGrp="1"/>
          </p:cNvSpPr>
          <p:nvPr>
            <p:ph idx="1"/>
          </p:nvPr>
        </p:nvSpPr>
        <p:spPr>
          <a:xfrm>
            <a:off x="0" y="1500174"/>
            <a:ext cx="9144000" cy="5357826"/>
          </a:xfrm>
        </p:spPr>
        <p:style>
          <a:lnRef idx="3">
            <a:schemeClr val="lt1"/>
          </a:lnRef>
          <a:fillRef idx="1">
            <a:schemeClr val="accent4"/>
          </a:fillRef>
          <a:effectRef idx="1">
            <a:schemeClr val="accent4"/>
          </a:effectRef>
          <a:fontRef idx="minor">
            <a:schemeClr val="lt1"/>
          </a:fontRef>
        </p:style>
        <p:txBody>
          <a:bodyPr>
            <a:normAutofit fontScale="92500" lnSpcReduction="20000"/>
          </a:bodyPr>
          <a:lstStyle/>
          <a:p>
            <a:r>
              <a:rPr lang="tr-TR" dirty="0" smtClean="0"/>
              <a:t>Türk tarihi kaynaklarında </a:t>
            </a:r>
            <a:r>
              <a:rPr lang="tr-TR" dirty="0" err="1" smtClean="0"/>
              <a:t>Karahanlılar</a:t>
            </a:r>
            <a:r>
              <a:rPr lang="tr-TR" dirty="0" smtClean="0"/>
              <a:t> dönemi hakkında yeterli bilgi olmadığı gibi; bu devletin 'vatandaşı' olan “</a:t>
            </a:r>
            <a:r>
              <a:rPr lang="tr-TR" dirty="0" err="1" smtClean="0"/>
              <a:t>Balasagunlu</a:t>
            </a:r>
            <a:r>
              <a:rPr lang="tr-TR" dirty="0" smtClean="0"/>
              <a:t> Yusuf” hakkında bilgiler de yok denecek kadar azdır. M.S. 1017-1019 yılları arasında doğduğu rivayet edilmektedir. Dönemin 'Kuz-Ordu' isimli şehri </a:t>
            </a:r>
            <a:r>
              <a:rPr lang="tr-TR" dirty="0" err="1" smtClean="0"/>
              <a:t>Balasagun'da</a:t>
            </a:r>
            <a:r>
              <a:rPr lang="tr-TR" dirty="0" smtClean="0"/>
              <a:t> doğmuştur. Kendisinin tam bir biyografisi henüz oluşturulamamıştır. Büyük eseri boyunca adını bile sadece bir kez, "Kitap sahibi Yusuf, büyük has </a:t>
            </a:r>
            <a:r>
              <a:rPr lang="tr-TR" dirty="0" err="1" smtClean="0"/>
              <a:t>hacip</a:t>
            </a:r>
            <a:r>
              <a:rPr lang="tr-TR" dirty="0" smtClean="0"/>
              <a:t>, kendi kendine nasihat eder" başlıklı, son bölümünde anmıştır. Bu başlıktan baş teşrifatçı olduğu da anlaşılmaktadır. İyi bir eğitim görmüştür. Çağının geçerli bilimlerinin yanı sıra Arapça ve Farsça da öğrenmiştir. 1077 yılında </a:t>
            </a:r>
            <a:r>
              <a:rPr lang="tr-TR" dirty="0" err="1" smtClean="0"/>
              <a:t>Kaşgar'da</a:t>
            </a:r>
            <a:r>
              <a:rPr lang="tr-TR" dirty="0" smtClean="0"/>
              <a:t> vefat etmiştir. Türbesi de bu kenttedir.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5"/>
          </a:fillRef>
          <a:effectRef idx="1">
            <a:schemeClr val="accent5"/>
          </a:effectRef>
          <a:fontRef idx="minor">
            <a:schemeClr val="lt1"/>
          </a:fontRef>
        </p:style>
        <p:txBody>
          <a:bodyPr>
            <a:normAutofit fontScale="85000" lnSpcReduction="10000"/>
          </a:bodyPr>
          <a:lstStyle/>
          <a:p>
            <a:pPr>
              <a:buNone/>
            </a:pPr>
            <a:r>
              <a:rPr lang="tr-TR" dirty="0" err="1" smtClean="0"/>
              <a:t>Karahanlı</a:t>
            </a:r>
            <a:r>
              <a:rPr lang="tr-TR" dirty="0" smtClean="0"/>
              <a:t> Devleti zamanında yaşamıştır. Temel eğitimini </a:t>
            </a:r>
            <a:r>
              <a:rPr lang="tr-TR" dirty="0" err="1" smtClean="0"/>
              <a:t>Balasagun'da</a:t>
            </a:r>
            <a:r>
              <a:rPr lang="tr-TR" dirty="0" smtClean="0"/>
              <a:t> almıştır. Kendisine önceden </a:t>
            </a:r>
            <a:r>
              <a:rPr lang="tr-TR" b="1" dirty="0" err="1" smtClean="0"/>
              <a:t>Balasagunlu</a:t>
            </a:r>
            <a:r>
              <a:rPr lang="tr-TR" b="1" dirty="0" smtClean="0"/>
              <a:t> Yusuf</a:t>
            </a:r>
            <a:r>
              <a:rPr lang="tr-TR" dirty="0" smtClean="0"/>
              <a:t> denilirken , sonrasında Has </a:t>
            </a:r>
            <a:r>
              <a:rPr lang="tr-TR" dirty="0" err="1" smtClean="0"/>
              <a:t>Hacib</a:t>
            </a:r>
            <a:r>
              <a:rPr lang="tr-TR" dirty="0" smtClean="0"/>
              <a:t> unvanını almıştır. Yusuf Has </a:t>
            </a:r>
            <a:r>
              <a:rPr lang="tr-TR" dirty="0" err="1" smtClean="0"/>
              <a:t>Hacib</a:t>
            </a:r>
            <a:r>
              <a:rPr lang="tr-TR" dirty="0" smtClean="0"/>
              <a:t>, Türk dili ve edebiyatı için temel bir eser olan </a:t>
            </a:r>
            <a:r>
              <a:rPr lang="tr-TR" dirty="0" err="1" smtClean="0"/>
              <a:t>Kutadgu</a:t>
            </a:r>
            <a:r>
              <a:rPr lang="tr-TR" dirty="0" smtClean="0"/>
              <a:t> </a:t>
            </a:r>
            <a:r>
              <a:rPr lang="tr-TR" dirty="0" err="1" smtClean="0"/>
              <a:t>Bilig</a:t>
            </a:r>
            <a:r>
              <a:rPr lang="tr-TR" dirty="0" smtClean="0"/>
              <a:t> (</a:t>
            </a:r>
            <a:r>
              <a:rPr lang="tr-TR" i="1" dirty="0" smtClean="0"/>
              <a:t>Kutlu kılan bilgi</a:t>
            </a:r>
            <a:r>
              <a:rPr lang="tr-TR" dirty="0" smtClean="0"/>
              <a:t>) kitabının yazarıdır. </a:t>
            </a:r>
            <a:r>
              <a:rPr lang="tr-TR" dirty="0" err="1" smtClean="0"/>
              <a:t>Kutadgu</a:t>
            </a:r>
            <a:r>
              <a:rPr lang="tr-TR" dirty="0" smtClean="0"/>
              <a:t> </a:t>
            </a:r>
            <a:r>
              <a:rPr lang="tr-TR" dirty="0" err="1" smtClean="0"/>
              <a:t>Bilig</a:t>
            </a:r>
            <a:r>
              <a:rPr lang="tr-TR" dirty="0" smtClean="0"/>
              <a:t> 6645 beyitlik bir eserdir. Eser, Allah'a </a:t>
            </a:r>
            <a:r>
              <a:rPr lang="tr-TR" dirty="0" err="1" smtClean="0"/>
              <a:t>hamd</a:t>
            </a:r>
            <a:r>
              <a:rPr lang="tr-TR" dirty="0" smtClean="0"/>
              <a:t>, Peygamber'e ve Dört Halifeye teşekkürle başlar.</a:t>
            </a:r>
          </a:p>
          <a:p>
            <a:pPr>
              <a:buNone/>
            </a:pPr>
            <a:r>
              <a:rPr lang="tr-TR" dirty="0" smtClean="0"/>
              <a:t>Yusuf Has </a:t>
            </a:r>
            <a:r>
              <a:rPr lang="tr-TR" dirty="0" err="1" smtClean="0"/>
              <a:t>Hacib</a:t>
            </a:r>
            <a:r>
              <a:rPr lang="tr-TR" dirty="0" smtClean="0"/>
              <a:t>, astronomi bilimini öğrenmek isteyenlerin, önce geometri ve hesap kapısından geçmesi gerektiğini söylemiştir: “Aritmetik ve cebir, insanı </a:t>
            </a:r>
            <a:r>
              <a:rPr lang="tr-TR" dirty="0" err="1" smtClean="0"/>
              <a:t>kemâle</a:t>
            </a:r>
            <a:r>
              <a:rPr lang="tr-TR" dirty="0" smtClean="0"/>
              <a:t> ulaştırır; toplama, çıkarma, çarpma, bölme, bir sayının iki katını, yarısını ve kare kökünü alma işlemlerini bilen, yedi kat göğü avucunun içinde tutar. Her şey hesaba dayanır.”</a:t>
            </a:r>
          </a:p>
          <a:p>
            <a:pPr>
              <a:buNone/>
            </a:pPr>
            <a:r>
              <a:rPr lang="tr-TR" dirty="0" smtClean="0"/>
              <a:t>Yusuf Has </a:t>
            </a:r>
            <a:r>
              <a:rPr lang="tr-TR" dirty="0" err="1" smtClean="0"/>
              <a:t>Hacib</a:t>
            </a:r>
            <a:r>
              <a:rPr lang="tr-TR" dirty="0" smtClean="0"/>
              <a:t>, Türk edebiyatındaki ilk siyasetnameyi yazmıştır. Türk edebiyatında ilk nazım şeklini de o kullanmıştır. Bu nazım şekli de mesnevidir. Bundan dolayı ona </a:t>
            </a:r>
            <a:r>
              <a:rPr lang="tr-TR" b="1" dirty="0" smtClean="0"/>
              <a:t>Yusuf Has </a:t>
            </a:r>
            <a:r>
              <a:rPr lang="tr-TR" b="1" dirty="0" err="1" smtClean="0"/>
              <a:t>Hacib</a:t>
            </a:r>
            <a:r>
              <a:rPr lang="tr-TR" dirty="0" smtClean="0"/>
              <a:t> denilmiştir.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kutadgu-bilig-Yusuf-has-hacip.jpg"/>
          <p:cNvPicPr>
            <a:picLocks noGrp="1" noChangeAspect="1"/>
          </p:cNvPicPr>
          <p:nvPr>
            <p:ph idx="1"/>
          </p:nvPr>
        </p:nvPicPr>
        <p:blipFill>
          <a:blip r:embed="rId2"/>
          <a:stretch>
            <a:fillRect/>
          </a:stretch>
        </p:blipFill>
        <p:spPr>
          <a:xfrm>
            <a:off x="0" y="-69273"/>
            <a:ext cx="9144000" cy="6927273"/>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lstStyle/>
          <a:p>
            <a:r>
              <a:rPr lang="tr-TR" dirty="0" err="1" smtClean="0"/>
              <a:t>Kaşgarlı</a:t>
            </a:r>
            <a:r>
              <a:rPr lang="tr-TR" dirty="0" smtClean="0"/>
              <a:t> </a:t>
            </a:r>
            <a:r>
              <a:rPr lang="tr-TR" dirty="0" err="1" smtClean="0"/>
              <a:t>Mahmud’un</a:t>
            </a:r>
            <a:r>
              <a:rPr lang="tr-TR" dirty="0" smtClean="0"/>
              <a:t> </a:t>
            </a:r>
            <a:r>
              <a:rPr lang="tr-TR" dirty="0" err="1" smtClean="0"/>
              <a:t>Hayuatı</a:t>
            </a:r>
            <a:r>
              <a:rPr lang="tr-TR" dirty="0" smtClean="0"/>
              <a:t> </a:t>
            </a:r>
            <a:endParaRPr lang="tr-TR" dirty="0"/>
          </a:p>
        </p:txBody>
      </p:sp>
      <p:sp>
        <p:nvSpPr>
          <p:cNvPr id="3" name="2 İçerik Yer Tutucusu"/>
          <p:cNvSpPr>
            <a:spLocks noGrp="1"/>
          </p:cNvSpPr>
          <p:nvPr>
            <p:ph idx="1"/>
          </p:nvPr>
        </p:nvSpPr>
        <p:spPr>
          <a:xfrm>
            <a:off x="0" y="1357298"/>
            <a:ext cx="9144000" cy="5500702"/>
          </a:xfrm>
        </p:spPr>
        <p:txBody>
          <a:bodyPr>
            <a:normAutofit fontScale="92500" lnSpcReduction="20000"/>
          </a:bodyPr>
          <a:lstStyle/>
          <a:p>
            <a:r>
              <a:rPr lang="tr-TR" dirty="0" err="1" smtClean="0"/>
              <a:t>Kaşgarlı</a:t>
            </a:r>
            <a:r>
              <a:rPr lang="tr-TR" dirty="0" smtClean="0"/>
              <a:t> </a:t>
            </a:r>
            <a:r>
              <a:rPr lang="tr-TR" dirty="0" err="1" smtClean="0"/>
              <a:t>Mahmud</a:t>
            </a:r>
            <a:r>
              <a:rPr lang="tr-TR" dirty="0" smtClean="0"/>
              <a:t>, 1008 yılında </a:t>
            </a:r>
            <a:r>
              <a:rPr lang="tr-TR" dirty="0" err="1" smtClean="0"/>
              <a:t>Kaşgar’da</a:t>
            </a:r>
            <a:r>
              <a:rPr lang="tr-TR" dirty="0" smtClean="0"/>
              <a:t> dünyaya geldi. </a:t>
            </a:r>
            <a:r>
              <a:rPr lang="tr-TR" dirty="0" err="1" smtClean="0"/>
              <a:t>Hamirler</a:t>
            </a:r>
            <a:r>
              <a:rPr lang="tr-TR" dirty="0" smtClean="0"/>
              <a:t> diye çağrıldığını, bunun Oğuzların Emir (Arapça: </a:t>
            </a:r>
            <a:r>
              <a:rPr lang="ar-AE" b="1" dirty="0" smtClean="0"/>
              <a:t>أمير</a:t>
            </a:r>
            <a:r>
              <a:rPr lang="ar-AE" dirty="0" smtClean="0"/>
              <a:t> ) </a:t>
            </a:r>
            <a:r>
              <a:rPr lang="tr-TR" dirty="0" smtClean="0"/>
              <a:t>yerine''</a:t>
            </a:r>
            <a:r>
              <a:rPr lang="tr-TR" dirty="0" err="1" smtClean="0"/>
              <a:t>Hemir</a:t>
            </a:r>
            <a:r>
              <a:rPr lang="tr-TR" dirty="0" smtClean="0"/>
              <a:t>'' (Arapça: </a:t>
            </a:r>
            <a:r>
              <a:rPr lang="ar-AE" b="1" dirty="0" smtClean="0"/>
              <a:t>حَمِر</a:t>
            </a:r>
            <a:r>
              <a:rPr lang="ar-AE" dirty="0" smtClean="0"/>
              <a:t> ) </a:t>
            </a:r>
            <a:r>
              <a:rPr lang="tr-TR" dirty="0" smtClean="0"/>
              <a:t>demelerinden kaynaklandığından bahsetmektedir. Kendisinin verdiği bu bilgilerden, Türk tarihinin önemli devletlerinden birisi olan </a:t>
            </a:r>
            <a:r>
              <a:rPr lang="tr-TR" dirty="0" err="1" smtClean="0"/>
              <a:t>Karahanlı</a:t>
            </a:r>
            <a:r>
              <a:rPr lang="tr-TR" dirty="0" smtClean="0"/>
              <a:t> Devleti'nin hanedan sülalesine mensup olduğu anlaşılmaktadır.</a:t>
            </a:r>
          </a:p>
          <a:p>
            <a:r>
              <a:rPr lang="tr-TR" dirty="0" smtClean="0"/>
              <a:t>Başka araştırmalara göre Batı </a:t>
            </a:r>
            <a:r>
              <a:rPr lang="tr-TR" dirty="0" err="1" smtClean="0"/>
              <a:t>Karahanlı</a:t>
            </a:r>
            <a:r>
              <a:rPr lang="tr-TR" dirty="0" smtClean="0"/>
              <a:t> hakanlarından Buğrahan Muhammet Yağan Tekin (</a:t>
            </a:r>
            <a:r>
              <a:rPr lang="tr-TR" i="1" dirty="0" err="1" smtClean="0"/>
              <a:t>Bogra</a:t>
            </a:r>
            <a:r>
              <a:rPr lang="tr-TR" i="1" dirty="0" smtClean="0"/>
              <a:t> </a:t>
            </a:r>
            <a:r>
              <a:rPr lang="tr-TR" i="1" dirty="0" err="1" smtClean="0"/>
              <a:t>Yagan</a:t>
            </a:r>
            <a:r>
              <a:rPr lang="tr-TR" i="1" dirty="0" smtClean="0"/>
              <a:t> </a:t>
            </a:r>
            <a:r>
              <a:rPr lang="tr-TR" i="1" dirty="0" err="1" smtClean="0"/>
              <a:t>Tégin</a:t>
            </a:r>
            <a:r>
              <a:rPr lang="tr-TR" dirty="0" smtClean="0"/>
              <a:t>)’in torunu ve Şehzade Hüseyin Emir Tekin'in oğludur. Yağan Tekin, 18 aylık kısa Hakanlık döneminden sonra tahtı kendi isteği ile </a:t>
            </a:r>
            <a:r>
              <a:rPr lang="tr-TR" dirty="0" err="1" smtClean="0"/>
              <a:t>Kaşgarlı</a:t>
            </a:r>
            <a:r>
              <a:rPr lang="tr-TR" dirty="0" smtClean="0"/>
              <a:t> </a:t>
            </a:r>
            <a:r>
              <a:rPr lang="tr-TR" dirty="0" err="1" smtClean="0"/>
              <a:t>Mahmud’un</a:t>
            </a:r>
            <a:r>
              <a:rPr lang="tr-TR" dirty="0" smtClean="0"/>
              <a:t> babası Hüseyin Emir Tekin (</a:t>
            </a:r>
            <a:r>
              <a:rPr lang="tr-TR" i="1" dirty="0" smtClean="0"/>
              <a:t>Hüseyin Çağrı </a:t>
            </a:r>
            <a:r>
              <a:rPr lang="tr-TR" i="1" dirty="0" err="1" smtClean="0"/>
              <a:t>Tégin</a:t>
            </a:r>
            <a:r>
              <a:rPr lang="tr-TR" dirty="0" smtClean="0"/>
              <a:t>)’e devretmek istemiştir.</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92500" lnSpcReduction="20000"/>
          </a:bodyPr>
          <a:lstStyle/>
          <a:p>
            <a:r>
              <a:rPr lang="tr-TR" dirty="0" err="1" smtClean="0">
                <a:solidFill>
                  <a:schemeClr val="bg1"/>
                </a:solidFill>
              </a:rPr>
              <a:t>Karahanlı</a:t>
            </a:r>
            <a:r>
              <a:rPr lang="tr-TR" dirty="0" smtClean="0">
                <a:solidFill>
                  <a:schemeClr val="bg1"/>
                </a:solidFill>
              </a:rPr>
              <a:t> soyundan asil bir ailenin ferdi olan Muhammed bin Hüseyin (</a:t>
            </a:r>
            <a:r>
              <a:rPr lang="tr-TR" i="1" dirty="0" smtClean="0">
                <a:solidFill>
                  <a:schemeClr val="bg1"/>
                </a:solidFill>
              </a:rPr>
              <a:t>Hüseyin Çağrı </a:t>
            </a:r>
            <a:r>
              <a:rPr lang="tr-TR" i="1" dirty="0" err="1" smtClean="0">
                <a:solidFill>
                  <a:schemeClr val="bg1"/>
                </a:solidFill>
              </a:rPr>
              <a:t>Tegin</a:t>
            </a:r>
            <a:r>
              <a:rPr lang="tr-TR" dirty="0" smtClean="0">
                <a:solidFill>
                  <a:schemeClr val="bg1"/>
                </a:solidFill>
              </a:rPr>
              <a:t>)’in oğludur. Annesinin ismi Bibi </a:t>
            </a:r>
            <a:r>
              <a:rPr lang="tr-TR" dirty="0" err="1" smtClean="0">
                <a:solidFill>
                  <a:schemeClr val="bg1"/>
                </a:solidFill>
              </a:rPr>
              <a:t>Rābiy'a</a:t>
            </a:r>
            <a:r>
              <a:rPr lang="tr-TR" dirty="0" smtClean="0">
                <a:solidFill>
                  <a:schemeClr val="bg1"/>
                </a:solidFill>
              </a:rPr>
              <a:t> al-</a:t>
            </a:r>
            <a:r>
              <a:rPr lang="tr-TR" dirty="0" err="1" smtClean="0">
                <a:solidFill>
                  <a:schemeClr val="bg1"/>
                </a:solidFill>
              </a:rPr>
              <a:t>Basrī'dir</a:t>
            </a:r>
            <a:r>
              <a:rPr lang="tr-TR" dirty="0" smtClean="0">
                <a:solidFill>
                  <a:schemeClr val="bg1"/>
                </a:solidFill>
              </a:rPr>
              <a:t>. Babası </a:t>
            </a:r>
            <a:r>
              <a:rPr lang="tr-TR" dirty="0" err="1" smtClean="0">
                <a:solidFill>
                  <a:schemeClr val="bg1"/>
                </a:solidFill>
              </a:rPr>
              <a:t>Barsgan</a:t>
            </a:r>
            <a:r>
              <a:rPr lang="tr-TR" dirty="0" smtClean="0">
                <a:solidFill>
                  <a:schemeClr val="bg1"/>
                </a:solidFill>
              </a:rPr>
              <a:t> şehrinde yaşamakta iken bilinmeyen bir sebeple </a:t>
            </a:r>
            <a:r>
              <a:rPr lang="tr-TR" dirty="0" err="1" smtClean="0">
                <a:solidFill>
                  <a:schemeClr val="bg1"/>
                </a:solidFill>
              </a:rPr>
              <a:t>Kaşgar</a:t>
            </a:r>
            <a:r>
              <a:rPr lang="tr-TR" dirty="0" smtClean="0">
                <a:solidFill>
                  <a:schemeClr val="bg1"/>
                </a:solidFill>
              </a:rPr>
              <a:t> şehrine gelip yerleşmişti. O dönemde </a:t>
            </a:r>
            <a:r>
              <a:rPr lang="tr-TR" dirty="0" err="1" smtClean="0">
                <a:solidFill>
                  <a:schemeClr val="bg1"/>
                </a:solidFill>
              </a:rPr>
              <a:t>Kaşgar</a:t>
            </a:r>
            <a:r>
              <a:rPr lang="tr-TR" dirty="0" smtClean="0">
                <a:solidFill>
                  <a:schemeClr val="bg1"/>
                </a:solidFill>
              </a:rPr>
              <a:t>, önemli bir bilim ve kültür merkezi idi.</a:t>
            </a:r>
          </a:p>
          <a:p>
            <a:r>
              <a:rPr lang="tr-TR" dirty="0" smtClean="0">
                <a:solidFill>
                  <a:schemeClr val="bg1"/>
                </a:solidFill>
              </a:rPr>
              <a:t>Bu devir teslim için büyük ziyafetler hazırlanmış davullar dövülmüştür. Bu ziyafet sırasında Yağan Tekin’in eşlerinden </a:t>
            </a:r>
            <a:r>
              <a:rPr lang="tr-TR" dirty="0" err="1" smtClean="0">
                <a:solidFill>
                  <a:schemeClr val="bg1"/>
                </a:solidFill>
              </a:rPr>
              <a:t>Hanısı</a:t>
            </a:r>
            <a:r>
              <a:rPr lang="tr-TR" dirty="0" smtClean="0">
                <a:solidFill>
                  <a:schemeClr val="bg1"/>
                </a:solidFill>
              </a:rPr>
              <a:t>, tahta kendi oğlu İbrahim’i geçirebilmek için diğer şehzadeleri zehirlemiştir.</a:t>
            </a:r>
          </a:p>
          <a:p>
            <a:r>
              <a:rPr lang="tr-TR" dirty="0" err="1" smtClean="0">
                <a:solidFill>
                  <a:schemeClr val="bg1"/>
                </a:solidFill>
              </a:rPr>
              <a:t>Kaşgarlı</a:t>
            </a:r>
            <a:r>
              <a:rPr lang="tr-TR" dirty="0" smtClean="0">
                <a:solidFill>
                  <a:schemeClr val="bg1"/>
                </a:solidFill>
              </a:rPr>
              <a:t> </a:t>
            </a:r>
            <a:r>
              <a:rPr lang="tr-TR" dirty="0" err="1" smtClean="0">
                <a:solidFill>
                  <a:schemeClr val="bg1"/>
                </a:solidFill>
              </a:rPr>
              <a:t>Mahmud'un</a:t>
            </a:r>
            <a:r>
              <a:rPr lang="tr-TR" dirty="0" smtClean="0">
                <a:solidFill>
                  <a:schemeClr val="bg1"/>
                </a:solidFill>
              </a:rPr>
              <a:t> babası da zehirlenenler arasındadır. Bu saray darbesinden sonra İbrahim, 1057 yılında Batı </a:t>
            </a:r>
            <a:r>
              <a:rPr lang="tr-TR" dirty="0" err="1" smtClean="0">
                <a:solidFill>
                  <a:schemeClr val="bg1"/>
                </a:solidFill>
              </a:rPr>
              <a:t>Karahanlıların</a:t>
            </a:r>
            <a:r>
              <a:rPr lang="tr-TR" dirty="0" smtClean="0">
                <a:solidFill>
                  <a:schemeClr val="bg1"/>
                </a:solidFill>
              </a:rPr>
              <a:t> hakanı olmuştur. </a:t>
            </a:r>
            <a:r>
              <a:rPr lang="tr-TR" dirty="0" err="1" smtClean="0">
                <a:solidFill>
                  <a:schemeClr val="bg1"/>
                </a:solidFill>
              </a:rPr>
              <a:t>Kaşgarlı</a:t>
            </a:r>
            <a:r>
              <a:rPr lang="tr-TR" dirty="0" smtClean="0">
                <a:solidFill>
                  <a:schemeClr val="bg1"/>
                </a:solidFill>
              </a:rPr>
              <a:t> </a:t>
            </a:r>
            <a:r>
              <a:rPr lang="tr-TR" dirty="0" err="1" smtClean="0">
                <a:solidFill>
                  <a:schemeClr val="bg1"/>
                </a:solidFill>
              </a:rPr>
              <a:t>Mahmud</a:t>
            </a:r>
            <a:r>
              <a:rPr lang="tr-TR" dirty="0" smtClean="0">
                <a:solidFill>
                  <a:schemeClr val="bg1"/>
                </a:solidFill>
              </a:rPr>
              <a:t> ise bu tuzaktan kendisini kurtararak Batı </a:t>
            </a:r>
            <a:r>
              <a:rPr lang="tr-TR" dirty="0" err="1" smtClean="0">
                <a:solidFill>
                  <a:schemeClr val="bg1"/>
                </a:solidFill>
              </a:rPr>
              <a:t>Karahanlı</a:t>
            </a:r>
            <a:r>
              <a:rPr lang="tr-TR" dirty="0" smtClean="0">
                <a:solidFill>
                  <a:schemeClr val="bg1"/>
                </a:solidFill>
              </a:rPr>
              <a:t> Devleti'nin topraklarından kaçmıştır. Ancak İbrahim Han'ın adamları her yerde onu aradıklarından o kendisini gezgin veya bilgin gibi sıfatlarla takdim ederek sık sık yer değiştirmek zorunda kalmıştır.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kaşgarlı-mahmut.jpg"/>
          <p:cNvPicPr>
            <a:picLocks noGrp="1" noChangeAspect="1"/>
          </p:cNvPicPr>
          <p:nvPr>
            <p:ph idx="1"/>
          </p:nvPr>
        </p:nvPicPr>
        <p:blipFill>
          <a:blip r:embed="rId2"/>
          <a:stretch>
            <a:fillRect/>
          </a:stretch>
        </p:blipFill>
        <p:spPr>
          <a:xfrm>
            <a:off x="0" y="-46219"/>
            <a:ext cx="9144000" cy="6904219"/>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3">
            <a:schemeClr val="lt1"/>
          </a:lnRef>
          <a:fillRef idx="1">
            <a:schemeClr val="accent6"/>
          </a:fillRef>
          <a:effectRef idx="1">
            <a:schemeClr val="accent6"/>
          </a:effectRef>
          <a:fontRef idx="minor">
            <a:schemeClr val="lt1"/>
          </a:fontRef>
        </p:style>
        <p:txBody>
          <a:bodyPr>
            <a:normAutofit/>
          </a:bodyPr>
          <a:lstStyle/>
          <a:p>
            <a:pPr algn="ctr">
              <a:buNone/>
            </a:pPr>
            <a:r>
              <a:rPr lang="tr-TR" sz="9600" dirty="0" smtClean="0"/>
              <a:t>  </a:t>
            </a:r>
          </a:p>
          <a:p>
            <a:pPr algn="ctr">
              <a:buNone/>
            </a:pPr>
            <a:r>
              <a:rPr lang="tr-TR" sz="9600" dirty="0" smtClean="0"/>
              <a:t> </a:t>
            </a:r>
            <a:r>
              <a:rPr lang="tr-TR" sz="9600" dirty="0" err="1" smtClean="0"/>
              <a:t>Gazneli</a:t>
            </a:r>
            <a:r>
              <a:rPr lang="tr-TR" sz="9600" dirty="0" smtClean="0"/>
              <a:t> Mahmut’un Hayatı </a:t>
            </a:r>
            <a:endParaRPr lang="tr-TR" sz="9600"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1230</Words>
  <PresentationFormat>Ekran Gösterisi (4:3)</PresentationFormat>
  <Paragraphs>53</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Ofis Teması</vt:lpstr>
      <vt:lpstr>Slayt 1</vt:lpstr>
      <vt:lpstr>Slayt 2</vt:lpstr>
      <vt:lpstr>Yusuf Has Hacip Hayatı</vt:lpstr>
      <vt:lpstr>Slayt 4</vt:lpstr>
      <vt:lpstr>Slayt 5</vt:lpstr>
      <vt:lpstr>Kaşgarlı Mahmud’un Hayuatı </vt:lpstr>
      <vt:lpstr>Slayt 7</vt:lpstr>
      <vt:lpstr>Slayt 8</vt:lpstr>
      <vt:lpstr>Slayt 9</vt:lpstr>
      <vt:lpstr>Slayt 10</vt:lpstr>
      <vt:lpstr>Slayt 11</vt:lpstr>
      <vt:lpstr>Slayt 12</vt:lpstr>
      <vt:lpstr>Slayt 13</vt:lpstr>
      <vt:lpstr>Slayt 14</vt:lpstr>
      <vt:lpstr>Tuğrul Bey </vt:lpstr>
      <vt:lpstr>Slayt 16</vt:lpstr>
      <vt:lpstr>Alparslan Hayatı</vt:lpstr>
      <vt:lpstr>Slayt 18</vt:lpstr>
      <vt:lpstr>Slayt 19</vt:lpstr>
      <vt:lpstr>Slayt 20</vt:lpstr>
      <vt:lpstr>Slayt 21</vt:lpstr>
      <vt:lpstr>Slayt 22</vt:lpstr>
      <vt:lpstr>Slayt 23</vt:lpstr>
      <vt:lpstr>Slayt 24</vt:lpstr>
      <vt:lpstr>Slayt 25</vt:lpstr>
      <vt:lpstr>HAZIRLAYANLAR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evdersleri.com</dc:creator>
  <cp:lastModifiedBy>evdersleri.com</cp:lastModifiedBy>
  <cp:revision>8</cp:revision>
  <dcterms:created xsi:type="dcterms:W3CDTF">2015-11-03T12:04:08Z</dcterms:created>
  <dcterms:modified xsi:type="dcterms:W3CDTF">2015-11-03T13:18:19Z</dcterms:modified>
</cp:coreProperties>
</file>