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64" r:id="rId2"/>
    <p:sldId id="257" r:id="rId3"/>
    <p:sldId id="256" r:id="rId4"/>
    <p:sldId id="258" r:id="rId5"/>
    <p:sldId id="259" r:id="rId6"/>
    <p:sldId id="260" r:id="rId7"/>
    <p:sldId id="267" r:id="rId8"/>
    <p:sldId id="261" r:id="rId9"/>
    <p:sldId id="262" r:id="rId10"/>
    <p:sldId id="263" r:id="rId11"/>
    <p:sldId id="265" r:id="rId12"/>
    <p:sldId id="266" r:id="rId13"/>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56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dirty="0"/>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C62202-4CAF-4357-95C4-7339018739E2}" type="datetimeFigureOut">
              <a:rPr lang="tr-TR" smtClean="0"/>
              <a:pPr/>
              <a:t>23.11.2011</a:t>
            </a:fld>
            <a:endParaRPr lang="tr-TR" dirty="0"/>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dirty="0"/>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dirty="0"/>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BA14CE-5750-42FF-8195-5F62910F380C}" type="slidenum">
              <a:rPr lang="tr-TR" smtClean="0"/>
              <a:pPr/>
              <a:t>‹#›</a:t>
            </a:fld>
            <a:endParaRPr lang="tr-TR"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İLAYDA KESER</a:t>
            </a:r>
            <a:endParaRPr lang="tr-TR" dirty="0"/>
          </a:p>
        </p:txBody>
      </p:sp>
      <p:sp>
        <p:nvSpPr>
          <p:cNvPr id="4" name="3 Slayt Numarası Yer Tutucusu"/>
          <p:cNvSpPr>
            <a:spLocks noGrp="1"/>
          </p:cNvSpPr>
          <p:nvPr>
            <p:ph type="sldNum" sz="quarter" idx="10"/>
          </p:nvPr>
        </p:nvSpPr>
        <p:spPr/>
        <p:txBody>
          <a:bodyPr/>
          <a:lstStyle/>
          <a:p>
            <a:fld id="{8ABA14CE-5750-42FF-8195-5F62910F380C}" type="slidenum">
              <a:rPr lang="tr-TR" smtClean="0"/>
              <a:pPr/>
              <a:t>1</a:t>
            </a:fld>
            <a:endParaRPr lang="tr-T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TARİHTE</a:t>
            </a:r>
            <a:r>
              <a:rPr lang="tr-TR" baseline="0" dirty="0" smtClean="0"/>
              <a:t> TOPRAK YÖNETİMİ</a:t>
            </a:r>
            <a:endParaRPr lang="tr-TR" dirty="0"/>
          </a:p>
        </p:txBody>
      </p:sp>
      <p:sp>
        <p:nvSpPr>
          <p:cNvPr id="4" name="3 Slayt Numarası Yer Tutucusu"/>
          <p:cNvSpPr>
            <a:spLocks noGrp="1"/>
          </p:cNvSpPr>
          <p:nvPr>
            <p:ph type="sldNum" sz="quarter" idx="10"/>
          </p:nvPr>
        </p:nvSpPr>
        <p:spPr/>
        <p:txBody>
          <a:bodyPr/>
          <a:lstStyle/>
          <a:p>
            <a:fld id="{8ABA14CE-5750-42FF-8195-5F62910F380C}" type="slidenum">
              <a:rPr lang="tr-TR" smtClean="0"/>
              <a:pPr/>
              <a:t>2</a:t>
            </a:fld>
            <a:endParaRPr lang="tr-TR"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smtClean="0"/>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fld id="{E5128032-889F-4E7F-9A32-FD99872EB918}" type="datetimeFigureOut">
              <a:rPr lang="tr-TR" smtClean="0"/>
              <a:pPr/>
              <a:t>23.11.2011</a:t>
            </a:fld>
            <a:endParaRPr lang="tr-TR" dirty="0"/>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dirty="0"/>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BE0718F7-C73B-403B-87A0-2FAFCE1ABA68}" type="slidenum">
              <a:rPr lang="tr-TR" smtClean="0"/>
              <a:pPr/>
              <a:t>‹#›</a:t>
            </a:fld>
            <a:endParaRPr lang="tr-TR" dirty="0"/>
          </a:p>
        </p:txBody>
      </p:sp>
    </p:spTree>
  </p:cSld>
  <p:clrMapOvr>
    <a:overrideClrMapping bg1="lt1" tx1="dk1" bg2="lt2" tx2="dk2" accent1="accent1" accent2="accent2" accent3="accent3" accent4="accent4" accent5="accent5" accent6="accent6" hlink="hlink" folHlink="folHlink"/>
  </p:clrMapOvr>
  <p:transition spd="slow">
    <p:checker/>
    <p:sndAc>
      <p:stSnd>
        <p:snd r:embed="rId1" name="chime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4"/>
          </p:nvPr>
        </p:nvSpPr>
        <p:spPr/>
        <p:txBody>
          <a:bodyPr rtlCol="0"/>
          <a:lstStyle/>
          <a:p>
            <a:fld id="{E5128032-889F-4E7F-9A32-FD99872EB918}" type="datetimeFigureOut">
              <a:rPr lang="tr-TR" smtClean="0"/>
              <a:pPr/>
              <a:t>23.11.2011</a:t>
            </a:fld>
            <a:endParaRPr lang="tr-TR" dirty="0"/>
          </a:p>
        </p:txBody>
      </p:sp>
      <p:sp>
        <p:nvSpPr>
          <p:cNvPr id="9" name="8 Slayt Numarası Yer Tutucusu"/>
          <p:cNvSpPr>
            <a:spLocks noGrp="1"/>
          </p:cNvSpPr>
          <p:nvPr>
            <p:ph type="sldNum" sz="quarter" idx="15"/>
          </p:nvPr>
        </p:nvSpPr>
        <p:spPr/>
        <p:txBody>
          <a:bodyPr rtlCol="0"/>
          <a:lstStyle/>
          <a:p>
            <a:fld id="{BE0718F7-C73B-403B-87A0-2FAFCE1ABA68}" type="slidenum">
              <a:rPr lang="tr-TR" smtClean="0"/>
              <a:pPr/>
              <a:t>‹#›</a:t>
            </a:fld>
            <a:endParaRPr lang="tr-TR" dirty="0"/>
          </a:p>
        </p:txBody>
      </p:sp>
      <p:sp>
        <p:nvSpPr>
          <p:cNvPr id="10" name="9 Altbilgi Yer Tutucusu"/>
          <p:cNvSpPr>
            <a:spLocks noGrp="1"/>
          </p:cNvSpPr>
          <p:nvPr>
            <p:ph type="ftr" sz="quarter" idx="16"/>
          </p:nvPr>
        </p:nvSpPr>
        <p:spPr/>
        <p:txBody>
          <a:bodyPr rtlCol="0"/>
          <a:lstStyle/>
          <a:p>
            <a:endParaRPr lang="tr-TR" dirty="0"/>
          </a:p>
        </p:txBody>
      </p:sp>
    </p:spTree>
  </p:cSld>
  <p:clrMapOvr>
    <a:masterClrMapping/>
  </p:clrMapOvr>
  <p:transition spd="slow">
    <p:checker/>
    <p:sndAc>
      <p:stSnd>
        <p:snd r:embed="rId1" name="chime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fld id="{E5128032-889F-4E7F-9A32-FD99872EB918}" type="datetimeFigureOut">
              <a:rPr lang="tr-TR" smtClean="0"/>
              <a:pPr/>
              <a:t>23.11.2011</a:t>
            </a:fld>
            <a:endParaRPr lang="tr-TR" dirty="0"/>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dirty="0"/>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5 Slayt Numarası Yer Tutucusu"/>
          <p:cNvSpPr>
            <a:spLocks noGrp="1"/>
          </p:cNvSpPr>
          <p:nvPr>
            <p:ph type="sldNum" sz="quarter" idx="12"/>
          </p:nvPr>
        </p:nvSpPr>
        <p:spPr bwMode="auto">
          <a:xfrm>
            <a:off x="1340616" y="4928702"/>
            <a:ext cx="609600" cy="517524"/>
          </a:xfrm>
        </p:spPr>
        <p:txBody>
          <a:bodyPr/>
          <a:lstStyle/>
          <a:p>
            <a:fld id="{BE0718F7-C73B-403B-87A0-2FAFCE1ABA68}" type="slidenum">
              <a:rPr lang="tr-TR" smtClean="0"/>
              <a:pPr/>
              <a:t>‹#›</a:t>
            </a:fld>
            <a:endParaRPr lang="tr-TR" dirty="0"/>
          </a:p>
        </p:txBody>
      </p:sp>
    </p:spTree>
  </p:cSld>
  <p:clrMapOvr>
    <a:overrideClrMapping bg1="dk1" tx1="lt1" bg2="dk2" tx2="lt2" accent1="accent1" accent2="accent2" accent3="accent3" accent4="accent4" accent5="accent5" accent6="accent6" hlink="hlink" folHlink="folHlink"/>
  </p:clrMapOvr>
  <p:transition spd="slow">
    <p:checker/>
    <p:sndAc>
      <p:stSnd>
        <p:snd r:embed="rId1" name="chime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5" name="4 Veri Yer Tutucusu"/>
          <p:cNvSpPr>
            <a:spLocks noGrp="1"/>
          </p:cNvSpPr>
          <p:nvPr>
            <p:ph type="dt" sz="half" idx="10"/>
          </p:nvPr>
        </p:nvSpPr>
        <p:spPr/>
        <p:txBody>
          <a:bodyPr/>
          <a:lstStyle/>
          <a:p>
            <a:fld id="{E5128032-889F-4E7F-9A32-FD99872EB918}" type="datetimeFigureOut">
              <a:rPr lang="tr-TR" smtClean="0"/>
              <a:pPr/>
              <a:t>23.11.2011</a:t>
            </a:fld>
            <a:endParaRPr lang="tr-TR" dirty="0"/>
          </a:p>
        </p:txBody>
      </p:sp>
      <p:sp>
        <p:nvSpPr>
          <p:cNvPr id="6" name="5 Altbilgi Yer Tutucusu"/>
          <p:cNvSpPr>
            <a:spLocks noGrp="1"/>
          </p:cNvSpPr>
          <p:nvPr>
            <p:ph type="ftr" sz="quarter" idx="11"/>
          </p:nvPr>
        </p:nvSpPr>
        <p:spPr/>
        <p:txBody>
          <a:bodyPr/>
          <a:lstStyle/>
          <a:p>
            <a:endParaRPr lang="tr-TR" dirty="0"/>
          </a:p>
        </p:txBody>
      </p:sp>
      <p:sp>
        <p:nvSpPr>
          <p:cNvPr id="7" name="6 Slayt Numarası Yer Tutucusu"/>
          <p:cNvSpPr>
            <a:spLocks noGrp="1"/>
          </p:cNvSpPr>
          <p:nvPr>
            <p:ph type="sldNum" sz="quarter" idx="12"/>
          </p:nvPr>
        </p:nvSpPr>
        <p:spPr/>
        <p:txBody>
          <a:bodyPr/>
          <a:lstStyle/>
          <a:p>
            <a:fld id="{BE0718F7-C73B-403B-87A0-2FAFCE1ABA68}" type="slidenum">
              <a:rPr lang="tr-TR" smtClean="0"/>
              <a:pPr/>
              <a:t>‹#›</a:t>
            </a:fld>
            <a:endParaRPr lang="tr-TR" dirty="0"/>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transition spd="slow">
    <p:checker/>
    <p:sndAc>
      <p:stSnd>
        <p:snd r:embed="rId1" name="chimes.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smtClean="0"/>
              <a:t>Asıl başlık stili için tıklatın</a:t>
            </a:r>
            <a:endParaRPr kumimoji="0" lang="en-US"/>
          </a:p>
        </p:txBody>
      </p:sp>
      <p:sp>
        <p:nvSpPr>
          <p:cNvPr id="7" name="6 Veri Yer Tutucusu"/>
          <p:cNvSpPr>
            <a:spLocks noGrp="1"/>
          </p:cNvSpPr>
          <p:nvPr>
            <p:ph type="dt" sz="half" idx="10"/>
          </p:nvPr>
        </p:nvSpPr>
        <p:spPr/>
        <p:txBody>
          <a:bodyPr/>
          <a:lstStyle/>
          <a:p>
            <a:fld id="{E5128032-889F-4E7F-9A32-FD99872EB918}" type="datetimeFigureOut">
              <a:rPr lang="tr-TR" smtClean="0"/>
              <a:pPr/>
              <a:t>23.11.2011</a:t>
            </a:fld>
            <a:endParaRPr lang="tr-TR" dirty="0"/>
          </a:p>
        </p:txBody>
      </p:sp>
      <p:sp>
        <p:nvSpPr>
          <p:cNvPr id="8" name="7 Altbilgi Yer Tutucusu"/>
          <p:cNvSpPr>
            <a:spLocks noGrp="1"/>
          </p:cNvSpPr>
          <p:nvPr>
            <p:ph type="ftr" sz="quarter" idx="11"/>
          </p:nvPr>
        </p:nvSpPr>
        <p:spPr/>
        <p:txBody>
          <a:bodyPr/>
          <a:lstStyle/>
          <a:p>
            <a:endParaRPr lang="tr-TR" dirty="0"/>
          </a:p>
        </p:txBody>
      </p:sp>
      <p:sp>
        <p:nvSpPr>
          <p:cNvPr id="9" name="8 Slayt Numarası Yer Tutucusu"/>
          <p:cNvSpPr>
            <a:spLocks noGrp="1"/>
          </p:cNvSpPr>
          <p:nvPr>
            <p:ph type="sldNum" sz="quarter" idx="12"/>
          </p:nvPr>
        </p:nvSpPr>
        <p:spPr/>
        <p:txBody>
          <a:bodyPr/>
          <a:lstStyle/>
          <a:p>
            <a:fld id="{BE0718F7-C73B-403B-87A0-2FAFCE1ABA68}" type="slidenum">
              <a:rPr lang="tr-TR" smtClean="0"/>
              <a:pPr/>
              <a:t>‹#›</a:t>
            </a:fld>
            <a:endParaRPr lang="tr-TR" dirty="0"/>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Tree>
  </p:cSld>
  <p:clrMapOvr>
    <a:masterClrMapping/>
  </p:clrMapOvr>
  <p:transition spd="slow">
    <p:checker/>
    <p:sndAc>
      <p:stSnd>
        <p:snd r:embed="rId1" name="chimes.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6" name="5 Veri Yer Tutucusu"/>
          <p:cNvSpPr>
            <a:spLocks noGrp="1"/>
          </p:cNvSpPr>
          <p:nvPr>
            <p:ph type="dt" sz="half" idx="10"/>
          </p:nvPr>
        </p:nvSpPr>
        <p:spPr/>
        <p:txBody>
          <a:bodyPr rtlCol="0"/>
          <a:lstStyle/>
          <a:p>
            <a:fld id="{E5128032-889F-4E7F-9A32-FD99872EB918}" type="datetimeFigureOut">
              <a:rPr lang="tr-TR" smtClean="0"/>
              <a:pPr/>
              <a:t>23.11.2011</a:t>
            </a:fld>
            <a:endParaRPr lang="tr-TR" dirty="0"/>
          </a:p>
        </p:txBody>
      </p:sp>
      <p:sp>
        <p:nvSpPr>
          <p:cNvPr id="7" name="6 Slayt Numarası Yer Tutucusu"/>
          <p:cNvSpPr>
            <a:spLocks noGrp="1"/>
          </p:cNvSpPr>
          <p:nvPr>
            <p:ph type="sldNum" sz="quarter" idx="11"/>
          </p:nvPr>
        </p:nvSpPr>
        <p:spPr/>
        <p:txBody>
          <a:bodyPr rtlCol="0"/>
          <a:lstStyle/>
          <a:p>
            <a:fld id="{BE0718F7-C73B-403B-87A0-2FAFCE1ABA68}" type="slidenum">
              <a:rPr lang="tr-TR" smtClean="0"/>
              <a:pPr/>
              <a:t>‹#›</a:t>
            </a:fld>
            <a:endParaRPr lang="tr-TR" dirty="0"/>
          </a:p>
        </p:txBody>
      </p:sp>
      <p:sp>
        <p:nvSpPr>
          <p:cNvPr id="8" name="7 Altbilgi Yer Tutucusu"/>
          <p:cNvSpPr>
            <a:spLocks noGrp="1"/>
          </p:cNvSpPr>
          <p:nvPr>
            <p:ph type="ftr" sz="quarter" idx="12"/>
          </p:nvPr>
        </p:nvSpPr>
        <p:spPr/>
        <p:txBody>
          <a:bodyPr rtlCol="0"/>
          <a:lstStyle/>
          <a:p>
            <a:endParaRPr lang="tr-TR" dirty="0"/>
          </a:p>
        </p:txBody>
      </p:sp>
    </p:spTree>
  </p:cSld>
  <p:clrMapOvr>
    <a:masterClrMapping/>
  </p:clrMapOvr>
  <p:transition spd="slow">
    <p:checker/>
    <p:sndAc>
      <p:stSnd>
        <p:snd r:embed="rId1" name="chimes.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E5128032-889F-4E7F-9A32-FD99872EB918}" type="datetimeFigureOut">
              <a:rPr lang="tr-TR" smtClean="0"/>
              <a:pPr/>
              <a:t>23.11.2011</a:t>
            </a:fld>
            <a:endParaRPr lang="tr-TR" dirty="0"/>
          </a:p>
        </p:txBody>
      </p:sp>
      <p:sp>
        <p:nvSpPr>
          <p:cNvPr id="3" name="2 Altbilgi Yer Tutucusu"/>
          <p:cNvSpPr>
            <a:spLocks noGrp="1"/>
          </p:cNvSpPr>
          <p:nvPr>
            <p:ph type="ftr" sz="quarter" idx="11"/>
          </p:nvPr>
        </p:nvSpPr>
        <p:spPr/>
        <p:txBody>
          <a:bodyPr/>
          <a:lstStyle/>
          <a:p>
            <a:endParaRPr lang="tr-TR" dirty="0"/>
          </a:p>
        </p:txBody>
      </p:sp>
      <p:sp>
        <p:nvSpPr>
          <p:cNvPr id="4" name="3 Slayt Numarası Yer Tutucusu"/>
          <p:cNvSpPr>
            <a:spLocks noGrp="1"/>
          </p:cNvSpPr>
          <p:nvPr>
            <p:ph type="sldNum" sz="quarter" idx="12"/>
          </p:nvPr>
        </p:nvSpPr>
        <p:spPr/>
        <p:txBody>
          <a:bodyPr/>
          <a:lstStyle/>
          <a:p>
            <a:fld id="{BE0718F7-C73B-403B-87A0-2FAFCE1ABA68}" type="slidenum">
              <a:rPr lang="tr-TR" smtClean="0"/>
              <a:pPr/>
              <a:t>‹#›</a:t>
            </a:fld>
            <a:endParaRPr lang="tr-TR" dirty="0"/>
          </a:p>
        </p:txBody>
      </p:sp>
    </p:spTree>
  </p:cSld>
  <p:clrMapOvr>
    <a:masterClrMapping/>
  </p:clrMapOvr>
  <p:transition spd="slow">
    <p:checker/>
    <p:sndAc>
      <p:stSnd>
        <p:snd r:embed="rId1" name="chimes.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1" name="20 Veri Yer Tutucusu"/>
          <p:cNvSpPr>
            <a:spLocks noGrp="1"/>
          </p:cNvSpPr>
          <p:nvPr>
            <p:ph type="dt" sz="half" idx="14"/>
          </p:nvPr>
        </p:nvSpPr>
        <p:spPr/>
        <p:txBody>
          <a:bodyPr rtlCol="0"/>
          <a:lstStyle/>
          <a:p>
            <a:fld id="{E5128032-889F-4E7F-9A32-FD99872EB918}" type="datetimeFigureOut">
              <a:rPr lang="tr-TR" smtClean="0"/>
              <a:pPr/>
              <a:t>23.11.2011</a:t>
            </a:fld>
            <a:endParaRPr lang="tr-TR" dirty="0"/>
          </a:p>
        </p:txBody>
      </p:sp>
      <p:sp>
        <p:nvSpPr>
          <p:cNvPr id="22" name="21 Slayt Numarası Yer Tutucusu"/>
          <p:cNvSpPr>
            <a:spLocks noGrp="1"/>
          </p:cNvSpPr>
          <p:nvPr>
            <p:ph type="sldNum" sz="quarter" idx="15"/>
          </p:nvPr>
        </p:nvSpPr>
        <p:spPr/>
        <p:txBody>
          <a:bodyPr rtlCol="0"/>
          <a:lstStyle/>
          <a:p>
            <a:fld id="{BE0718F7-C73B-403B-87A0-2FAFCE1ABA68}" type="slidenum">
              <a:rPr lang="tr-TR" smtClean="0"/>
              <a:pPr/>
              <a:t>‹#›</a:t>
            </a:fld>
            <a:endParaRPr lang="tr-TR" dirty="0"/>
          </a:p>
        </p:txBody>
      </p:sp>
      <p:sp>
        <p:nvSpPr>
          <p:cNvPr id="23" name="22 Altbilgi Yer Tutucusu"/>
          <p:cNvSpPr>
            <a:spLocks noGrp="1"/>
          </p:cNvSpPr>
          <p:nvPr>
            <p:ph type="ftr" sz="quarter" idx="16"/>
          </p:nvPr>
        </p:nvSpPr>
        <p:spPr/>
        <p:txBody>
          <a:bodyPr rtlCol="0"/>
          <a:lstStyle/>
          <a:p>
            <a:endParaRPr lang="tr-TR" dirty="0"/>
          </a:p>
        </p:txBody>
      </p:sp>
    </p:spTree>
  </p:cSld>
  <p:clrMapOvr>
    <a:overrideClrMapping bg1="lt1" tx1="dk1" bg2="lt2" tx2="dk2" accent1="accent1" accent2="accent2" accent3="accent3" accent4="accent4" accent5="accent5" accent6="accent6" hlink="hlink" folHlink="folHlink"/>
  </p:clrMapOvr>
  <p:transition spd="slow">
    <p:checker/>
    <p:sndAc>
      <p:stSnd>
        <p:snd r:embed="rId1" name="chimes.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fld id="{E5128032-889F-4E7F-9A32-FD99872EB918}" type="datetimeFigureOut">
              <a:rPr lang="tr-TR" smtClean="0"/>
              <a:pPr/>
              <a:t>23.11.2011</a:t>
            </a:fld>
            <a:endParaRPr lang="tr-TR" dirty="0"/>
          </a:p>
        </p:txBody>
      </p:sp>
      <p:sp>
        <p:nvSpPr>
          <p:cNvPr id="18" name="17 Slayt Numarası Yer Tutucusu"/>
          <p:cNvSpPr>
            <a:spLocks noGrp="1"/>
          </p:cNvSpPr>
          <p:nvPr>
            <p:ph type="sldNum" sz="quarter" idx="11"/>
          </p:nvPr>
        </p:nvSpPr>
        <p:spPr/>
        <p:txBody>
          <a:bodyPr rtlCol="0"/>
          <a:lstStyle/>
          <a:p>
            <a:fld id="{BE0718F7-C73B-403B-87A0-2FAFCE1ABA68}" type="slidenum">
              <a:rPr lang="tr-TR" smtClean="0"/>
              <a:pPr/>
              <a:t>‹#›</a:t>
            </a:fld>
            <a:endParaRPr lang="tr-TR" dirty="0"/>
          </a:p>
        </p:txBody>
      </p:sp>
      <p:sp>
        <p:nvSpPr>
          <p:cNvPr id="21" name="20 Altbilgi Yer Tutucusu"/>
          <p:cNvSpPr>
            <a:spLocks noGrp="1"/>
          </p:cNvSpPr>
          <p:nvPr>
            <p:ph type="ftr" sz="quarter" idx="12"/>
          </p:nvPr>
        </p:nvSpPr>
        <p:spPr/>
        <p:txBody>
          <a:bodyPr rtlCol="0"/>
          <a:lstStyle/>
          <a:p>
            <a:endParaRPr lang="tr-TR" dirty="0"/>
          </a:p>
        </p:txBody>
      </p:sp>
    </p:spTree>
  </p:cSld>
  <p:clrMapOvr>
    <a:masterClrMapping/>
  </p:clrMapOvr>
  <p:transition spd="slow">
    <p:checker/>
    <p:sndAc>
      <p:stSnd>
        <p:snd r:embed="rId1" name="chimes.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E5128032-889F-4E7F-9A32-FD99872EB918}" type="datetimeFigureOut">
              <a:rPr lang="tr-TR" smtClean="0"/>
              <a:pPr/>
              <a:t>23.11.2011</a:t>
            </a:fld>
            <a:endParaRPr lang="tr-TR" dirty="0"/>
          </a:p>
        </p:txBody>
      </p:sp>
      <p:sp>
        <p:nvSpPr>
          <p:cNvPr id="5" name="4 Altbilgi Yer Tutucusu"/>
          <p:cNvSpPr>
            <a:spLocks noGrp="1"/>
          </p:cNvSpPr>
          <p:nvPr>
            <p:ph type="ftr" sz="quarter" idx="11"/>
          </p:nvPr>
        </p:nvSpPr>
        <p:spPr/>
        <p:txBody>
          <a:bodyPr/>
          <a:lstStyle/>
          <a:p>
            <a:endParaRPr lang="tr-TR" dirty="0"/>
          </a:p>
        </p:txBody>
      </p:sp>
      <p:sp>
        <p:nvSpPr>
          <p:cNvPr id="6" name="5 Slayt Numarası Yer Tutucusu"/>
          <p:cNvSpPr>
            <a:spLocks noGrp="1"/>
          </p:cNvSpPr>
          <p:nvPr>
            <p:ph type="sldNum" sz="quarter" idx="12"/>
          </p:nvPr>
        </p:nvSpPr>
        <p:spPr/>
        <p:txBody>
          <a:bodyPr/>
          <a:lstStyle/>
          <a:p>
            <a:fld id="{BE0718F7-C73B-403B-87A0-2FAFCE1ABA68}" type="slidenum">
              <a:rPr lang="tr-TR" smtClean="0"/>
              <a:pPr/>
              <a:t>‹#›</a:t>
            </a:fld>
            <a:endParaRPr lang="tr-TR" dirty="0"/>
          </a:p>
        </p:txBody>
      </p:sp>
    </p:spTree>
  </p:cSld>
  <p:clrMapOvr>
    <a:masterClrMapping/>
  </p:clrMapOvr>
  <p:transition spd="slow">
    <p:checker/>
    <p:sndAc>
      <p:stSnd>
        <p:snd r:embed="rId1" name="chimes.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E5128032-889F-4E7F-9A32-FD99872EB918}" type="datetimeFigureOut">
              <a:rPr lang="tr-TR" smtClean="0"/>
              <a:pPr/>
              <a:t>23.11.2011</a:t>
            </a:fld>
            <a:endParaRPr lang="tr-TR" dirty="0"/>
          </a:p>
        </p:txBody>
      </p:sp>
      <p:sp>
        <p:nvSpPr>
          <p:cNvPr id="5" name="4 Altbilgi Yer Tutucusu"/>
          <p:cNvSpPr>
            <a:spLocks noGrp="1"/>
          </p:cNvSpPr>
          <p:nvPr>
            <p:ph type="ftr" sz="quarter" idx="11"/>
          </p:nvPr>
        </p:nvSpPr>
        <p:spPr/>
        <p:txBody>
          <a:bodyPr/>
          <a:lstStyle/>
          <a:p>
            <a:endParaRPr lang="tr-TR" dirty="0"/>
          </a:p>
        </p:txBody>
      </p:sp>
      <p:sp>
        <p:nvSpPr>
          <p:cNvPr id="6" name="5 Slayt Numarası Yer Tutucusu"/>
          <p:cNvSpPr>
            <a:spLocks noGrp="1"/>
          </p:cNvSpPr>
          <p:nvPr>
            <p:ph type="sldNum" sz="quarter" idx="12"/>
          </p:nvPr>
        </p:nvSpPr>
        <p:spPr/>
        <p:txBody>
          <a:bodyPr/>
          <a:lstStyle/>
          <a:p>
            <a:fld id="{BE0718F7-C73B-403B-87A0-2FAFCE1ABA68}" type="slidenum">
              <a:rPr lang="tr-TR" smtClean="0"/>
              <a:pPr/>
              <a:t>‹#›</a:t>
            </a:fld>
            <a:endParaRPr lang="tr-TR" dirty="0"/>
          </a:p>
        </p:txBody>
      </p:sp>
    </p:spTree>
  </p:cSld>
  <p:clrMapOvr>
    <a:masterClrMapping/>
  </p:clrMapOvr>
  <p:transition spd="slow">
    <p:checker/>
    <p:sndAc>
      <p:stSnd>
        <p:snd r:embed="rId1" name="chimes.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E5128032-889F-4E7F-9A32-FD99872EB918}" type="datetimeFigureOut">
              <a:rPr lang="tr-TR" smtClean="0"/>
              <a:pPr/>
              <a:t>23.11.2011</a:t>
            </a:fld>
            <a:endParaRPr lang="tr-TR" dirty="0"/>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dirty="0"/>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E0718F7-C73B-403B-87A0-2FAFCE1ABA68}" type="slidenum">
              <a:rPr lang="tr-TR" smtClean="0"/>
              <a:pPr/>
              <a:t>‹#›</a:t>
            </a:fld>
            <a:endParaRPr lang="tr-TR"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checker/>
    <p:sndAc>
      <p:stSnd>
        <p:snd r:embed="rId13" name="chimes.wav"/>
      </p:stSnd>
    </p:sndAc>
  </p:transition>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tr.wikipedia.org/wiki/T%C4%B1marl%C4%B1_sipahi" TargetMode="External"/><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sosyalbilimciler.com/" TargetMode="External"/><Relationship Id="rId2" Type="http://schemas.openxmlformats.org/officeDocument/2006/relationships/audio" Target="../media/audio2.wav"/><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Shack, share photos, pictures, free image hosting, free video hosting, image hosting, video hosting, photo image hosting site, video hosting site"/>
          <p:cNvPicPr>
            <a:picLocks noChangeAspect="1" noChangeArrowheads="1" noCrop="1"/>
          </p:cNvPicPr>
          <p:nvPr/>
        </p:nvPicPr>
        <p:blipFill>
          <a:blip r:embed="rId4" cstate="print"/>
          <a:srcRect/>
          <a:stretch>
            <a:fillRect/>
          </a:stretch>
        </p:blipFill>
        <p:spPr bwMode="auto">
          <a:xfrm>
            <a:off x="1142976" y="428604"/>
            <a:ext cx="7072362" cy="6000792"/>
          </a:xfrm>
          <a:prstGeom prst="rect">
            <a:avLst/>
          </a:prstGeom>
          <a:noFill/>
        </p:spPr>
      </p:pic>
    </p:spTree>
  </p:cSld>
  <p:clrMapOvr>
    <a:masterClrMapping/>
  </p:clrMapOvr>
  <p:transition spd="slow">
    <p:checker/>
    <p:sndAc>
      <p:stSnd>
        <p:snd r:embed="rId3" name="chime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285720" y="1500174"/>
            <a:ext cx="8229600" cy="4525963"/>
          </a:xfrm>
        </p:spPr>
        <p:txBody>
          <a:bodyPr>
            <a:normAutofit fontScale="92500" lnSpcReduction="20000"/>
          </a:bodyPr>
          <a:lstStyle/>
          <a:p>
            <a:r>
              <a:rPr lang="tr-TR" dirty="0" smtClean="0"/>
              <a:t>Hititler döneminde; toprak devletin malı idi. Kral, bu toprakları üretim yapılması için (işletmeleri için) komutan ve valilere veriyordu. Buna karşılık, bu komutan ve valiler, orduya asker besliyorlardı.</a:t>
            </a:r>
            <a:br>
              <a:rPr lang="tr-TR" dirty="0" smtClean="0"/>
            </a:br>
            <a:r>
              <a:rPr lang="tr-TR" dirty="0" smtClean="0"/>
              <a:t>Ortaçağ Avrupası ’nda; Feodalite (Derebeylik) adı verilen bir düzen vardı. İnsanlar eşit değildi. En üst tabakada KRAL, sonra </a:t>
            </a:r>
            <a:r>
              <a:rPr lang="tr-TR" b="1" dirty="0" smtClean="0"/>
              <a:t>SOYLULAR,</a:t>
            </a:r>
            <a:r>
              <a:rPr lang="tr-TR" dirty="0" smtClean="0"/>
              <a:t> en alt kesimde ise </a:t>
            </a:r>
            <a:r>
              <a:rPr lang="tr-TR" sz="2900" dirty="0" smtClean="0"/>
              <a:t>SERF</a:t>
            </a:r>
            <a:r>
              <a:rPr lang="tr-TR" dirty="0" smtClean="0"/>
              <a:t>’ler bulunurdu. Toprak feodal beyler arasında paylaşılmıştır. Ekonomik güç feodal beylerin elinde olduğu için Kral’a her istediklerini kabul ettirebiliyorlardı. Serf’ler toprakla beraber alınıp satılabilen sürekli toprak işçisi olan kişilerdi. </a:t>
            </a:r>
            <a:r>
              <a:rPr lang="tr-TR" b="1" dirty="0" smtClean="0"/>
              <a:t>Senyörler</a:t>
            </a:r>
            <a:r>
              <a:rPr lang="tr-TR" dirty="0" smtClean="0"/>
              <a:t> (feodal beyler) toprakların ve bu topraklar üzerindeki her şeyin, çalışanlar dâhil, sahibi idiler. Köylüler bu topraklar üzerinde çalışırlardı, bunun karşılığında para alırlardı.</a:t>
            </a:r>
            <a:br>
              <a:rPr lang="tr-TR" dirty="0" smtClean="0"/>
            </a:br>
            <a:endParaRPr lang="tr-TR" dirty="0"/>
          </a:p>
        </p:txBody>
      </p:sp>
      <p:sp>
        <p:nvSpPr>
          <p:cNvPr id="4" name="3 Dikdörtgen"/>
          <p:cNvSpPr/>
          <p:nvPr/>
        </p:nvSpPr>
        <p:spPr>
          <a:xfrm>
            <a:off x="714348" y="857232"/>
            <a:ext cx="4312399" cy="400110"/>
          </a:xfrm>
          <a:prstGeom prst="rect">
            <a:avLst/>
          </a:prstGeom>
        </p:spPr>
        <p:txBody>
          <a:bodyPr wrap="none">
            <a:spAutoFit/>
          </a:bodyPr>
          <a:lstStyle/>
          <a:p>
            <a:r>
              <a:rPr lang="tr-TR" sz="20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TARİHTE</a:t>
            </a:r>
            <a:r>
              <a:rPr lang="tr-TR" sz="2000" b="1" baseline="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TOPRAK YÖNETİMİ</a:t>
            </a:r>
            <a:endParaRPr lang="tr-TR" sz="20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Tree>
  </p:cSld>
  <p:clrMapOvr>
    <a:masterClrMapping/>
  </p:clrMapOvr>
  <p:transition spd="slow">
    <p:checker/>
    <p:sndAc>
      <p:stSnd>
        <p:snd r:embed="rId3" name="chimes.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tarihogretmeni.com/konuanlatim/osmanlitoprak.jpg"/>
          <p:cNvPicPr>
            <a:picLocks noChangeAspect="1" noChangeArrowheads="1"/>
          </p:cNvPicPr>
          <p:nvPr/>
        </p:nvPicPr>
        <p:blipFill>
          <a:blip r:embed="rId3" cstate="print"/>
          <a:srcRect/>
          <a:stretch>
            <a:fillRect/>
          </a:stretch>
        </p:blipFill>
        <p:spPr bwMode="auto">
          <a:xfrm>
            <a:off x="-32" y="-24"/>
            <a:ext cx="9144032" cy="6858024"/>
          </a:xfrm>
          <a:prstGeom prst="rect">
            <a:avLst/>
          </a:prstGeom>
          <a:noFill/>
        </p:spPr>
      </p:pic>
    </p:spTree>
  </p:cSld>
  <p:clrMapOvr>
    <a:masterClrMapping/>
  </p:clrMapOvr>
  <p:transition spd="slow">
    <p:checker/>
    <p:sndAc>
      <p:stSnd>
        <p:snd r:embed="rId2" name="chimes.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u="sng"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Selçuklularda Toprak Yönetimi</a:t>
            </a:r>
            <a:endParaRPr lang="tr-TR"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
        <p:nvSpPr>
          <p:cNvPr id="3" name="2 İçerik Yer Tutucusu"/>
          <p:cNvSpPr>
            <a:spLocks noGrp="1"/>
          </p:cNvSpPr>
          <p:nvPr>
            <p:ph sz="quarter" idx="1"/>
          </p:nvPr>
        </p:nvSpPr>
        <p:spPr>
          <a:xfrm>
            <a:off x="500034" y="1357298"/>
            <a:ext cx="8229600" cy="4525963"/>
          </a:xfrm>
        </p:spPr>
        <p:txBody>
          <a:bodyPr>
            <a:normAutofit fontScale="92500" lnSpcReduction="20000"/>
          </a:bodyPr>
          <a:lstStyle/>
          <a:p>
            <a:r>
              <a:rPr lang="tr-TR" dirty="0" smtClean="0"/>
              <a:t/>
            </a:r>
            <a:br>
              <a:rPr lang="tr-TR" dirty="0" smtClean="0"/>
            </a:br>
            <a:r>
              <a:rPr lang="tr-TR" dirty="0" smtClean="0"/>
              <a:t>Selçuklularda topraklar, devletin malı sayılırdı ve bu topraklara “miri arazi” denirdi. Miri Arazi 4’e ayrılır:</a:t>
            </a:r>
            <a:br>
              <a:rPr lang="tr-TR" dirty="0" smtClean="0"/>
            </a:br>
            <a:r>
              <a:rPr lang="tr-TR"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1. Has Arazi:</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dirty="0" smtClean="0"/>
              <a:t>Mülkiyeti ve vergi gelirleri sultan ve ailesine ait olan topraklardır.</a:t>
            </a:r>
            <a:br>
              <a:rPr lang="tr-TR" dirty="0" smtClean="0"/>
            </a:br>
            <a:r>
              <a:rPr lang="tr-TR"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2. Vakıf Arazi</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dirty="0" smtClean="0"/>
              <a:t>Geliri sosyal yardım kurumlarına ayrılan topraklardır.</a:t>
            </a:r>
            <a:br>
              <a:rPr lang="tr-TR" dirty="0" smtClean="0"/>
            </a:br>
            <a:r>
              <a:rPr lang="tr-TR"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3. Mülk Arazi:</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dirty="0" smtClean="0"/>
              <a:t>Görevlerinde başarılı olan devlet adamlarına verilen topraklardır. Bu topraklar kişinin mülkiyeti sayılır, bu toprakları istedikleri şekilde kullanırlardı.</a:t>
            </a:r>
            <a:br>
              <a:rPr lang="tr-TR" dirty="0" smtClean="0"/>
            </a:br>
            <a:r>
              <a:rPr lang="tr-TR"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4. İkta Arazi:</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dirty="0" smtClean="0"/>
              <a:t>Ordu mensupları ile devlet adamlarına hizmetleri veya maaş karşılığı verilen topraklardır. İkta sahipleri atlı asker beslerlerdi.</a:t>
            </a:r>
            <a:br>
              <a:rPr lang="tr-TR" dirty="0" smtClean="0"/>
            </a:br>
            <a:endParaRPr lang="tr-TR" dirty="0"/>
          </a:p>
        </p:txBody>
      </p:sp>
    </p:spTree>
  </p:cSld>
  <p:clrMapOvr>
    <a:masterClrMapping/>
  </p:clrMapOvr>
  <p:transition spd="slow">
    <p:checker/>
    <p:sndAc>
      <p:stSnd>
        <p:snd r:embed="rId2" name="chimes.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4471990" cy="1143000"/>
          </a:xfrm>
        </p:spPr>
        <p:txBody>
          <a:bodyPr/>
          <a:lstStyle/>
          <a:p>
            <a:pPr algn="l"/>
            <a:r>
              <a:rPr lang="tr-TR" b="1" u="sng"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MÜLK ARAZİ</a:t>
            </a:r>
            <a:endParaRPr lang="tr-TR"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
        <p:nvSpPr>
          <p:cNvPr id="3" name="2 İçerik Yer Tutucusu"/>
          <p:cNvSpPr>
            <a:spLocks noGrp="1"/>
          </p:cNvSpPr>
          <p:nvPr>
            <p:ph sz="quarter" idx="1"/>
          </p:nvPr>
        </p:nvSpPr>
        <p:spPr/>
        <p:txBody>
          <a:bodyPr>
            <a:normAutofit fontScale="92500" lnSpcReduction="20000"/>
          </a:bodyPr>
          <a:lstStyle/>
          <a:p>
            <a:r>
              <a:rPr lang="tr-TR" b="1" u="sng" dirty="0" smtClean="0"/>
              <a:t/>
            </a:r>
            <a:br>
              <a:rPr lang="tr-TR" b="1" u="sng" dirty="0" smtClean="0"/>
            </a:br>
            <a:r>
              <a:rPr lang="tr-TR" sz="2600" dirty="0" smtClean="0"/>
              <a:t>Mülkiyet hakkı arazi sahibinin olan topraklardır. Mülk arazi ikiye ayrılır:</a:t>
            </a:r>
            <a:br>
              <a:rPr lang="tr-TR" sz="2600" dirty="0" smtClean="0"/>
            </a:br>
            <a:r>
              <a:rPr lang="tr-TR" sz="2600"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1. Öşri Topraklar</a:t>
            </a:r>
            <a:r>
              <a:rPr lang="tr-TR" sz="2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sz="2600" dirty="0" smtClean="0"/>
              <a:t>Fethedildiği zaman Müslümanlara verilen topraklardır. Topraklar, sahiplerinin mülkü sayılır, isteyen topraklarını satabilir, bağışlayabilir, vakfedebilir, miras bırakabilirdi. Toprağı işleyenler, elde ettikleri ürünün 1/10’unu vergi olarak devlete verirlerdi. Bu vergiye “öşür” denirdi.</a:t>
            </a:r>
            <a:br>
              <a:rPr lang="tr-TR" sz="2600" dirty="0" smtClean="0"/>
            </a:br>
            <a:r>
              <a:rPr lang="tr-TR" sz="2600"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2. Haraci Topraklar</a:t>
            </a:r>
            <a:r>
              <a:rPr lang="tr-TR" sz="2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sz="2600" dirty="0" smtClean="0"/>
              <a:t>Bu toprakların sahipleri Gayrimüslimlerdi (Müslüman olmayanlar). Bunlardan alınan toprak vergisine “haraç” denirdi.</a:t>
            </a:r>
            <a:r>
              <a:rPr lang="tr-TR" dirty="0" smtClean="0"/>
              <a:t/>
            </a:r>
            <a:br>
              <a:rPr lang="tr-TR" dirty="0" smtClean="0"/>
            </a:br>
            <a:endParaRPr lang="tr-TR" dirty="0"/>
          </a:p>
        </p:txBody>
      </p:sp>
    </p:spTree>
  </p:cSld>
  <p:clrMapOvr>
    <a:masterClrMapping/>
  </p:clrMapOvr>
  <p:transition spd="slow">
    <p:checker/>
    <p:sndAc>
      <p:stSnd>
        <p:snd r:embed="rId2" name="chimes.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l"/>
            <a:r>
              <a:rPr lang="tr-TR" b="1" u="sng"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MİRİ ARAZİ</a:t>
            </a:r>
            <a:endParaRPr lang="tr-TR"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
        <p:nvSpPr>
          <p:cNvPr id="3" name="2 İçerik Yer Tutucusu"/>
          <p:cNvSpPr>
            <a:spLocks noGrp="1"/>
          </p:cNvSpPr>
          <p:nvPr>
            <p:ph sz="quarter" idx="1"/>
          </p:nvPr>
        </p:nvSpPr>
        <p:spPr/>
        <p:txBody>
          <a:bodyPr>
            <a:normAutofit fontScale="32500" lnSpcReduction="20000"/>
          </a:bodyPr>
          <a:lstStyle/>
          <a:p>
            <a:r>
              <a:rPr lang="tr-TR" dirty="0" smtClean="0"/>
              <a:t/>
            </a:r>
            <a:br>
              <a:rPr lang="tr-TR" dirty="0" smtClean="0"/>
            </a:br>
            <a:r>
              <a:rPr lang="tr-TR" sz="5500" dirty="0" smtClean="0"/>
              <a:t>Mülkiyeti devlete ait olan topraklardır. Devlet bu toprakları işletmesi için üzerinde yaşayan kişilere verirdi. Toprağı iyi ekip biçmeyen veya üç yıl üst üste boş bırakanlardan toprakları geri alınır, başkasına verilirdi. Amaç; tarımda üretimin devamlılığını sağlamaktır. Miri arazinin bölümleri:</a:t>
            </a:r>
            <a:br>
              <a:rPr lang="tr-TR" sz="5500" dirty="0" smtClean="0"/>
            </a:br>
            <a:r>
              <a:rPr lang="tr-TR" sz="6200"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1. Vakıf Arazi</a:t>
            </a:r>
            <a:r>
              <a:rPr lang="tr-TR" sz="6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sz="5500" dirty="0" smtClean="0"/>
              <a:t>Geliri cami, hastane, kervansaray, medrese gibi bilim ve hayır kurumlarının yapımı, idaresi ve bakımı için ayrılan topraklardı. Vakıf topraklarının gelirlerinden vergi alınmazdı.</a:t>
            </a:r>
            <a:br>
              <a:rPr lang="tr-TR" sz="5500" dirty="0" smtClean="0"/>
            </a:br>
            <a:r>
              <a:rPr lang="tr-TR" sz="6200"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2. Ocaklık Arazi</a:t>
            </a:r>
            <a:r>
              <a:rPr lang="tr-TR" sz="6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sz="5500" dirty="0" smtClean="0"/>
              <a:t>Kale muhafızlarına ve tersane giderlerine ayrılan sınır boylarındaki araziye denirdi.</a:t>
            </a:r>
            <a:br>
              <a:rPr lang="tr-TR" sz="5500" dirty="0" smtClean="0"/>
            </a:br>
            <a:r>
              <a:rPr lang="tr-TR" sz="6200"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3. Yurtluk Arazi</a:t>
            </a:r>
            <a:r>
              <a:rPr lang="tr-TR" sz="6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sz="5500" dirty="0" smtClean="0"/>
              <a:t>Sınırları koruma karşılığında sınır boylarında ayrılan araziye denirdi.</a:t>
            </a:r>
            <a:br>
              <a:rPr lang="tr-TR" sz="5500" dirty="0" smtClean="0"/>
            </a:br>
            <a:r>
              <a:rPr lang="tr-TR" sz="6200"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4. Mukataa</a:t>
            </a:r>
            <a:r>
              <a:rPr lang="tr-TR" sz="6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sz="5500" dirty="0" smtClean="0"/>
              <a:t>Geliri doğrudan doğruya hazineye kalan araziye denirdi. Bu topraklardan elde edilecek gelir peşin olarak mültezim denilen varlıklı kişilere satılır ve mültezimlerden alınan paralar doğrudan hazineye aktarılırdı. Bu sisteme “İltizam Sistemi” denirdi.</a:t>
            </a:r>
            <a:endParaRPr lang="tr-TR" sz="5500" dirty="0"/>
          </a:p>
        </p:txBody>
      </p:sp>
    </p:spTree>
  </p:cSld>
  <p:clrMapOvr>
    <a:masterClrMapping/>
  </p:clrMapOvr>
  <p:transition spd="slow">
    <p:checker/>
    <p:sndAc>
      <p:stSnd>
        <p:snd r:embed="rId2" name="chimes.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sivas.bel.tr/images/content/Sel%C3%A7uklu.gif"/>
          <p:cNvPicPr>
            <a:picLocks noChangeAspect="1" noChangeArrowheads="1"/>
          </p:cNvPicPr>
          <p:nvPr/>
        </p:nvPicPr>
        <p:blipFill>
          <a:blip r:embed="rId3" cstate="print"/>
          <a:srcRect/>
          <a:stretch>
            <a:fillRect/>
          </a:stretch>
        </p:blipFill>
        <p:spPr bwMode="auto">
          <a:xfrm>
            <a:off x="-32" y="-24"/>
            <a:ext cx="9144032" cy="6858024"/>
          </a:xfrm>
          <a:prstGeom prst="rect">
            <a:avLst/>
          </a:prstGeom>
          <a:noFill/>
        </p:spPr>
      </p:pic>
    </p:spTree>
  </p:cSld>
  <p:clrMapOvr>
    <a:masterClrMapping/>
  </p:clrMapOvr>
  <p:transition spd="slow">
    <p:checker/>
    <p:sndAc>
      <p:stSnd>
        <p:snd r:embed="rId2" name="chimes.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428596" y="1214422"/>
            <a:ext cx="8229600" cy="4525963"/>
          </a:xfrm>
        </p:spPr>
        <p:txBody>
          <a:bodyPr>
            <a:normAutofit fontScale="85000" lnSpcReduction="20000"/>
          </a:bodyPr>
          <a:lstStyle/>
          <a:p>
            <a:r>
              <a:rPr lang="tr-TR"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5. Dirlik Arazi</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dirty="0" smtClean="0"/>
              <a:t>Geliri devlet memurlarına ve askerlere maaş ve görev karşılığı olarak verilen topraklardır. Dirlik gelirlerine göre üçe ayrılırdı:</a:t>
            </a:r>
            <a:br>
              <a:rPr lang="tr-TR" dirty="0" smtClean="0"/>
            </a:br>
            <a:r>
              <a:rPr lang="tr-TR"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Has:</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dirty="0" smtClean="0"/>
              <a:t>Yıllık geliri 100 000 akçeden fazla olan toprağa denirdi. Padişaha, divan üyelerine, beylerbeylerine, şehzadelere ve sancak beylerine verilirdi.</a:t>
            </a:r>
            <a:br>
              <a:rPr lang="tr-TR" dirty="0" smtClean="0"/>
            </a:b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b="1" i="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Zeamet</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dirty="0" smtClean="0"/>
              <a:t>Yıllık geliri 20 000 ile 100 000 akçe arasındaki topraklara denirdi. İkinci derecedeki memurlara verilirdi. Alaybeyleri, kapıcıbaşı, Divan kâtipleri gibi.</a:t>
            </a:r>
            <a:br>
              <a:rPr lang="tr-TR" dirty="0" smtClean="0"/>
            </a:b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Tımar: </a:t>
            </a:r>
            <a:r>
              <a:rPr lang="tr-TR" dirty="0" smtClean="0"/>
              <a:t>Yıllık geliri 3 000 akçe ile 20 000 akçe arasındaki topraklara denirdi. Savaşlarda yararlılık gösterenlere verilirdi. Tımarlı Sipahi’ler gelirlerinin bir kısmıyla atlı asker yetiştirirler, bir kısmını da maaş olarak alırlardı. Tımar sistemiyle yetiştirilen askerler, Osmanlı ordusunun önemli bir kısmını oluştururdu. Tımar sistemine bağlı topraklar </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a:t>
            </a:r>
            <a:r>
              <a:rPr lang="tr-TR" b="1" i="1" u="sng"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Tahrir Defterlerine</a:t>
            </a:r>
            <a:r>
              <a:rPr lang="tr-TR"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r>
              <a:rPr lang="tr-TR" dirty="0" smtClean="0"/>
              <a:t>kaydedilirdi.</a:t>
            </a:r>
            <a:br>
              <a:rPr lang="tr-TR" dirty="0" smtClean="0"/>
            </a:br>
            <a:endParaRPr lang="tr-TR" dirty="0"/>
          </a:p>
        </p:txBody>
      </p:sp>
    </p:spTree>
  </p:cSld>
  <p:clrMapOvr>
    <a:masterClrMapping/>
  </p:clrMapOvr>
  <p:transition spd="slow">
    <p:checker/>
    <p:sndAc>
      <p:stSnd>
        <p:snd r:embed="rId2" name="chimes.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Yuvarlatılmış Dikdörtgen"/>
          <p:cNvSpPr/>
          <p:nvPr/>
        </p:nvSpPr>
        <p:spPr>
          <a:xfrm>
            <a:off x="500034" y="1357298"/>
            <a:ext cx="7929618" cy="3429024"/>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b="1" u="sng" dirty="0" smtClean="0">
                <a:ln w="10541" cmpd="sng">
                  <a:solidFill>
                    <a:srgbClr val="7D7D7D">
                      <a:tint val="100000"/>
                      <a:shade val="100000"/>
                      <a:satMod val="110000"/>
                    </a:srgbClr>
                  </a:solidFill>
                  <a:prstDash val="solid"/>
                </a:ln>
                <a:solidFill>
                  <a:srgbClr val="0070C0"/>
                </a:solidFill>
              </a:rPr>
              <a:t>NOT</a:t>
            </a:r>
            <a:r>
              <a:rPr lang="tr-TR" b="1" dirty="0" smtClean="0">
                <a:ln w="10541" cmpd="sng">
                  <a:solidFill>
                    <a:srgbClr val="7D7D7D">
                      <a:tint val="100000"/>
                      <a:shade val="100000"/>
                      <a:satMod val="110000"/>
                    </a:srgbClr>
                  </a:solidFill>
                  <a:prstDash val="solid"/>
                </a:ln>
                <a:solidFill>
                  <a:srgbClr val="0070C0"/>
                </a:solidFill>
              </a:rPr>
              <a:t>: </a:t>
            </a:r>
            <a:r>
              <a:rPr lang="tr-TR" dirty="0" smtClean="0"/>
              <a:t>Osmanlı Devleti’nde toprak ve ordu sisteminin temelini Tımar Sistemi oluştururdu. Bu sistemde devlet “</a:t>
            </a:r>
            <a:r>
              <a:rPr lang="tr-TR" b="1" i="1" u="sng"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hlinkClick r:id="rId3"/>
              </a:rPr>
              <a:t>Tımarlı Sipahi</a:t>
            </a:r>
            <a:r>
              <a:rPr lang="tr-TR" dirty="0" smtClean="0"/>
              <a:t> ’ye belli bir toprak parçası verirdi. Tımarlı Sipahi, emrindeki askerlerle bu toprağı ekip biçer, elde edilen gelir, askerlerin ihtiyaçları ve eğitimi için harcanırdı. Çok disiplinli bir asker topluluğu olan Tımarlı Askerler, savaş zamanında savaşlara katılırlardı.</a:t>
            </a:r>
            <a:endParaRPr lang="tr-TR" dirty="0"/>
          </a:p>
        </p:txBody>
      </p:sp>
    </p:spTree>
  </p:cSld>
  <p:clrMapOvr>
    <a:masterClrMapping/>
  </p:clrMapOvr>
  <p:transition spd="slow">
    <p:checker/>
    <p:sndAc>
      <p:stSnd>
        <p:snd r:embed="rId2" name="chimes.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00034" y="857232"/>
            <a:ext cx="5643602" cy="1143000"/>
          </a:xfrm>
        </p:spPr>
        <p:txBody>
          <a:bodyPr>
            <a:normAutofit/>
          </a:bodyPr>
          <a:lstStyle/>
          <a:p>
            <a:pPr algn="l"/>
            <a:r>
              <a:rPr lang="tr-TR" sz="3000" b="1" u="sng"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Tımar Sisteminin Faydaları</a:t>
            </a:r>
            <a:endParaRPr lang="tr-TR" sz="30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
        <p:nvSpPr>
          <p:cNvPr id="3" name="2 İçerik Yer Tutucusu"/>
          <p:cNvSpPr>
            <a:spLocks noGrp="1"/>
          </p:cNvSpPr>
          <p:nvPr>
            <p:ph sz="quarter" idx="1"/>
          </p:nvPr>
        </p:nvSpPr>
        <p:spPr>
          <a:xfrm>
            <a:off x="457200" y="1928801"/>
            <a:ext cx="8229600" cy="2786083"/>
          </a:xfrm>
        </p:spPr>
        <p:txBody>
          <a:bodyPr>
            <a:normAutofit lnSpcReduction="10000"/>
          </a:bodyPr>
          <a:lstStyle/>
          <a:p>
            <a:pPr>
              <a:buNone/>
            </a:pPr>
            <a:r>
              <a:rPr lang="tr-TR" dirty="0" smtClean="0"/>
              <a:t/>
            </a:r>
            <a:br>
              <a:rPr lang="tr-TR" dirty="0" smtClean="0"/>
            </a:br>
            <a:r>
              <a:rPr lang="tr-TR" sz="2200" dirty="0" smtClean="0"/>
              <a:t>Vergiler düzenli olarak toplanır.</a:t>
            </a:r>
            <a:br>
              <a:rPr lang="tr-TR" sz="2200" dirty="0" smtClean="0"/>
            </a:br>
            <a:r>
              <a:rPr lang="tr-TR" sz="2200" dirty="0" smtClean="0"/>
              <a:t>Bölgenin güvenliği sağlanır.</a:t>
            </a:r>
            <a:br>
              <a:rPr lang="tr-TR" sz="2200" dirty="0" smtClean="0"/>
            </a:br>
            <a:r>
              <a:rPr lang="tr-TR" sz="2200" dirty="0" smtClean="0"/>
              <a:t>Devlete yük olmadan asker yetiştirilir, askerlik masrafları azalır.</a:t>
            </a:r>
            <a:br>
              <a:rPr lang="tr-TR" sz="2200" dirty="0" smtClean="0"/>
            </a:br>
            <a:r>
              <a:rPr lang="tr-TR" sz="2200" dirty="0" smtClean="0"/>
              <a:t>Toprak sürekli ekip-biçildiği için üretimin devamlılığı sağlanmış olur.</a:t>
            </a:r>
            <a:br>
              <a:rPr lang="tr-TR" sz="2200" dirty="0" smtClean="0"/>
            </a:br>
            <a:r>
              <a:rPr lang="tr-TR" sz="2200" dirty="0" smtClean="0"/>
              <a:t>Ülke bayındır (imar) hale getirilir.</a:t>
            </a:r>
            <a:endParaRPr lang="tr-TR" sz="2200" dirty="0"/>
          </a:p>
        </p:txBody>
      </p:sp>
    </p:spTree>
  </p:cSld>
  <p:clrMapOvr>
    <a:masterClrMapping/>
  </p:clrMapOvr>
  <p:transition spd="slow">
    <p:checker/>
    <p:sndAc>
      <p:stSnd>
        <p:snd r:embed="rId2" name="chimes.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upload.wikimedia.org/wikipedia/commons/thumb/f/f1/Europe_map_1092.PNG/300px-Europe_map_1092.PNG"/>
          <p:cNvPicPr>
            <a:picLocks noChangeAspect="1" noChangeArrowheads="1"/>
          </p:cNvPicPr>
          <p:nvPr/>
        </p:nvPicPr>
        <p:blipFill>
          <a:blip r:embed="rId3" cstate="print"/>
          <a:srcRect/>
          <a:stretch>
            <a:fillRect/>
          </a:stretch>
        </p:blipFill>
        <p:spPr bwMode="auto">
          <a:xfrm>
            <a:off x="-32" y="-24"/>
            <a:ext cx="9144032" cy="6858024"/>
          </a:xfrm>
          <a:prstGeom prst="rect">
            <a:avLst/>
          </a:prstGeom>
          <a:noFill/>
        </p:spPr>
      </p:pic>
    </p:spTree>
  </p:cSld>
  <p:clrMapOvr>
    <a:masterClrMapping/>
  </p:clrMapOvr>
  <p:transition spd="slow">
    <p:checker/>
    <p:sndAc>
      <p:stSnd>
        <p:snd r:embed="rId2" name="chimes.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a:xfrm>
            <a:off x="611560" y="332656"/>
            <a:ext cx="7467600" cy="6120680"/>
          </a:xfrm>
        </p:spPr>
        <p:style>
          <a:lnRef idx="1">
            <a:schemeClr val="accent2"/>
          </a:lnRef>
          <a:fillRef idx="2">
            <a:schemeClr val="accent2"/>
          </a:fillRef>
          <a:effectRef idx="1">
            <a:schemeClr val="accent2"/>
          </a:effectRef>
          <a:fontRef idx="minor">
            <a:schemeClr val="dk1"/>
          </a:fontRef>
        </p:style>
        <p:txBody>
          <a:bodyPr/>
          <a:lstStyle/>
          <a:p>
            <a:pPr algn="ctr"/>
            <a:r>
              <a:rPr lang="tr-TR" b="1" dirty="0" err="1" smtClean="0">
                <a:solidFill>
                  <a:schemeClr val="accent6">
                    <a:lumMod val="75000"/>
                  </a:schemeClr>
                </a:solidFill>
              </a:rPr>
              <a:t>Herşey</a:t>
            </a:r>
            <a:r>
              <a:rPr lang="tr-TR" b="1" dirty="0" smtClean="0">
                <a:solidFill>
                  <a:schemeClr val="accent6">
                    <a:lumMod val="75000"/>
                  </a:schemeClr>
                </a:solidFill>
              </a:rPr>
              <a:t> İçin teşekkürler</a:t>
            </a:r>
            <a:br>
              <a:rPr lang="tr-TR" b="1" dirty="0" smtClean="0">
                <a:solidFill>
                  <a:schemeClr val="accent6">
                    <a:lumMod val="75000"/>
                  </a:schemeClr>
                </a:solidFill>
              </a:rPr>
            </a:br>
            <a:r>
              <a:rPr lang="tr-TR" sz="1400" dirty="0" smtClean="0">
                <a:hlinkClick r:id="rId3"/>
              </a:rPr>
              <a:t> </a:t>
            </a:r>
            <a:r>
              <a:rPr lang="tr-TR" sz="1400" dirty="0" smtClean="0">
                <a:hlinkClick r:id="rId3"/>
              </a:rPr>
              <a:t>www.</a:t>
            </a:r>
            <a:r>
              <a:rPr lang="tr-TR" sz="1400" dirty="0" err="1" smtClean="0">
                <a:hlinkClick r:id="rId3"/>
              </a:rPr>
              <a:t>sosyalbilimciler</a:t>
            </a:r>
            <a:r>
              <a:rPr lang="tr-TR" sz="1400" dirty="0" smtClean="0">
                <a:hlinkClick r:id="rId3"/>
              </a:rPr>
              <a:t>.com</a:t>
            </a:r>
            <a:r>
              <a:rPr lang="tr-TR" b="1" dirty="0" smtClean="0">
                <a:solidFill>
                  <a:schemeClr val="accent6">
                    <a:lumMod val="75000"/>
                  </a:schemeClr>
                </a:solidFill>
              </a:rPr>
              <a:t/>
            </a:r>
            <a:br>
              <a:rPr lang="tr-TR" b="1" dirty="0" smtClean="0">
                <a:solidFill>
                  <a:schemeClr val="accent6">
                    <a:lumMod val="75000"/>
                  </a:schemeClr>
                </a:solidFill>
              </a:rPr>
            </a:br>
            <a:r>
              <a:rPr lang="tr-TR" b="1" dirty="0" smtClean="0">
                <a:solidFill>
                  <a:srgbClr val="FF0000"/>
                </a:solidFill>
              </a:rPr>
              <a:t/>
            </a:r>
            <a:br>
              <a:rPr lang="tr-TR" b="1" dirty="0" smtClean="0">
                <a:solidFill>
                  <a:srgbClr val="FF0000"/>
                </a:solidFill>
              </a:rPr>
            </a:br>
            <a:r>
              <a:rPr lang="tr-TR" b="1" dirty="0" smtClean="0">
                <a:solidFill>
                  <a:srgbClr val="FF0000"/>
                </a:solidFill>
              </a:rPr>
              <a:t/>
            </a:r>
            <a:br>
              <a:rPr lang="tr-TR" b="1" dirty="0" smtClean="0">
                <a:solidFill>
                  <a:srgbClr val="FF0000"/>
                </a:solidFill>
              </a:rPr>
            </a:br>
            <a:r>
              <a:rPr lang="tr-TR" b="1" dirty="0" smtClean="0">
                <a:solidFill>
                  <a:srgbClr val="FF0000"/>
                </a:solidFill>
              </a:rPr>
              <a:t/>
            </a:r>
            <a:br>
              <a:rPr lang="tr-TR" b="1" dirty="0" smtClean="0">
                <a:solidFill>
                  <a:srgbClr val="FF0000"/>
                </a:solidFill>
              </a:rPr>
            </a:br>
            <a:r>
              <a:rPr lang="tr-TR" b="1" dirty="0" smtClean="0">
                <a:solidFill>
                  <a:srgbClr val="FF0000"/>
                </a:solidFill>
              </a:rPr>
              <a:t/>
            </a:r>
            <a:br>
              <a:rPr lang="tr-TR" b="1" dirty="0" smtClean="0">
                <a:solidFill>
                  <a:srgbClr val="FF0000"/>
                </a:solidFill>
              </a:rPr>
            </a:br>
            <a:r>
              <a:rPr lang="tr-TR" b="1" dirty="0" smtClean="0">
                <a:solidFill>
                  <a:srgbClr val="FF0000"/>
                </a:solidFill>
              </a:rPr>
              <a:t/>
            </a:r>
            <a:br>
              <a:rPr lang="tr-TR" b="1" dirty="0" smtClean="0">
                <a:solidFill>
                  <a:srgbClr val="FF0000"/>
                </a:solidFill>
              </a:rPr>
            </a:br>
            <a:r>
              <a:rPr lang="tr-TR" b="1" dirty="0" smtClean="0">
                <a:solidFill>
                  <a:srgbClr val="FF0000"/>
                </a:solidFill>
              </a:rPr>
              <a:t/>
            </a:r>
            <a:br>
              <a:rPr lang="tr-TR" b="1" dirty="0" smtClean="0">
                <a:solidFill>
                  <a:srgbClr val="FF0000"/>
                </a:solidFill>
              </a:rPr>
            </a:br>
            <a:endParaRPr lang="tr-TR" b="1" dirty="0">
              <a:solidFill>
                <a:srgbClr val="FF0000"/>
              </a:solidFill>
            </a:endParaRPr>
          </a:p>
        </p:txBody>
      </p:sp>
    </p:spTree>
  </p:cSld>
  <p:clrMapOvr>
    <a:masterClrMapping/>
  </p:clrMapOvr>
  <p:transition spd="slow">
    <p:checker/>
    <p:sndAc>
      <p:stSnd>
        <p:snd r:embed="rId2" name="applause.wav"/>
      </p:stSnd>
    </p:sndAc>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ARİHTE TOPRAK YÖNETİMİ">
  <a:themeElements>
    <a:clrScheme name="Canlı">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TARİHTE TOPRAK YÖNETİMİ</Template>
  <TotalTime>6</TotalTime>
  <Words>144</Words>
  <Application>Microsoft Office PowerPoint</Application>
  <PresentationFormat>Ekran Gösterisi (4:3)</PresentationFormat>
  <Paragraphs>17</Paragraphs>
  <Slides>12</Slides>
  <Notes>2</Notes>
  <HiddenSlides>0</HiddenSlides>
  <MMClips>0</MMClips>
  <ScaleCrop>false</ScaleCrop>
  <HeadingPairs>
    <vt:vector size="4" baseType="variant">
      <vt:variant>
        <vt:lpstr>Tema</vt:lpstr>
      </vt:variant>
      <vt:variant>
        <vt:i4>1</vt:i4>
      </vt:variant>
      <vt:variant>
        <vt:lpstr>Slayt Başlıkları</vt:lpstr>
      </vt:variant>
      <vt:variant>
        <vt:i4>12</vt:i4>
      </vt:variant>
    </vt:vector>
  </HeadingPairs>
  <TitlesOfParts>
    <vt:vector size="13" baseType="lpstr">
      <vt:lpstr>TARİHTE TOPRAK YÖNETİMİ</vt:lpstr>
      <vt:lpstr>Slayt 1</vt:lpstr>
      <vt:lpstr>Slayt 2</vt:lpstr>
      <vt:lpstr>Slayt 3</vt:lpstr>
      <vt:lpstr>Selçuklularda Toprak Yönetimi</vt:lpstr>
      <vt:lpstr>MÜLK ARAZİ</vt:lpstr>
      <vt:lpstr>MİRİ ARAZİ</vt:lpstr>
      <vt:lpstr>Slayt 7</vt:lpstr>
      <vt:lpstr>Slayt 8</vt:lpstr>
      <vt:lpstr>Slayt 9</vt:lpstr>
      <vt:lpstr>Tımar Sisteminin Faydaları</vt:lpstr>
      <vt:lpstr>Slayt 11</vt:lpstr>
      <vt:lpstr>Herşey İçin teşekkürler  www.sosyalbilimciler.com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User</dc:creator>
  <cp:lastModifiedBy>User</cp:lastModifiedBy>
  <cp:revision>1</cp:revision>
  <dcterms:created xsi:type="dcterms:W3CDTF">2011-11-23T19:44:06Z</dcterms:created>
  <dcterms:modified xsi:type="dcterms:W3CDTF">2011-11-23T19:50:35Z</dcterms:modified>
</cp:coreProperties>
</file>