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02.12.2015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endParaRPr lang="tr-TR" dirty="0" smtClean="0">
              <a:latin typeface="Arial Black" pitchFamily="34" charset="0"/>
            </a:endParaRPr>
          </a:p>
          <a:p>
            <a:pPr algn="ctr"/>
            <a:endParaRPr lang="tr-TR" dirty="0" smtClean="0">
              <a:latin typeface="Arial Black" pitchFamily="34" charset="0"/>
            </a:endParaRPr>
          </a:p>
          <a:p>
            <a:pPr algn="ctr"/>
            <a:endParaRPr lang="tr-TR" dirty="0" smtClean="0">
              <a:latin typeface="Arial Black" pitchFamily="34" charset="0"/>
            </a:endParaRPr>
          </a:p>
          <a:p>
            <a:pPr algn="ctr"/>
            <a:r>
              <a:rPr lang="tr-TR" sz="54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OSMANLI    KURUMLARI</a:t>
            </a:r>
            <a:endParaRPr lang="tr-TR" sz="54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600729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 smtClean="0">
                <a:latin typeface="Arial Black" pitchFamily="34" charset="0"/>
              </a:rPr>
              <a:t>Osmanlı devlet adamlarının Lale Devri </a:t>
            </a:r>
            <a:r>
              <a:rPr lang="tr-TR" dirty="0" smtClean="0">
                <a:latin typeface="Arial Black" pitchFamily="34" charset="0"/>
              </a:rPr>
              <a:t>ile </a:t>
            </a:r>
            <a:r>
              <a:rPr lang="tr-TR" dirty="0" smtClean="0">
                <a:latin typeface="Arial Black" pitchFamily="34" charset="0"/>
              </a:rPr>
              <a:t>birlik </a:t>
            </a:r>
            <a:r>
              <a:rPr lang="tr-TR" dirty="0" err="1" smtClean="0">
                <a:latin typeface="Arial Black" pitchFamily="34" charset="0"/>
              </a:rPr>
              <a:t>te</a:t>
            </a:r>
            <a:r>
              <a:rPr lang="tr-TR" dirty="0" smtClean="0">
                <a:latin typeface="Arial Black" pitchFamily="34" charset="0"/>
              </a:rPr>
              <a:t> Avrupa devletlerine karşı barış siyaseti </a:t>
            </a:r>
            <a:r>
              <a:rPr lang="tr-TR" dirty="0" smtClean="0">
                <a:latin typeface="Arial Black" pitchFamily="34" charset="0"/>
              </a:rPr>
              <a:t>iz </a:t>
            </a:r>
            <a:r>
              <a:rPr lang="tr-TR" dirty="0" err="1" smtClean="0">
                <a:latin typeface="Arial Black" pitchFamily="34" charset="0"/>
              </a:rPr>
              <a:t>lemeye</a:t>
            </a:r>
            <a:r>
              <a:rPr lang="tr-TR" dirty="0" smtClean="0">
                <a:latin typeface="Arial Black" pitchFamily="34" charset="0"/>
              </a:rPr>
              <a:t> başladıklarını önceki dersleriniz </a:t>
            </a:r>
            <a:r>
              <a:rPr lang="tr-TR" dirty="0" smtClean="0">
                <a:latin typeface="Arial Black" pitchFamily="34" charset="0"/>
              </a:rPr>
              <a:t>de </a:t>
            </a:r>
            <a:r>
              <a:rPr lang="tr-TR" err="1" smtClean="0">
                <a:latin typeface="Arial Black" pitchFamily="34" charset="0"/>
              </a:rPr>
              <a:t>öğ</a:t>
            </a:r>
            <a:r>
              <a:rPr lang="tr-TR" smtClean="0">
                <a:latin typeface="Arial Black" pitchFamily="34" charset="0"/>
              </a:rPr>
              <a:t> </a:t>
            </a:r>
            <a:r>
              <a:rPr lang="tr-TR" smtClean="0">
                <a:latin typeface="Arial Black" pitchFamily="34" charset="0"/>
              </a:rPr>
              <a:t>renmiştiniz</a:t>
            </a:r>
            <a:r>
              <a:rPr lang="tr-TR" smtClean="0">
                <a:latin typeface="Arial Black" pitchFamily="34" charset="0"/>
              </a:rPr>
              <a:t>. </a:t>
            </a:r>
            <a:r>
              <a:rPr lang="tr-TR" smtClean="0">
                <a:latin typeface="Arial Black" pitchFamily="34" charset="0"/>
              </a:rPr>
              <a:t>Lale Devrinde Osmanlı devlet adamları </a:t>
            </a:r>
            <a:endParaRPr lang="tr-TR" dirty="0" smtClean="0">
              <a:latin typeface="Arial Black" pitchFamily="34" charset="0"/>
            </a:endParaRPr>
          </a:p>
          <a:p>
            <a:pPr>
              <a:buNone/>
            </a:pPr>
            <a:r>
              <a:rPr lang="tr-TR" smtClean="0">
                <a:latin typeface="Arial Black" pitchFamily="34" charset="0"/>
              </a:rPr>
              <a:t>bazı Avrupa başkentlerine elçiler göndererek batıdaki gelişmeleri yakından incelemeye </a:t>
            </a:r>
            <a:r>
              <a:rPr lang="tr-TR" smtClean="0">
                <a:latin typeface="Arial Black" pitchFamily="34" charset="0"/>
              </a:rPr>
              <a:t>ve </a:t>
            </a:r>
            <a:r>
              <a:rPr lang="tr-TR" smtClean="0">
                <a:latin typeface="Arial Black" pitchFamily="34" charset="0"/>
              </a:rPr>
              <a:t>onlardan </a:t>
            </a:r>
            <a:endParaRPr lang="tr-TR" dirty="0" smtClean="0">
              <a:latin typeface="Arial Black" pitchFamily="34" charset="0"/>
            </a:endParaRPr>
          </a:p>
          <a:p>
            <a:pPr>
              <a:buNone/>
            </a:pPr>
            <a:r>
              <a:rPr lang="tr-TR" smtClean="0">
                <a:latin typeface="Arial Black" pitchFamily="34" charset="0"/>
              </a:rPr>
              <a:t>yararlanmaya çalıştılar</a:t>
            </a:r>
            <a:r>
              <a:rPr lang="tr-TR" smtClean="0">
                <a:latin typeface="Arial Black" pitchFamily="34" charset="0"/>
              </a:rPr>
              <a:t>. </a:t>
            </a:r>
            <a:r>
              <a:rPr lang="tr-TR" smtClean="0">
                <a:latin typeface="Arial Black" pitchFamily="34" charset="0"/>
              </a:rPr>
              <a:t>Avrupa ülkelerini örnek alarak çeşitli alanlarda yenilikler yaptılar</a:t>
            </a:r>
            <a:r>
              <a:rPr lang="tr-TR" dirty="0" smtClean="0">
                <a:latin typeface="Arial Black" pitchFamily="34" charset="0"/>
              </a:rPr>
              <a:t>. </a:t>
            </a:r>
            <a:r>
              <a:rPr lang="tr-TR" err="1" smtClean="0">
                <a:latin typeface="Arial Black" pitchFamily="34" charset="0"/>
              </a:rPr>
              <a:t>Os</a:t>
            </a:r>
            <a:r>
              <a:rPr lang="tr-TR" smtClean="0">
                <a:latin typeface="Arial Black" pitchFamily="34" charset="0"/>
              </a:rPr>
              <a:t> </a:t>
            </a:r>
            <a:r>
              <a:rPr lang="tr-TR" smtClean="0">
                <a:latin typeface="Arial Black" pitchFamily="34" charset="0"/>
              </a:rPr>
              <a:t>manlı tarihinde ıslahat hareketleri olarak </a:t>
            </a:r>
            <a:r>
              <a:rPr lang="tr-TR" smtClean="0">
                <a:latin typeface="Arial Black" pitchFamily="34" charset="0"/>
              </a:rPr>
              <a:t>ad </a:t>
            </a:r>
            <a:r>
              <a:rPr lang="tr-TR" smtClean="0">
                <a:latin typeface="Arial Black" pitchFamily="34" charset="0"/>
              </a:rPr>
              <a:t>landırılan </a:t>
            </a:r>
            <a:r>
              <a:rPr lang="tr-TR" smtClean="0">
                <a:latin typeface="Arial Black" pitchFamily="34" charset="0"/>
              </a:rPr>
              <a:t>bu </a:t>
            </a:r>
            <a:r>
              <a:rPr lang="tr-TR" smtClean="0">
                <a:latin typeface="Arial Black" pitchFamily="34" charset="0"/>
              </a:rPr>
              <a:t>yenilikler </a:t>
            </a:r>
            <a:r>
              <a:rPr lang="tr-TR" dirty="0" smtClean="0">
                <a:latin typeface="Arial Black" pitchFamily="34" charset="0"/>
              </a:rPr>
              <a:t>18 ve 19</a:t>
            </a:r>
            <a:r>
              <a:rPr lang="tr-TR" smtClean="0">
                <a:latin typeface="Arial Black" pitchFamily="34" charset="0"/>
              </a:rPr>
              <a:t>. </a:t>
            </a:r>
            <a:r>
              <a:rPr lang="tr-TR" smtClean="0">
                <a:latin typeface="Arial Black" pitchFamily="34" charset="0"/>
              </a:rPr>
              <a:t>yüzyıllar </a:t>
            </a:r>
            <a:r>
              <a:rPr lang="tr-TR" err="1" smtClean="0">
                <a:latin typeface="Arial Black" pitchFamily="34" charset="0"/>
              </a:rPr>
              <a:t>bo</a:t>
            </a:r>
            <a:r>
              <a:rPr lang="tr-TR" smtClean="0">
                <a:latin typeface="Arial Black" pitchFamily="34" charset="0"/>
              </a:rPr>
              <a:t> </a:t>
            </a:r>
            <a:r>
              <a:rPr lang="tr-TR" smtClean="0">
                <a:latin typeface="Arial Black" pitchFamily="34" charset="0"/>
              </a:rPr>
              <a:t>yunca devam </a:t>
            </a:r>
            <a:endParaRPr lang="tr-TR" dirty="0" smtClean="0">
              <a:latin typeface="Arial Black" pitchFamily="34" charset="0"/>
            </a:endParaRPr>
          </a:p>
          <a:p>
            <a:pPr>
              <a:buNone/>
            </a:pPr>
            <a:r>
              <a:rPr lang="tr-TR" smtClean="0">
                <a:latin typeface="Arial Black" pitchFamily="34" charset="0"/>
              </a:rPr>
              <a:t>etti</a:t>
            </a:r>
            <a:r>
              <a:rPr lang="tr-TR" dirty="0" smtClean="0">
                <a:latin typeface="Arial Black" pitchFamily="34" charset="0"/>
              </a:rPr>
              <a:t>. </a:t>
            </a:r>
            <a:r>
              <a:rPr lang="tr-TR" smtClean="0">
                <a:latin typeface="Arial Black" pitchFamily="34" charset="0"/>
              </a:rPr>
              <a:t>Bu </a:t>
            </a:r>
            <a:r>
              <a:rPr lang="tr-TR" smtClean="0">
                <a:latin typeface="Arial Black" pitchFamily="34" charset="0"/>
              </a:rPr>
              <a:t>sürecin doğal sonucu olarak </a:t>
            </a:r>
            <a:r>
              <a:rPr lang="tr-TR" smtClean="0">
                <a:latin typeface="Arial Black" pitchFamily="34" charset="0"/>
              </a:rPr>
              <a:t>da </a:t>
            </a:r>
            <a:r>
              <a:rPr lang="tr-TR" smtClean="0">
                <a:latin typeface="Arial Black" pitchFamily="34" charset="0"/>
              </a:rPr>
              <a:t>yeni </a:t>
            </a:r>
            <a:r>
              <a:rPr lang="tr-TR" err="1" smtClean="0">
                <a:latin typeface="Arial Black" pitchFamily="34" charset="0"/>
              </a:rPr>
              <a:t>ku</a:t>
            </a:r>
            <a:r>
              <a:rPr lang="tr-TR" smtClean="0">
                <a:latin typeface="Arial Black" pitchFamily="34" charset="0"/>
              </a:rPr>
              <a:t> </a:t>
            </a:r>
            <a:r>
              <a:rPr lang="tr-TR" smtClean="0">
                <a:latin typeface="Arial Black" pitchFamily="34" charset="0"/>
              </a:rPr>
              <a:t>rumlar </a:t>
            </a:r>
            <a:r>
              <a:rPr lang="tr-TR" dirty="0" smtClean="0">
                <a:latin typeface="Arial Black" pitchFamily="34" charset="0"/>
              </a:rPr>
              <a:t>ortaya çıktı.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007291"/>
          </a:xfrm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Osmanlı Devleti toplumsal </a:t>
            </a:r>
            <a:r>
              <a:rPr lang="tr-TR" dirty="0" smtClean="0"/>
              <a:t>ve </a:t>
            </a:r>
            <a:r>
              <a:rPr lang="tr-TR" dirty="0" smtClean="0"/>
              <a:t>kültürel alanlardaki </a:t>
            </a:r>
            <a:r>
              <a:rPr lang="tr-TR" dirty="0" smtClean="0"/>
              <a:t>ilk </a:t>
            </a:r>
          </a:p>
          <a:p>
            <a:r>
              <a:rPr lang="tr-TR" dirty="0" smtClean="0"/>
              <a:t>ıslahatlarını Lale Devrinde yaptı</a:t>
            </a:r>
            <a:r>
              <a:rPr lang="tr-TR" dirty="0" smtClean="0"/>
              <a:t>. Bu </a:t>
            </a:r>
            <a:r>
              <a:rPr lang="tr-TR" dirty="0" smtClean="0"/>
              <a:t>devrin </a:t>
            </a:r>
            <a:r>
              <a:rPr lang="tr-TR" dirty="0" smtClean="0"/>
              <a:t>en </a:t>
            </a:r>
            <a:r>
              <a:rPr lang="tr-TR" dirty="0" smtClean="0"/>
              <a:t>önemli yeni-</a:t>
            </a:r>
            <a:endParaRPr lang="tr-TR" dirty="0" smtClean="0"/>
          </a:p>
          <a:p>
            <a:r>
              <a:rPr lang="tr-TR" dirty="0" err="1" smtClean="0"/>
              <a:t>liklerinden</a:t>
            </a:r>
            <a:r>
              <a:rPr lang="tr-TR" dirty="0" smtClean="0"/>
              <a:t> biri Sadrazam Damat İbrahim Paşa tarafından </a:t>
            </a:r>
            <a:endParaRPr lang="tr-TR" dirty="0" smtClean="0"/>
          </a:p>
          <a:p>
            <a:r>
              <a:rPr lang="tr-TR" dirty="0" smtClean="0"/>
              <a:t>bir </a:t>
            </a:r>
            <a:r>
              <a:rPr lang="tr-TR" dirty="0" smtClean="0"/>
              <a:t>itfaiye teşkilatının kurulması oldu</a:t>
            </a:r>
            <a:r>
              <a:rPr lang="tr-TR" dirty="0" smtClean="0"/>
              <a:t>. </a:t>
            </a:r>
            <a:r>
              <a:rPr lang="tr-TR" dirty="0" smtClean="0"/>
              <a:t>1720 yılında kurulan </a:t>
            </a:r>
            <a:endParaRPr lang="tr-TR" dirty="0" smtClean="0"/>
          </a:p>
          <a:p>
            <a:r>
              <a:rPr lang="tr-TR" dirty="0" smtClean="0"/>
              <a:t>bu </a:t>
            </a:r>
            <a:r>
              <a:rPr lang="tr-TR" dirty="0" smtClean="0"/>
              <a:t>teşkilata</a:t>
            </a:r>
            <a:r>
              <a:rPr lang="tr-TR" dirty="0" smtClean="0"/>
              <a:t>, </a:t>
            </a:r>
            <a:r>
              <a:rPr lang="tr-TR" dirty="0" smtClean="0"/>
              <a:t>yangınları söndürmede kullanılan </a:t>
            </a:r>
            <a:r>
              <a:rPr lang="tr-TR" dirty="0" smtClean="0"/>
              <a:t>ve “</a:t>
            </a:r>
            <a:r>
              <a:rPr lang="tr-TR" dirty="0" smtClean="0"/>
              <a:t>tulum-</a:t>
            </a:r>
            <a:endParaRPr lang="tr-TR" dirty="0" smtClean="0"/>
          </a:p>
          <a:p>
            <a:r>
              <a:rPr lang="tr-TR" dirty="0" err="1" smtClean="0"/>
              <a:t>ba</a:t>
            </a:r>
            <a:r>
              <a:rPr lang="tr-TR" dirty="0" smtClean="0"/>
              <a:t>” </a:t>
            </a:r>
            <a:r>
              <a:rPr lang="tr-TR" dirty="0" smtClean="0"/>
              <a:t>denilen araçtan dolayı </a:t>
            </a:r>
            <a:r>
              <a:rPr lang="tr-TR" dirty="0" smtClean="0"/>
              <a:t>“</a:t>
            </a:r>
            <a:r>
              <a:rPr lang="tr-TR" dirty="0" smtClean="0"/>
              <a:t>Tulumbacı Ocağı</a:t>
            </a:r>
            <a:r>
              <a:rPr lang="tr-TR" dirty="0" smtClean="0"/>
              <a:t>” adı </a:t>
            </a:r>
            <a:r>
              <a:rPr lang="tr-TR" dirty="0" smtClean="0"/>
              <a:t>verildi</a:t>
            </a:r>
            <a:r>
              <a:rPr lang="tr-TR" dirty="0" smtClean="0"/>
              <a:t>. </a:t>
            </a:r>
          </a:p>
          <a:p>
            <a:r>
              <a:rPr lang="tr-TR" dirty="0" smtClean="0"/>
              <a:t>İtfaiye teşkilatının kurulmasına bağlı olarak yangınların </a:t>
            </a:r>
            <a:r>
              <a:rPr lang="tr-TR" dirty="0" smtClean="0"/>
              <a:t>yol </a:t>
            </a:r>
          </a:p>
          <a:p>
            <a:r>
              <a:rPr lang="tr-TR" dirty="0" smtClean="0"/>
              <a:t>açtığı </a:t>
            </a:r>
            <a:r>
              <a:rPr lang="tr-TR" dirty="0" smtClean="0"/>
              <a:t>can ve mal </a:t>
            </a:r>
            <a:r>
              <a:rPr lang="tr-TR" dirty="0" smtClean="0"/>
              <a:t>kayıpları azaldı</a:t>
            </a:r>
            <a:r>
              <a:rPr lang="tr-TR" dirty="0" smtClean="0"/>
              <a:t>. </a:t>
            </a:r>
            <a:r>
              <a:rPr lang="tr-TR" dirty="0" smtClean="0"/>
              <a:t>Lale Devrinde gerçek-</a:t>
            </a:r>
            <a:endParaRPr lang="tr-TR" dirty="0" smtClean="0"/>
          </a:p>
          <a:p>
            <a:r>
              <a:rPr lang="tr-TR" dirty="0" err="1" smtClean="0"/>
              <a:t>leşen</a:t>
            </a:r>
            <a:r>
              <a:rPr lang="tr-TR" dirty="0" smtClean="0"/>
              <a:t> </a:t>
            </a:r>
            <a:r>
              <a:rPr lang="tr-TR" dirty="0" smtClean="0"/>
              <a:t>bir </a:t>
            </a:r>
            <a:r>
              <a:rPr lang="tr-TR" dirty="0" smtClean="0"/>
              <a:t>diğer yenilik </a:t>
            </a:r>
            <a:r>
              <a:rPr lang="tr-TR" dirty="0" smtClean="0"/>
              <a:t>ise </a:t>
            </a:r>
            <a:r>
              <a:rPr lang="tr-TR" dirty="0" smtClean="0"/>
              <a:t>İstanbul’da </a:t>
            </a:r>
            <a:r>
              <a:rPr lang="tr-TR" dirty="0" smtClean="0"/>
              <a:t>ilk Türk </a:t>
            </a:r>
            <a:r>
              <a:rPr lang="tr-TR" dirty="0" err="1" smtClean="0"/>
              <a:t>matba</a:t>
            </a:r>
            <a:r>
              <a:rPr lang="tr-TR" dirty="0" smtClean="0"/>
              <a:t> </a:t>
            </a:r>
            <a:r>
              <a:rPr lang="tr-TR" dirty="0" smtClean="0"/>
              <a:t>ası </a:t>
            </a:r>
            <a:r>
              <a:rPr lang="tr-TR" dirty="0" err="1" smtClean="0"/>
              <a:t>nın</a:t>
            </a:r>
            <a:r>
              <a:rPr lang="tr-TR" dirty="0" smtClean="0"/>
              <a:t> </a:t>
            </a:r>
          </a:p>
          <a:p>
            <a:r>
              <a:rPr lang="tr-TR" dirty="0" smtClean="0"/>
              <a:t>kurulması oldu.</a:t>
            </a: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Lale Devri </a:t>
            </a:r>
            <a:r>
              <a:rPr lang="tr-TR" dirty="0" smtClean="0"/>
              <a:t>1730 </a:t>
            </a:r>
            <a:r>
              <a:rPr lang="tr-TR" dirty="0" smtClean="0"/>
              <a:t>yılında çıkan Patrona Halil </a:t>
            </a:r>
            <a:r>
              <a:rPr lang="tr-TR" dirty="0" smtClean="0"/>
              <a:t>İs </a:t>
            </a:r>
            <a:r>
              <a:rPr lang="tr-TR" dirty="0" smtClean="0"/>
              <a:t>yanı </a:t>
            </a:r>
            <a:r>
              <a:rPr lang="tr-TR" dirty="0" smtClean="0"/>
              <a:t>ile </a:t>
            </a:r>
            <a:r>
              <a:rPr lang="tr-TR" dirty="0" smtClean="0"/>
              <a:t>sona</a:t>
            </a:r>
            <a:endParaRPr lang="tr-TR" dirty="0" smtClean="0"/>
          </a:p>
          <a:p>
            <a:r>
              <a:rPr lang="tr-TR" dirty="0" smtClean="0"/>
              <a:t>erdi</a:t>
            </a:r>
            <a:r>
              <a:rPr lang="tr-TR" dirty="0" smtClean="0"/>
              <a:t>. </a:t>
            </a:r>
            <a:r>
              <a:rPr lang="tr-TR" dirty="0" smtClean="0"/>
              <a:t>Ancak Osmanlı kurumlarının ıslah </a:t>
            </a:r>
            <a:r>
              <a:rPr lang="tr-TR" dirty="0" smtClean="0"/>
              <a:t>edil </a:t>
            </a:r>
            <a:r>
              <a:rPr lang="tr-TR" dirty="0" err="1" smtClean="0"/>
              <a:t>mesi</a:t>
            </a:r>
            <a:r>
              <a:rPr lang="tr-TR" dirty="0" smtClean="0"/>
              <a:t> yönündeki çalış-</a:t>
            </a:r>
            <a:endParaRPr lang="tr-TR" dirty="0" smtClean="0"/>
          </a:p>
          <a:p>
            <a:r>
              <a:rPr lang="tr-TR" dirty="0" err="1" smtClean="0"/>
              <a:t>malara</a:t>
            </a:r>
            <a:r>
              <a:rPr lang="tr-TR" dirty="0" smtClean="0"/>
              <a:t> bundan sonraki dönemde </a:t>
            </a:r>
            <a:r>
              <a:rPr lang="tr-TR" dirty="0" smtClean="0"/>
              <a:t>de </a:t>
            </a:r>
            <a:r>
              <a:rPr lang="tr-TR" dirty="0" smtClean="0"/>
              <a:t>devam edildi</a:t>
            </a:r>
            <a:r>
              <a:rPr lang="tr-TR" dirty="0" smtClean="0"/>
              <a:t>. Bu </a:t>
            </a:r>
            <a:r>
              <a:rPr lang="tr-TR" dirty="0" smtClean="0"/>
              <a:t>dönemdeki</a:t>
            </a:r>
            <a:endParaRPr lang="tr-TR" dirty="0" smtClean="0"/>
          </a:p>
          <a:p>
            <a:r>
              <a:rPr lang="tr-TR" dirty="0" smtClean="0"/>
              <a:t>yenilikler genellikle askerî </a:t>
            </a:r>
            <a:r>
              <a:rPr lang="tr-TR" dirty="0" smtClean="0"/>
              <a:t>alan da </a:t>
            </a:r>
            <a:r>
              <a:rPr lang="tr-TR" dirty="0" smtClean="0"/>
              <a:t>yapıldı</a:t>
            </a:r>
            <a:r>
              <a:rPr lang="tr-T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I. </a:t>
            </a:r>
            <a:r>
              <a:rPr lang="tr-TR" dirty="0" smtClean="0"/>
              <a:t>Mahmut</a:t>
            </a:r>
            <a:r>
              <a:rPr lang="tr-TR" dirty="0" smtClean="0"/>
              <a:t>, </a:t>
            </a:r>
            <a:r>
              <a:rPr lang="tr-TR" dirty="0" smtClean="0"/>
              <a:t>humbaracılar sınıfının eğitimine </a:t>
            </a:r>
            <a:r>
              <a:rPr lang="tr-TR" dirty="0" smtClean="0"/>
              <a:t>önem </a:t>
            </a:r>
            <a:r>
              <a:rPr lang="tr-TR" dirty="0" smtClean="0"/>
              <a:t>verdi </a:t>
            </a:r>
            <a:r>
              <a:rPr lang="tr-TR" dirty="0" smtClean="0"/>
              <a:t>ve bu </a:t>
            </a:r>
          </a:p>
          <a:p>
            <a:r>
              <a:rPr lang="tr-TR" dirty="0" smtClean="0"/>
              <a:t>ocağın başına Humbaracı Ahmet Paşa’yı getir </a:t>
            </a:r>
            <a:r>
              <a:rPr lang="tr-TR" dirty="0" smtClean="0"/>
              <a:t>di. </a:t>
            </a:r>
            <a:r>
              <a:rPr lang="tr-TR" dirty="0" smtClean="0"/>
              <a:t>Ayrıca </a:t>
            </a:r>
            <a:r>
              <a:rPr lang="tr-TR" dirty="0" smtClean="0"/>
              <a:t>1734 </a:t>
            </a:r>
          </a:p>
          <a:p>
            <a:r>
              <a:rPr lang="tr-TR" dirty="0" smtClean="0"/>
              <a:t>yılın </a:t>
            </a:r>
            <a:r>
              <a:rPr lang="tr-TR" dirty="0" smtClean="0"/>
              <a:t>da “</a:t>
            </a:r>
            <a:r>
              <a:rPr lang="tr-TR" dirty="0" smtClean="0"/>
              <a:t>Humbara hane </a:t>
            </a:r>
            <a:r>
              <a:rPr lang="tr-TR" dirty="0" smtClean="0"/>
              <a:t>ve </a:t>
            </a:r>
            <a:r>
              <a:rPr lang="tr-TR" dirty="0" err="1" smtClean="0"/>
              <a:t>Hendesehane</a:t>
            </a:r>
            <a:r>
              <a:rPr lang="tr-TR" dirty="0" smtClean="0"/>
              <a:t>” </a:t>
            </a:r>
            <a:r>
              <a:rPr lang="tr-TR" dirty="0" err="1" smtClean="0"/>
              <a:t>adıy</a:t>
            </a:r>
            <a:r>
              <a:rPr lang="tr-TR" dirty="0" smtClean="0"/>
              <a:t> la </a:t>
            </a:r>
            <a:r>
              <a:rPr lang="tr-TR" dirty="0" smtClean="0"/>
              <a:t>bilinen </a:t>
            </a:r>
            <a:r>
              <a:rPr lang="tr-TR" dirty="0" smtClean="0"/>
              <a:t>bir </a:t>
            </a:r>
            <a:r>
              <a:rPr lang="tr-TR" dirty="0" smtClean="0"/>
              <a:t>askerî </a:t>
            </a:r>
            <a:endParaRPr lang="tr-TR" dirty="0" smtClean="0"/>
          </a:p>
          <a:p>
            <a:r>
              <a:rPr lang="tr-TR" dirty="0" smtClean="0"/>
              <a:t>okul </a:t>
            </a:r>
            <a:r>
              <a:rPr lang="tr-TR" dirty="0" smtClean="0"/>
              <a:t>açtı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III</a:t>
            </a:r>
            <a:r>
              <a:rPr lang="tr-TR" dirty="0" smtClean="0"/>
              <a:t>. </a:t>
            </a:r>
            <a:r>
              <a:rPr lang="tr-TR" dirty="0" smtClean="0"/>
              <a:t>Mustafa </a:t>
            </a:r>
            <a:r>
              <a:rPr lang="tr-TR" dirty="0" smtClean="0"/>
              <a:t>(1757 - 1774) ise </a:t>
            </a:r>
            <a:r>
              <a:rPr lang="tr-TR" dirty="0" smtClean="0"/>
              <a:t>Avrupa tarzın </a:t>
            </a:r>
            <a:r>
              <a:rPr lang="tr-TR" dirty="0" smtClean="0"/>
              <a:t>da </a:t>
            </a:r>
            <a:r>
              <a:rPr lang="tr-TR" dirty="0" smtClean="0"/>
              <a:t>toplar döktür-</a:t>
            </a:r>
            <a:endParaRPr lang="tr-TR" dirty="0" smtClean="0"/>
          </a:p>
          <a:p>
            <a:r>
              <a:rPr lang="tr-TR" dirty="0" err="1" smtClean="0"/>
              <a:t>mek</a:t>
            </a:r>
            <a:r>
              <a:rPr lang="tr-TR" dirty="0" smtClean="0"/>
              <a:t> ve </a:t>
            </a:r>
            <a:r>
              <a:rPr lang="tr-TR" dirty="0" smtClean="0"/>
              <a:t>topçular yetiştirmek üzere Baron </a:t>
            </a:r>
            <a:r>
              <a:rPr lang="tr-TR" dirty="0" smtClean="0"/>
              <a:t>de </a:t>
            </a:r>
            <a:r>
              <a:rPr lang="tr-TR" dirty="0" err="1" smtClean="0"/>
              <a:t>Tott</a:t>
            </a:r>
            <a:r>
              <a:rPr lang="tr-TR" dirty="0" smtClean="0"/>
              <a:t> </a:t>
            </a:r>
            <a:r>
              <a:rPr lang="tr-TR" dirty="0" smtClean="0"/>
              <a:t>adında </a:t>
            </a:r>
            <a:r>
              <a:rPr lang="tr-TR" dirty="0" smtClean="0"/>
              <a:t>bir </a:t>
            </a:r>
            <a:r>
              <a:rPr lang="tr-TR" dirty="0" err="1" smtClean="0"/>
              <a:t>Fran</a:t>
            </a:r>
            <a:r>
              <a:rPr lang="tr-TR" dirty="0" smtClean="0"/>
              <a:t>-</a:t>
            </a:r>
          </a:p>
          <a:p>
            <a:r>
              <a:rPr lang="tr-TR" dirty="0" smtClean="0"/>
              <a:t>sızı görevlendirdi</a:t>
            </a:r>
            <a:r>
              <a:rPr lang="tr-TR" dirty="0" smtClean="0"/>
              <a:t>. </a:t>
            </a:r>
            <a:r>
              <a:rPr lang="tr-TR" dirty="0" smtClean="0"/>
              <a:t>Baron </a:t>
            </a:r>
            <a:r>
              <a:rPr lang="tr-TR" dirty="0" smtClean="0"/>
              <a:t>de </a:t>
            </a:r>
            <a:r>
              <a:rPr lang="tr-TR" dirty="0" err="1" smtClean="0"/>
              <a:t>Tott</a:t>
            </a:r>
            <a:r>
              <a:rPr lang="tr-TR" dirty="0" smtClean="0"/>
              <a:t>, </a:t>
            </a:r>
            <a:r>
              <a:rPr lang="tr-TR" dirty="0" smtClean="0"/>
              <a:t>sürat topçu </a:t>
            </a:r>
            <a:r>
              <a:rPr lang="tr-TR" dirty="0" err="1" smtClean="0"/>
              <a:t>ları</a:t>
            </a:r>
            <a:r>
              <a:rPr lang="tr-TR" dirty="0" smtClean="0"/>
              <a:t> adıyla yeni </a:t>
            </a:r>
            <a:r>
              <a:rPr lang="tr-TR" dirty="0" smtClean="0"/>
              <a:t>bir </a:t>
            </a:r>
          </a:p>
          <a:p>
            <a:r>
              <a:rPr lang="tr-TR" dirty="0" smtClean="0"/>
              <a:t>ocak </a:t>
            </a:r>
            <a:r>
              <a:rPr lang="tr-TR" dirty="0" smtClean="0"/>
              <a:t>kurdu</a:t>
            </a:r>
            <a:r>
              <a:rPr lang="tr-TR" dirty="0" smtClean="0"/>
              <a:t>. </a:t>
            </a:r>
            <a:r>
              <a:rPr lang="tr-TR" dirty="0" smtClean="0"/>
              <a:t>Mühendishane-i </a:t>
            </a:r>
            <a:r>
              <a:rPr lang="tr-TR" dirty="0" err="1" smtClean="0"/>
              <a:t>Bahr</a:t>
            </a:r>
            <a:r>
              <a:rPr lang="tr-TR" dirty="0" smtClean="0"/>
              <a:t>-i  </a:t>
            </a:r>
            <a:r>
              <a:rPr lang="tr-TR" dirty="0" err="1" smtClean="0"/>
              <a:t>Hamayu</a:t>
            </a:r>
            <a:r>
              <a:rPr lang="tr-TR" dirty="0" smtClean="0"/>
              <a:t> </a:t>
            </a:r>
            <a:r>
              <a:rPr lang="tr-TR" dirty="0" err="1" smtClean="0"/>
              <a:t>nun</a:t>
            </a:r>
            <a:r>
              <a:rPr lang="tr-TR" dirty="0" smtClean="0"/>
              <a:t> </a:t>
            </a:r>
            <a:r>
              <a:rPr lang="tr-TR" dirty="0" smtClean="0"/>
              <a:t>kurulmasında </a:t>
            </a:r>
            <a:endParaRPr lang="tr-TR" dirty="0" smtClean="0"/>
          </a:p>
          <a:p>
            <a:r>
              <a:rPr lang="tr-TR" dirty="0" smtClean="0"/>
              <a:t>da rol </a:t>
            </a:r>
            <a:r>
              <a:rPr lang="tr-TR" dirty="0" smtClean="0"/>
              <a:t>oynadı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007291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18. </a:t>
            </a:r>
            <a:r>
              <a:rPr lang="tr-TR" dirty="0" smtClean="0"/>
              <a:t>yüzyılda </a:t>
            </a:r>
            <a:r>
              <a:rPr lang="tr-TR" dirty="0" smtClean="0"/>
              <a:t>başlayan askerî </a:t>
            </a:r>
          </a:p>
          <a:p>
            <a:r>
              <a:rPr lang="tr-TR" dirty="0" smtClean="0"/>
              <a:t>alandaki </a:t>
            </a:r>
            <a:r>
              <a:rPr lang="tr-TR" dirty="0" smtClean="0"/>
              <a:t>Islahat hareketleri III</a:t>
            </a:r>
            <a:r>
              <a:rPr lang="tr-TR" dirty="0" smtClean="0"/>
              <a:t>. </a:t>
            </a:r>
            <a:r>
              <a:rPr lang="tr-TR" dirty="0" smtClean="0"/>
              <a:t>Selim</a:t>
            </a:r>
            <a:endParaRPr lang="tr-TR" dirty="0" smtClean="0"/>
          </a:p>
          <a:p>
            <a:r>
              <a:rPr lang="tr-TR" dirty="0" smtClean="0"/>
              <a:t>Döneminde </a:t>
            </a:r>
            <a:r>
              <a:rPr lang="tr-TR" dirty="0" smtClean="0"/>
              <a:t>de </a:t>
            </a:r>
            <a:r>
              <a:rPr lang="tr-TR" dirty="0" smtClean="0"/>
              <a:t>devam etti</a:t>
            </a:r>
            <a:r>
              <a:rPr lang="tr-TR" dirty="0" smtClean="0"/>
              <a:t>. </a:t>
            </a:r>
            <a:r>
              <a:rPr lang="tr-TR" dirty="0" smtClean="0"/>
              <a:t>III</a:t>
            </a:r>
            <a:r>
              <a:rPr lang="tr-TR" dirty="0" smtClean="0"/>
              <a:t>. </a:t>
            </a:r>
            <a:r>
              <a:rPr lang="tr-TR" dirty="0" smtClean="0"/>
              <a:t>Selim </a:t>
            </a:r>
            <a:endParaRPr lang="tr-TR" dirty="0" smtClean="0"/>
          </a:p>
          <a:p>
            <a:r>
              <a:rPr lang="tr-TR" dirty="0" smtClean="0"/>
              <a:t>padişah olduktan sonra yapılması </a:t>
            </a:r>
            <a:endParaRPr lang="tr-TR" dirty="0" smtClean="0"/>
          </a:p>
          <a:p>
            <a:r>
              <a:rPr lang="tr-TR" dirty="0" smtClean="0"/>
              <a:t>gereken Islahatlar hakkında raporlar </a:t>
            </a:r>
            <a:endParaRPr lang="tr-TR" dirty="0" smtClean="0"/>
          </a:p>
          <a:p>
            <a:r>
              <a:rPr lang="tr-TR" dirty="0" smtClean="0"/>
              <a:t>hazırlattı</a:t>
            </a:r>
            <a:r>
              <a:rPr lang="tr-TR" dirty="0" smtClean="0"/>
              <a:t>. </a:t>
            </a:r>
            <a:r>
              <a:rPr lang="tr-TR" dirty="0" smtClean="0"/>
              <a:t>Ardından </a:t>
            </a:r>
            <a:r>
              <a:rPr lang="tr-TR" dirty="0" smtClean="0"/>
              <a:t>da </a:t>
            </a:r>
            <a:r>
              <a:rPr lang="tr-TR" dirty="0" smtClean="0"/>
              <a:t>bu raporlarda-</a:t>
            </a:r>
            <a:endParaRPr lang="tr-TR" dirty="0" smtClean="0"/>
          </a:p>
          <a:p>
            <a:r>
              <a:rPr lang="tr-TR" dirty="0" smtClean="0"/>
              <a:t>ki </a:t>
            </a:r>
            <a:r>
              <a:rPr lang="tr-TR" dirty="0" smtClean="0"/>
              <a:t>tavsiyeler doğrultusunda Nizam-ı </a:t>
            </a:r>
            <a:endParaRPr lang="tr-TR" dirty="0" smtClean="0"/>
          </a:p>
          <a:p>
            <a:r>
              <a:rPr lang="tr-TR" dirty="0" smtClean="0"/>
              <a:t>Cedit </a:t>
            </a:r>
            <a:r>
              <a:rPr lang="tr-TR" dirty="0" smtClean="0"/>
              <a:t>(</a:t>
            </a:r>
            <a:r>
              <a:rPr lang="tr-TR" dirty="0" err="1" smtClean="0"/>
              <a:t>YeniDüzen</a:t>
            </a:r>
            <a:r>
              <a:rPr lang="tr-TR" dirty="0" smtClean="0"/>
              <a:t>) </a:t>
            </a:r>
            <a:r>
              <a:rPr lang="tr-TR" dirty="0" smtClean="0"/>
              <a:t>adını verdiği </a:t>
            </a:r>
            <a:r>
              <a:rPr lang="tr-TR" dirty="0" smtClean="0"/>
              <a:t>bir </a:t>
            </a:r>
          </a:p>
          <a:p>
            <a:r>
              <a:rPr lang="tr-TR" dirty="0" smtClean="0"/>
              <a:t>ıslahat programını uygulamaya koydu</a:t>
            </a:r>
            <a:r>
              <a:rPr lang="tr-TR" dirty="0" smtClean="0"/>
              <a:t>. </a:t>
            </a:r>
          </a:p>
          <a:p>
            <a:r>
              <a:rPr lang="tr-TR" dirty="0" smtClean="0"/>
              <a:t>Bu </a:t>
            </a:r>
            <a:r>
              <a:rPr lang="tr-TR" dirty="0" smtClean="0"/>
              <a:t>ıslahat kapsamın </a:t>
            </a:r>
            <a:r>
              <a:rPr lang="tr-TR" dirty="0" smtClean="0"/>
              <a:t>da 1793 </a:t>
            </a:r>
            <a:r>
              <a:rPr lang="tr-TR" dirty="0" smtClean="0"/>
              <a:t>yılın </a:t>
            </a:r>
            <a:r>
              <a:rPr lang="tr-TR" dirty="0" smtClean="0"/>
              <a:t>da </a:t>
            </a:r>
          </a:p>
          <a:p>
            <a:r>
              <a:rPr lang="tr-TR" dirty="0" smtClean="0"/>
              <a:t>modern silahlarla donatılan </a:t>
            </a:r>
            <a:r>
              <a:rPr lang="tr-TR" dirty="0" smtClean="0"/>
              <a:t>ve </a:t>
            </a:r>
            <a:r>
              <a:rPr lang="tr-TR" dirty="0" smtClean="0"/>
              <a:t>düzenli</a:t>
            </a:r>
            <a:endParaRPr lang="tr-TR" dirty="0" smtClean="0"/>
          </a:p>
          <a:p>
            <a:r>
              <a:rPr lang="tr-TR" dirty="0" smtClean="0"/>
              <a:t>talim yapan askerlerden oluşan yeni </a:t>
            </a:r>
            <a:endParaRPr lang="tr-TR" dirty="0" smtClean="0"/>
          </a:p>
          <a:p>
            <a:r>
              <a:rPr lang="tr-TR" dirty="0" smtClean="0"/>
              <a:t>bir </a:t>
            </a:r>
            <a:r>
              <a:rPr lang="tr-TR" dirty="0" smtClean="0"/>
              <a:t>ordu kurdu</a:t>
            </a:r>
            <a:r>
              <a:rPr lang="tr-TR" dirty="0" smtClean="0"/>
              <a:t>. 1795’te ise </a:t>
            </a:r>
            <a:r>
              <a:rPr lang="tr-TR" dirty="0" smtClean="0"/>
              <a:t>Mühendis-</a:t>
            </a:r>
            <a:endParaRPr lang="tr-TR" dirty="0" smtClean="0"/>
          </a:p>
          <a:p>
            <a:r>
              <a:rPr lang="tr-TR" dirty="0" smtClean="0"/>
              <a:t>hane-i </a:t>
            </a:r>
            <a:r>
              <a:rPr lang="tr-TR" dirty="0" err="1" smtClean="0"/>
              <a:t>Berr</a:t>
            </a:r>
            <a:r>
              <a:rPr lang="tr-TR" dirty="0" smtClean="0"/>
              <a:t>-i </a:t>
            </a:r>
            <a:r>
              <a:rPr lang="tr-TR" dirty="0" smtClean="0"/>
              <a:t>Hümayun adlı yeni </a:t>
            </a:r>
            <a:r>
              <a:rPr lang="tr-TR" dirty="0" smtClean="0"/>
              <a:t>bir </a:t>
            </a:r>
          </a:p>
          <a:p>
            <a:r>
              <a:rPr lang="tr-TR" dirty="0" smtClean="0"/>
              <a:t>askerî </a:t>
            </a:r>
            <a:r>
              <a:rPr lang="tr-TR" dirty="0" smtClean="0"/>
              <a:t>okul </a:t>
            </a:r>
            <a:r>
              <a:rPr lang="tr-TR" dirty="0" smtClean="0"/>
              <a:t>açtı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</TotalTime>
  <Words>377</Words>
  <PresentationFormat>Ekran Gösterisi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Kalabalık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BILGISAYAR</cp:lastModifiedBy>
  <cp:revision>7</cp:revision>
  <dcterms:modified xsi:type="dcterms:W3CDTF">2015-12-02T09:26:04Z</dcterms:modified>
</cp:coreProperties>
</file>