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601" autoAdjust="0"/>
    <p:restoredTop sz="94660"/>
  </p:normalViewPr>
  <p:slideViewPr>
    <p:cSldViewPr>
      <p:cViewPr varScale="1">
        <p:scale>
          <a:sx n="40" d="100"/>
          <a:sy n="40" d="100"/>
        </p:scale>
        <p:origin x="-69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Başlık"/>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8" name="7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9" name="8 Altbilgi Yer Tutucusu"/>
          <p:cNvSpPr>
            <a:spLocks noGrp="1"/>
          </p:cNvSpPr>
          <p:nvPr>
            <p:ph type="ftr" sz="quarter" idx="12"/>
          </p:nvPr>
        </p:nvSpPr>
        <p:spPr/>
        <p:txBody>
          <a:bodyPr/>
          <a:lstStyle/>
          <a:p>
            <a:endParaRPr lang="tr-TR"/>
          </a:p>
        </p:txBody>
      </p:sp>
    </p:spTree>
  </p:cSld>
  <p:clrMapOvr>
    <a:masterClrMapping/>
  </p:clrMapOvr>
  <p:transition spd="med">
    <p:dissolve/>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25.12.2014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156448" y="6422064"/>
            <a:ext cx="762000" cy="365125"/>
          </a:xfrm>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457200" y="6422064"/>
            <a:ext cx="2133600" cy="365125"/>
          </a:xfrm>
        </p:spPr>
        <p:txBody>
          <a:bodyPr/>
          <a:lstStyle/>
          <a:p>
            <a:fld id="{D9F75050-0E15-4C5B-92B0-66D068882F1F}" type="datetimeFigureOut">
              <a:rPr lang="tr-TR" smtClean="0"/>
              <a:pPr/>
              <a:t>25.12.2014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Yer Tutucusu"/>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9F75050-0E15-4C5B-92B0-66D068882F1F}" type="datetimeFigureOut">
              <a:rPr lang="tr-TR" smtClean="0"/>
              <a:pPr/>
              <a:t>25.12.2014</a:t>
            </a:fld>
            <a:endParaRPr lang="tr-TR"/>
          </a:p>
        </p:txBody>
      </p:sp>
      <p:sp>
        <p:nvSpPr>
          <p:cNvPr id="22" name="21 Altbilgi Yer Tutucusu"/>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17 Slayt Numarası Yer Tutucusu"/>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dissolve/>
    <p:sndAc>
      <p:stSnd>
        <p:snd r:embed="rId13" name="chimes.wav" builtIn="1"/>
      </p:stSnd>
    </p:sndAc>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jpeg"/><Relationship Id="rId7"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9"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turkcebilgi.com/Cebeci_Oca%C4%9F%C4%B1"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noAutofit/>
          </a:bodyPr>
          <a:lstStyle/>
          <a:p>
            <a:r>
              <a:rPr lang="tr-TR" sz="5000" dirty="0" smtClean="0">
                <a:solidFill>
                  <a:srgbClr val="FF0000"/>
                </a:solidFill>
                <a:latin typeface="Arial" pitchFamily="34" charset="0"/>
                <a:cs typeface="Arial" pitchFamily="34" charset="0"/>
              </a:rPr>
              <a:t>OSMANLI’DA ORDU</a:t>
            </a:r>
            <a:endParaRPr lang="tr-TR" sz="5000" dirty="0">
              <a:solidFill>
                <a:srgbClr val="FF0000"/>
              </a:solidFill>
              <a:latin typeface="Arial" pitchFamily="34" charset="0"/>
              <a:cs typeface="Arial" pitchFamily="34" charset="0"/>
            </a:endParaRPr>
          </a:p>
        </p:txBody>
      </p:sp>
      <p:pic>
        <p:nvPicPr>
          <p:cNvPr id="1026" name="Picture 2" descr="C:\Documents and Settings\Doğan\Desktop\images.jpg"/>
          <p:cNvPicPr>
            <a:picLocks noChangeAspect="1" noChangeArrowheads="1"/>
          </p:cNvPicPr>
          <p:nvPr/>
        </p:nvPicPr>
        <p:blipFill>
          <a:blip r:embed="rId3"/>
          <a:srcRect/>
          <a:stretch>
            <a:fillRect/>
          </a:stretch>
        </p:blipFill>
        <p:spPr bwMode="auto">
          <a:xfrm>
            <a:off x="-121486" y="1"/>
            <a:ext cx="3121850" cy="2574578"/>
          </a:xfrm>
          <a:prstGeom prst="rect">
            <a:avLst/>
          </a:prstGeom>
          <a:noFill/>
        </p:spPr>
      </p:pic>
      <p:pic>
        <p:nvPicPr>
          <p:cNvPr id="1027" name="Picture 3" descr="C:\Documents and Settings\Doğan\Desktop\images (1).jpg"/>
          <p:cNvPicPr>
            <a:picLocks noChangeAspect="1" noChangeArrowheads="1"/>
          </p:cNvPicPr>
          <p:nvPr/>
        </p:nvPicPr>
        <p:blipFill>
          <a:blip r:embed="rId4"/>
          <a:srcRect/>
          <a:stretch>
            <a:fillRect/>
          </a:stretch>
        </p:blipFill>
        <p:spPr bwMode="auto">
          <a:xfrm>
            <a:off x="5470098" y="0"/>
            <a:ext cx="3673902" cy="2285992"/>
          </a:xfrm>
          <a:prstGeom prst="rect">
            <a:avLst/>
          </a:prstGeom>
          <a:noFill/>
        </p:spPr>
      </p:pic>
      <p:pic>
        <p:nvPicPr>
          <p:cNvPr id="1028" name="Picture 4" descr="C:\Documents and Settings\Doğan\Desktop\images (2).jpg"/>
          <p:cNvPicPr>
            <a:picLocks noChangeAspect="1" noChangeArrowheads="1"/>
          </p:cNvPicPr>
          <p:nvPr/>
        </p:nvPicPr>
        <p:blipFill>
          <a:blip r:embed="rId5"/>
          <a:srcRect/>
          <a:stretch>
            <a:fillRect/>
          </a:stretch>
        </p:blipFill>
        <p:spPr bwMode="auto">
          <a:xfrm>
            <a:off x="0" y="4495094"/>
            <a:ext cx="3839710" cy="2362906"/>
          </a:xfrm>
          <a:prstGeom prst="rect">
            <a:avLst/>
          </a:prstGeom>
          <a:noFill/>
        </p:spPr>
      </p:pic>
      <p:pic>
        <p:nvPicPr>
          <p:cNvPr id="1029" name="Picture 5" descr="C:\Documents and Settings\Doğan\Desktop\images (3).jpg"/>
          <p:cNvPicPr>
            <a:picLocks noChangeAspect="1" noChangeArrowheads="1"/>
          </p:cNvPicPr>
          <p:nvPr/>
        </p:nvPicPr>
        <p:blipFill>
          <a:blip r:embed="rId6"/>
          <a:srcRect/>
          <a:stretch>
            <a:fillRect/>
          </a:stretch>
        </p:blipFill>
        <p:spPr bwMode="auto">
          <a:xfrm>
            <a:off x="6072198" y="4454701"/>
            <a:ext cx="3071802" cy="2403300"/>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800" dirty="0" smtClean="0">
                <a:solidFill>
                  <a:srgbClr val="FF0000"/>
                </a:solidFill>
              </a:rPr>
              <a:t>Kapıkulu Piyadeleri </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solidFill>
                  <a:srgbClr val="FF0000"/>
                </a:solidFill>
              </a:rPr>
              <a:t>Lağımcılar</a:t>
            </a:r>
          </a:p>
          <a:p>
            <a:r>
              <a:rPr lang="tr-TR" dirty="0" smtClean="0"/>
              <a:t>Kuşatma altındaki surlarının altından tünel kazarak surları yıkan veya düşmanın açtığı tünelleri kapatan ocaktır. </a:t>
            </a:r>
            <a:br>
              <a:rPr lang="tr-TR" dirty="0" smtClean="0"/>
            </a:br>
            <a:r>
              <a:rPr lang="tr-TR" dirty="0" smtClean="0"/>
              <a:t/>
            </a:r>
            <a:br>
              <a:rPr lang="tr-TR" dirty="0" smtClean="0"/>
            </a:br>
            <a:r>
              <a:rPr lang="tr-TR" b="1" dirty="0" smtClean="0">
                <a:solidFill>
                  <a:srgbClr val="FF0000"/>
                </a:solidFill>
              </a:rPr>
              <a:t>Sakalar</a:t>
            </a:r>
            <a:endParaRPr lang="tr-TR" dirty="0" smtClean="0">
              <a:solidFill>
                <a:srgbClr val="FF0000"/>
              </a:solidFill>
            </a:endParaRPr>
          </a:p>
          <a:p>
            <a:r>
              <a:rPr lang="tr-TR" dirty="0" smtClean="0"/>
              <a:t>Osmanlı ordusunun yardımcı kuvvetlerinden. Görevleri savaşta askerlere su dağıtmaktır.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600" dirty="0" smtClean="0">
                <a:solidFill>
                  <a:srgbClr val="FF0000"/>
                </a:solidFill>
              </a:rPr>
              <a:t>Kapıkulu Süvarileri</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Silahtar</a:t>
            </a:r>
          </a:p>
          <a:p>
            <a:r>
              <a:rPr lang="tr-TR" dirty="0" smtClean="0"/>
              <a:t>Savaşta hükümdarın sağında ve solunda bulunurlar ve padişahı korurlardı. </a:t>
            </a:r>
            <a:br>
              <a:rPr lang="tr-TR" dirty="0" smtClean="0"/>
            </a:br>
            <a:r>
              <a:rPr lang="tr-TR" dirty="0" smtClean="0"/>
              <a:t/>
            </a:r>
            <a:br>
              <a:rPr lang="tr-TR" dirty="0" smtClean="0"/>
            </a:br>
            <a:r>
              <a:rPr lang="tr-TR" dirty="0" smtClean="0"/>
              <a:t>Sipahi</a:t>
            </a:r>
          </a:p>
          <a:p>
            <a:r>
              <a:rPr lang="tr-TR" dirty="0" smtClean="0"/>
              <a:t>Savaşta hükümdarın sağında ve solunda bulunurlar ve padişahı korurlardı. </a:t>
            </a:r>
            <a:br>
              <a:rPr lang="tr-TR" dirty="0" smtClean="0"/>
            </a:br>
            <a:r>
              <a:rPr lang="tr-TR" dirty="0" smtClean="0"/>
              <a:t/>
            </a:r>
            <a:br>
              <a:rPr lang="tr-TR" dirty="0" smtClean="0"/>
            </a:br>
            <a:r>
              <a:rPr lang="tr-TR" dirty="0" smtClean="0"/>
              <a:t>Sağ Ulufeciler</a:t>
            </a:r>
          </a:p>
          <a:p>
            <a:r>
              <a:rPr lang="tr-TR" dirty="0" smtClean="0"/>
              <a:t>Savaşta ordunun ağırlıklarını ve </a:t>
            </a:r>
            <a:r>
              <a:rPr lang="tr-TR" b="1" dirty="0" smtClean="0"/>
              <a:t>hazineyi</a:t>
            </a:r>
            <a:endParaRPr lang="tr-TR" dirty="0" smtClean="0"/>
          </a:p>
          <a:p>
            <a:r>
              <a:rPr lang="tr-TR" dirty="0" smtClean="0"/>
              <a:t> korurlardı.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dirty="0" smtClean="0">
                <a:solidFill>
                  <a:srgbClr val="FF0000"/>
                </a:solidFill>
              </a:rPr>
              <a:t>Kapıkulu Süvarileri</a:t>
            </a:r>
            <a:endParaRPr lang="tr-TR" sz="5000" dirty="0">
              <a:solidFill>
                <a:srgbClr val="FF0000"/>
              </a:solidFill>
            </a:endParaRPr>
          </a:p>
        </p:txBody>
      </p:sp>
      <p:sp>
        <p:nvSpPr>
          <p:cNvPr id="3" name="2 İçerik Yer Tutucusu"/>
          <p:cNvSpPr>
            <a:spLocks noGrp="1"/>
          </p:cNvSpPr>
          <p:nvPr>
            <p:ph idx="1"/>
          </p:nvPr>
        </p:nvSpPr>
        <p:spPr/>
        <p:txBody>
          <a:bodyPr>
            <a:normAutofit fontScale="92500" lnSpcReduction="10000"/>
          </a:bodyPr>
          <a:lstStyle/>
          <a:p>
            <a:r>
              <a:rPr lang="tr-TR" dirty="0" smtClean="0"/>
              <a:t>Sol Ulufeciler</a:t>
            </a:r>
          </a:p>
          <a:p>
            <a:r>
              <a:rPr lang="tr-TR" dirty="0" smtClean="0"/>
              <a:t>Savaşta ordunun ağırlıklarını ve hazineyi korurlardı. </a:t>
            </a:r>
            <a:br>
              <a:rPr lang="tr-TR" dirty="0" smtClean="0"/>
            </a:br>
            <a:r>
              <a:rPr lang="tr-TR" dirty="0" smtClean="0"/>
              <a:t/>
            </a:r>
            <a:br>
              <a:rPr lang="tr-TR" dirty="0" smtClean="0"/>
            </a:br>
            <a:r>
              <a:rPr lang="tr-TR" dirty="0" smtClean="0"/>
              <a:t>Sağ </a:t>
            </a:r>
            <a:r>
              <a:rPr lang="tr-TR" dirty="0" smtClean="0"/>
              <a:t>Garipler </a:t>
            </a:r>
            <a:r>
              <a:rPr lang="tr-TR" dirty="0" smtClean="0"/>
              <a:t>bölüğü</a:t>
            </a:r>
          </a:p>
          <a:p>
            <a:r>
              <a:rPr lang="tr-TR" dirty="0" smtClean="0"/>
              <a:t>Savaşta saltanat sancaklarını korurlardı. </a:t>
            </a:r>
            <a:br>
              <a:rPr lang="tr-TR" dirty="0" smtClean="0"/>
            </a:br>
            <a:r>
              <a:rPr lang="tr-TR" dirty="0" smtClean="0"/>
              <a:t/>
            </a:r>
            <a:br>
              <a:rPr lang="tr-TR" dirty="0" smtClean="0"/>
            </a:br>
            <a:r>
              <a:rPr lang="tr-TR" dirty="0" smtClean="0"/>
              <a:t>Sol </a:t>
            </a:r>
            <a:r>
              <a:rPr lang="tr-TR" dirty="0" smtClean="0"/>
              <a:t>Garipler </a:t>
            </a:r>
            <a:r>
              <a:rPr lang="tr-TR" dirty="0" smtClean="0"/>
              <a:t>bölüğü</a:t>
            </a:r>
          </a:p>
          <a:p>
            <a:r>
              <a:rPr lang="tr-TR" dirty="0" smtClean="0"/>
              <a:t>Savaşta saltanat sancaklarını korurlardı.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dirty="0" smtClean="0">
                <a:solidFill>
                  <a:srgbClr val="FF0000"/>
                </a:solidFill>
              </a:rPr>
              <a:t>Eyalet  Askerleri</a:t>
            </a:r>
            <a:endParaRPr lang="tr-TR" sz="5000" dirty="0">
              <a:solidFill>
                <a:srgbClr val="FF0000"/>
              </a:solidFill>
            </a:endParaRPr>
          </a:p>
        </p:txBody>
      </p:sp>
      <p:sp>
        <p:nvSpPr>
          <p:cNvPr id="3" name="2 İçerik Yer Tutucusu"/>
          <p:cNvSpPr>
            <a:spLocks noGrp="1"/>
          </p:cNvSpPr>
          <p:nvPr>
            <p:ph idx="1"/>
          </p:nvPr>
        </p:nvSpPr>
        <p:spPr/>
        <p:txBody>
          <a:bodyPr>
            <a:normAutofit fontScale="85000" lnSpcReduction="20000"/>
          </a:bodyPr>
          <a:lstStyle/>
          <a:p>
            <a:pPr fontAlgn="base"/>
            <a:r>
              <a:rPr lang="tr-TR" b="1" dirty="0" smtClean="0">
                <a:solidFill>
                  <a:srgbClr val="FF0000"/>
                </a:solidFill>
              </a:rPr>
              <a:t>Tımarlı Sipahiler</a:t>
            </a:r>
            <a:endParaRPr lang="tr-TR" dirty="0" smtClean="0">
              <a:solidFill>
                <a:srgbClr val="FF0000"/>
              </a:solidFill>
            </a:endParaRPr>
          </a:p>
          <a:p>
            <a:pPr fontAlgn="base"/>
            <a:r>
              <a:rPr lang="tr-TR" dirty="0" smtClean="0"/>
              <a:t>Osmanlı Devleti’nin en kalabalık askeri gücü olan Tımarlı Sipahiler, I. Murat Döneminde Dirlik Sistemi’nin uygulanmaya başlanması sonrasında oluşturulmuştur. Tımarlı sipahiler, </a:t>
            </a:r>
            <a:r>
              <a:rPr lang="tr-TR" b="1" dirty="0" err="1" smtClean="0"/>
              <a:t>cebelu</a:t>
            </a:r>
            <a:r>
              <a:rPr lang="tr-TR" dirty="0" smtClean="0"/>
              <a:t> denilen atlı askerler beslemek zorundaydılar. </a:t>
            </a:r>
            <a:r>
              <a:rPr lang="tr-TR" dirty="0" err="1" smtClean="0"/>
              <a:t>Cebelülerin</a:t>
            </a:r>
            <a:r>
              <a:rPr lang="tr-TR" dirty="0" smtClean="0"/>
              <a:t> tüm ihtiyaçları tımar sahipleri tarafından karşılanırdı. Bu askerler aynı barış zamanlarında tarımla uğraşırlardı.</a:t>
            </a:r>
          </a:p>
          <a:p>
            <a:pPr fontAlgn="base"/>
            <a:r>
              <a:rPr lang="tr-TR" dirty="0" smtClean="0"/>
              <a:t>Tımarlı sipahiler, mazeretsiz olarak savaşa katılmadıklarında, dirlikleri ellerinden alınırdı.</a:t>
            </a:r>
          </a:p>
          <a:p>
            <a:pPr fontAlgn="base">
              <a:buNone/>
            </a:pPr>
            <a:endParaRPr lang="tr-TR" dirty="0" smtClean="0"/>
          </a:p>
          <a:p>
            <a:pPr fontAlgn="base">
              <a:buNone/>
            </a:pPr>
            <a:endParaRPr lang="tr-TR" dirty="0" smtClean="0"/>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ase"/>
            <a:r>
              <a:rPr lang="tr-TR" dirty="0" smtClean="0"/>
              <a:t>Tımarlı sipahilerin bazı özellikleri şunlardır:</a:t>
            </a:r>
          </a:p>
          <a:p>
            <a:pPr fontAlgn="base"/>
            <a:r>
              <a:rPr lang="tr-TR" dirty="0" smtClean="0"/>
              <a:t>✓ Tamamı Müslüman Türklerden oluşurdu.</a:t>
            </a:r>
          </a:p>
          <a:p>
            <a:pPr fontAlgn="base"/>
            <a:r>
              <a:rPr lang="tr-TR" dirty="0" smtClean="0"/>
              <a:t>✓ Devletten maaş yerine, tımar topraklarının vergilerini alırlardı.</a:t>
            </a:r>
          </a:p>
          <a:p>
            <a:pPr fontAlgn="base"/>
            <a:r>
              <a:rPr lang="tr-TR" dirty="0" smtClean="0"/>
              <a:t>✓ Tamamı atlı birliklerdi.</a:t>
            </a:r>
          </a:p>
          <a:p>
            <a:pPr fontAlgn="base"/>
            <a:r>
              <a:rPr lang="tr-TR" dirty="0" smtClean="0"/>
              <a:t>✓ Kendilerine belirtilen topraklarda oturmak zorundaydılar.</a:t>
            </a:r>
          </a:p>
          <a:p>
            <a:pPr fontAlgn="base"/>
            <a:r>
              <a:rPr lang="tr-TR" dirty="0" smtClean="0"/>
              <a:t>✓ Savaşlarda Anadolu ve Rumeli beylerbeylerinin komutasında bulunurlardı</a:t>
            </a:r>
          </a:p>
          <a:p>
            <a:pPr fontAlgn="base"/>
            <a:r>
              <a:rPr lang="tr-TR" dirty="0" smtClean="0"/>
              <a:t>✓ Barış zamanlarında, bulundukları bölgenin güvenliğini sağlarlardı.</a:t>
            </a:r>
          </a:p>
          <a:p>
            <a:pPr fontAlgn="base"/>
            <a:endParaRPr lang="tr-TR" dirty="0" smtClean="0"/>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pPr fontAlgn="base"/>
            <a:r>
              <a:rPr lang="tr-TR" dirty="0" smtClean="0"/>
              <a:t>Tımarlı Sipahilerin önemi, XVI. yüzyılın sonlarından itibaren azalmaya başlamıştır. Bu durumun oluşmasında;</a:t>
            </a:r>
          </a:p>
          <a:p>
            <a:pPr fontAlgn="base"/>
            <a:r>
              <a:rPr lang="tr-TR" dirty="0" smtClean="0"/>
              <a:t>✓ Devletin peşin para ihtiyacının artması nedeniyle bazı tımar topraklarının iltizama verilmesi</a:t>
            </a:r>
          </a:p>
          <a:p>
            <a:pPr fontAlgn="base"/>
            <a:r>
              <a:rPr lang="tr-TR" dirty="0" smtClean="0"/>
              <a:t>✓ Dirliklerin, hak etmeyen kişilere verilmesi</a:t>
            </a:r>
          </a:p>
          <a:p>
            <a:pPr fontAlgn="base"/>
            <a:r>
              <a:rPr lang="tr-TR" dirty="0" smtClean="0"/>
              <a:t>✓ Celali isyanlarının artması nedeniyle üretimin azalması</a:t>
            </a:r>
          </a:p>
          <a:p>
            <a:pPr fontAlgn="base"/>
            <a:r>
              <a:rPr lang="tr-TR" dirty="0" smtClean="0"/>
              <a:t>✓ Tımarlı sipahilerin Avrupa’da kurulan modern ordularla rekabet edememesi</a:t>
            </a:r>
          </a:p>
          <a:p>
            <a:pPr fontAlgn="base"/>
            <a:r>
              <a:rPr lang="tr-TR" dirty="0" smtClean="0"/>
              <a:t>II. Mahmut döneminde Dirlik Sistemine son verilerek Tımarlı Sipahiler de kaldırılmıştır.</a:t>
            </a:r>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pPr fontAlgn="base"/>
            <a:r>
              <a:rPr lang="tr-TR" dirty="0" smtClean="0">
                <a:solidFill>
                  <a:srgbClr val="FF0000"/>
                </a:solidFill>
              </a:rPr>
              <a:t>Akıncılar</a:t>
            </a:r>
          </a:p>
          <a:p>
            <a:pPr fontAlgn="base"/>
            <a:r>
              <a:rPr lang="tr-TR" dirty="0" smtClean="0"/>
              <a:t>Osmanlı devleti askeri teşkilatında sınır bölgelerinde, düşman memleketlerine ani baskınlar tertipleyerek yıpratma harekatında bulunan hafif süvari gruplarına verilen isim. akıncılar, bazılarının zannettikleri gibi yağma gayesiyle düşman içine giren ve hayatlarını talanla kazanan askeri bir birlik değildi. akıncıların vazifeleri, akın yapmakla kalmayıp, aynı zamanda düşmanın durumunu, yolları ve kuvveti hakkında bilgi toplamak gibi istihbarat görevini de yerine getirirlerdi</a:t>
            </a:r>
            <a:endParaRPr lang="tr-TR" dirty="0" smtClean="0">
              <a:solidFill>
                <a:srgbClr val="FF0000"/>
              </a:solidFill>
            </a:endParaRPr>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70000" lnSpcReduction="20000"/>
          </a:bodyPr>
          <a:lstStyle/>
          <a:p>
            <a:pPr fontAlgn="base">
              <a:buNone/>
            </a:pPr>
            <a:endParaRPr lang="tr-TR" dirty="0" smtClean="0"/>
          </a:p>
          <a:p>
            <a:r>
              <a:rPr lang="tr-TR" smtClean="0">
                <a:solidFill>
                  <a:srgbClr val="FF0000"/>
                </a:solidFill>
              </a:rPr>
              <a:t>AZAPLAR</a:t>
            </a:r>
            <a:r>
              <a:rPr lang="tr-TR" smtClean="0">
                <a:solidFill>
                  <a:srgbClr val="FF0000"/>
                </a:solidFill>
              </a:rPr>
              <a:t>,</a:t>
            </a:r>
          </a:p>
          <a:p>
            <a:r>
              <a:rPr lang="tr-TR" smtClean="0">
                <a:solidFill>
                  <a:srgbClr val="FF0000"/>
                </a:solidFill>
              </a:rPr>
              <a:t> </a:t>
            </a:r>
            <a:r>
              <a:rPr lang="tr-TR" dirty="0" smtClean="0"/>
              <a:t>Osmanlı ordusunun hafif yaya kuvvetlerini oluştururlardı. Bunlar, Anadolu’dan toplanan, savaşa yarar, dinç, güçlü, bekar Türk gençleri idiler. Donatımlarını ve iaşelerini, toplandıkları yerin halkı karşılardı. Silahları ok, yay ve pala idi. Savaşta merkez ordusunun önünde yer alırlardı. Arkalarında toplar, onların gerisinde yeniçeriler bulunurdu. Savaş başlayınca, düşmanla önce azaplar çarpışırlardı. Sonra sağa ve sola açılarak topçunun ateş etmesini sağlarlardı.</a:t>
            </a:r>
          </a:p>
          <a:p>
            <a:r>
              <a:rPr lang="tr-TR" dirty="0" smtClean="0"/>
              <a:t>Yaya azaplardan başka kale ve deniz azapları da vardı. Osmanlılar kalelerde koruyucu olarak azapları görevlendirmişlerdir. Bunlar maaşlı idiler. Deniz azapları, tersanelerde ve donanmada önemli görevler almışlardır. Gemi reisleri ile dümenci ve yelkenciler azap sınıfındandı.</a:t>
            </a:r>
          </a:p>
          <a:p>
            <a:pPr fontAlgn="base">
              <a:buNone/>
            </a:pPr>
            <a:endParaRPr lang="tr-TR" dirty="0" smtClean="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dirty="0" smtClean="0">
                <a:solidFill>
                  <a:srgbClr val="FF0000"/>
                </a:solidFill>
              </a:rPr>
              <a:t>DELİLER</a:t>
            </a:r>
          </a:p>
          <a:p>
            <a:pPr>
              <a:buNone/>
            </a:pPr>
            <a:endParaRPr lang="tr-TR" dirty="0" smtClean="0">
              <a:solidFill>
                <a:srgbClr val="FF0000"/>
              </a:solidFill>
            </a:endParaRPr>
          </a:p>
          <a:p>
            <a:r>
              <a:rPr lang="tr-TR" dirty="0" smtClean="0"/>
              <a:t>Osmanlı </a:t>
            </a:r>
            <a:r>
              <a:rPr lang="tr-TR" dirty="0" smtClean="0"/>
              <a:t>kara ordusunda görevli bir askeri birliğin ismidir.</a:t>
            </a:r>
            <a:br>
              <a:rPr lang="tr-TR" dirty="0" smtClean="0"/>
            </a:br>
            <a:r>
              <a:rPr lang="tr-TR" dirty="0" smtClean="0"/>
              <a:t>Asıl olarak kendilerine kılavuz, rehber manasına gelen delil ismi verilmesine karşın, cesur ve korkusuzca düşmana atılmaları nedeniyle halk arasında deli olarak anılmışlardır. Üzerlerine ayı, pars, aslan veya sırtlan postundan kılları dışarıda şalvarlar giyerlerdi. Başlarında tüylü bir miğfer, ellerinde de yine tüylü bir kalkan bulunurdu. Ayaklarında mahmuzlu çizmeleri vardı. </a:t>
            </a:r>
            <a:r>
              <a:rPr lang="tr-TR" b="1" dirty="0" smtClean="0"/>
              <a:t>Deli</a:t>
            </a:r>
            <a:r>
              <a:rPr lang="tr-TR" dirty="0" smtClean="0"/>
              <a:t> adını almalarının sebebi gönüllü 20-25 yaş arası gençlerden oluşmalarıydı ve savaşlarda ordunun en ön saflarında çarpışmalarıydı. Bayraklarında “Kaderde ne varsa o gelir başa” yazılıydı.</a:t>
            </a:r>
            <a:br>
              <a:rPr lang="tr-TR" dirty="0" smtClean="0"/>
            </a:br>
            <a:r>
              <a:rPr lang="tr-TR" dirty="0" smtClean="0"/>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solidFill>
                  <a:srgbClr val="FF0000"/>
                </a:solidFill>
              </a:rPr>
              <a:t>Gönüllüler</a:t>
            </a:r>
            <a:r>
              <a:rPr lang="tr-TR" b="1" dirty="0" smtClean="0"/>
              <a:t>;</a:t>
            </a:r>
            <a:r>
              <a:rPr lang="tr-TR" dirty="0" smtClean="0"/>
              <a:t> Sınır boylarındaki şehir ve </a:t>
            </a:r>
            <a:r>
              <a:rPr lang="tr-TR" dirty="0" smtClean="0"/>
              <a:t>kasabaları </a:t>
            </a:r>
            <a:r>
              <a:rPr lang="tr-TR" dirty="0" smtClean="0"/>
              <a:t>koruyan ücretli süvarilerdi</a:t>
            </a:r>
            <a:r>
              <a:rPr lang="tr-TR" dirty="0" smtClean="0"/>
              <a:t>.</a:t>
            </a:r>
          </a:p>
          <a:p>
            <a:endParaRPr lang="tr-TR" dirty="0" smtClean="0"/>
          </a:p>
          <a:p>
            <a:r>
              <a:rPr lang="tr-TR" i="1" dirty="0" smtClean="0">
                <a:solidFill>
                  <a:srgbClr val="FF0000"/>
                </a:solidFill>
              </a:rPr>
              <a:t>Beşliler;</a:t>
            </a:r>
            <a:r>
              <a:rPr lang="tr-TR" i="1" dirty="0" smtClean="0"/>
              <a:t> </a:t>
            </a:r>
            <a:r>
              <a:rPr lang="tr-TR" dirty="0" smtClean="0"/>
              <a:t>Sınırda yaşayan her beş haneden bir kişi alınarak oluşturulmuş birliklerdi. </a:t>
            </a:r>
            <a:r>
              <a:rPr lang="tr-TR" dirty="0" smtClean="0"/>
              <a:t>Ülke </a:t>
            </a:r>
            <a:r>
              <a:rPr lang="tr-TR" dirty="0" smtClean="0"/>
              <a:t>sınırlarını korurlardı.</a:t>
            </a: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endParaRPr lang="tr-TR" dirty="0"/>
          </a:p>
        </p:txBody>
      </p:sp>
      <p:pic>
        <p:nvPicPr>
          <p:cNvPr id="2050" name="Picture 2" descr="C:\Documents and Settings\Doğan\Desktop\indir.jpg"/>
          <p:cNvPicPr>
            <a:picLocks noChangeAspect="1" noChangeArrowheads="1"/>
          </p:cNvPicPr>
          <p:nvPr/>
        </p:nvPicPr>
        <p:blipFill>
          <a:blip r:embed="rId3"/>
          <a:srcRect/>
          <a:stretch>
            <a:fillRect/>
          </a:stretch>
        </p:blipFill>
        <p:spPr bwMode="auto">
          <a:xfrm>
            <a:off x="0" y="-170034"/>
            <a:ext cx="9144000" cy="7028034"/>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fontAlgn="base"/>
            <a:r>
              <a:rPr lang="tr-TR" b="1" dirty="0" smtClean="0">
                <a:solidFill>
                  <a:srgbClr val="FF0000"/>
                </a:solidFill>
              </a:rPr>
              <a:t>Yayalar ve Yörükler</a:t>
            </a:r>
            <a:endParaRPr lang="tr-TR" dirty="0" smtClean="0">
              <a:solidFill>
                <a:srgbClr val="FF0000"/>
              </a:solidFill>
            </a:endParaRPr>
          </a:p>
          <a:p>
            <a:pPr fontAlgn="base"/>
            <a:r>
              <a:rPr lang="tr-TR" dirty="0" smtClean="0"/>
              <a:t>Yol açmak, ağırlıkları taşımak, yiyecek taşımak, kaleleri onarmak, gibi görevleri vardı. Bu işleri Rumeli topraklarında yapanlara, </a:t>
            </a:r>
            <a:r>
              <a:rPr lang="tr-TR" dirty="0" err="1" smtClean="0"/>
              <a:t>yörük</a:t>
            </a:r>
            <a:r>
              <a:rPr lang="tr-TR" dirty="0" smtClean="0"/>
              <a:t> adı verilirdi</a:t>
            </a:r>
            <a:r>
              <a:rPr lang="tr-TR" dirty="0" smtClean="0"/>
              <a:t>.</a:t>
            </a:r>
          </a:p>
          <a:p>
            <a:pPr fontAlgn="base"/>
            <a:endParaRPr lang="tr-TR" dirty="0" smtClean="0"/>
          </a:p>
          <a:p>
            <a:pPr fontAlgn="base"/>
            <a:r>
              <a:rPr lang="tr-TR" b="1" dirty="0" smtClean="0">
                <a:solidFill>
                  <a:srgbClr val="FF0000"/>
                </a:solidFill>
              </a:rPr>
              <a:t>Müsellemler</a:t>
            </a:r>
            <a:endParaRPr lang="tr-TR" dirty="0" smtClean="0">
              <a:solidFill>
                <a:srgbClr val="FF0000"/>
              </a:solidFill>
            </a:endParaRPr>
          </a:p>
          <a:p>
            <a:pPr fontAlgn="base"/>
            <a:r>
              <a:rPr lang="tr-TR" dirty="0" smtClean="0"/>
              <a:t>Savaş zamanında, ordunun yolu üzerinde yol genişletme veya köprü kurma gibi işleri yerine getirirlerdi.</a:t>
            </a:r>
          </a:p>
          <a:p>
            <a:pPr fontAlgn="base"/>
            <a:endParaRPr lang="tr-TR" dirty="0" smtClean="0"/>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600" dirty="0" smtClean="0">
                <a:solidFill>
                  <a:srgbClr val="FF0000"/>
                </a:solidFill>
              </a:rPr>
              <a:t>YARDIMCI </a:t>
            </a:r>
            <a:r>
              <a:rPr lang="tr-TR" sz="5600" dirty="0" smtClean="0">
                <a:solidFill>
                  <a:srgbClr val="FF0000"/>
                </a:solidFill>
              </a:rPr>
              <a:t>KUVVETLER</a:t>
            </a:r>
            <a:r>
              <a:rPr lang="tr-TR" dirty="0" smtClean="0">
                <a:solidFill>
                  <a:srgbClr val="FF0000"/>
                </a:solidFill>
              </a:rPr>
              <a:t/>
            </a:r>
            <a:br>
              <a:rPr lang="tr-TR" dirty="0" smtClean="0">
                <a:solidFill>
                  <a:srgbClr val="FF0000"/>
                </a:solidFill>
              </a:rPr>
            </a:br>
            <a:endParaRPr lang="tr-TR" dirty="0"/>
          </a:p>
        </p:txBody>
      </p:sp>
      <p:sp>
        <p:nvSpPr>
          <p:cNvPr id="3" name="2 İçerik Yer Tutucusu"/>
          <p:cNvSpPr>
            <a:spLocks noGrp="1"/>
          </p:cNvSpPr>
          <p:nvPr>
            <p:ph idx="1"/>
          </p:nvPr>
        </p:nvSpPr>
        <p:spPr/>
        <p:txBody>
          <a:bodyPr/>
          <a:lstStyle/>
          <a:p>
            <a:pPr fontAlgn="base"/>
            <a:r>
              <a:rPr lang="tr-TR" dirty="0" smtClean="0">
                <a:solidFill>
                  <a:srgbClr val="FF0000"/>
                </a:solidFill>
              </a:rPr>
              <a:t>YARDIMCI KUVVETLER:</a:t>
            </a:r>
          </a:p>
          <a:p>
            <a:pPr fontAlgn="base"/>
            <a:r>
              <a:rPr lang="tr-TR" dirty="0" smtClean="0"/>
              <a:t>Bir </a:t>
            </a:r>
            <a:r>
              <a:rPr lang="tr-TR" dirty="0" err="1" smtClean="0"/>
              <a:t>savas</a:t>
            </a:r>
            <a:r>
              <a:rPr lang="tr-TR" dirty="0" smtClean="0"/>
              <a:t> zamanında bağlı hükümetlerin(Kırım,Eflak-</a:t>
            </a:r>
            <a:r>
              <a:rPr lang="tr-TR" dirty="0" err="1" smtClean="0"/>
              <a:t>Boğdan</a:t>
            </a:r>
            <a:r>
              <a:rPr lang="tr-TR" dirty="0" smtClean="0"/>
              <a:t>) askerleri de Osmanlı ordusuna yardım ederlerdi. Bunlar içinde en önemlisi Kırım kuvvetleriydi.</a:t>
            </a:r>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600" dirty="0" smtClean="0">
                <a:solidFill>
                  <a:srgbClr val="FF0000"/>
                </a:solidFill>
              </a:rPr>
              <a:t>Galeri</a:t>
            </a:r>
            <a:r>
              <a:rPr lang="tr-TR" dirty="0" smtClean="0"/>
              <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4098" name="Picture 2" descr="C:\Documents and Settings\Doğan\Desktop\images.jpg"/>
          <p:cNvPicPr>
            <a:picLocks noChangeAspect="1" noChangeArrowheads="1"/>
          </p:cNvPicPr>
          <p:nvPr/>
        </p:nvPicPr>
        <p:blipFill>
          <a:blip r:embed="rId3"/>
          <a:srcRect/>
          <a:stretch>
            <a:fillRect/>
          </a:stretch>
        </p:blipFill>
        <p:spPr bwMode="auto">
          <a:xfrm>
            <a:off x="397628" y="1643050"/>
            <a:ext cx="2174108" cy="1643074"/>
          </a:xfrm>
          <a:prstGeom prst="rect">
            <a:avLst/>
          </a:prstGeom>
          <a:noFill/>
        </p:spPr>
      </p:pic>
      <p:pic>
        <p:nvPicPr>
          <p:cNvPr id="4101" name="Picture 5" descr="C:\Documents and Settings\Doğan\Desktop\images (1).jpg"/>
          <p:cNvPicPr>
            <a:picLocks noChangeAspect="1" noChangeArrowheads="1"/>
          </p:cNvPicPr>
          <p:nvPr/>
        </p:nvPicPr>
        <p:blipFill>
          <a:blip r:embed="rId4"/>
          <a:srcRect/>
          <a:stretch>
            <a:fillRect/>
          </a:stretch>
        </p:blipFill>
        <p:spPr bwMode="auto">
          <a:xfrm>
            <a:off x="461963" y="4429132"/>
            <a:ext cx="1676400" cy="1714512"/>
          </a:xfrm>
          <a:prstGeom prst="rect">
            <a:avLst/>
          </a:prstGeom>
          <a:noFill/>
        </p:spPr>
      </p:pic>
      <p:pic>
        <p:nvPicPr>
          <p:cNvPr id="4102" name="Picture 6" descr="C:\Documents and Settings\Doğan\Desktop\images (2).jpg"/>
          <p:cNvPicPr>
            <a:picLocks noChangeAspect="1" noChangeArrowheads="1"/>
          </p:cNvPicPr>
          <p:nvPr/>
        </p:nvPicPr>
        <p:blipFill>
          <a:blip r:embed="rId5"/>
          <a:srcRect/>
          <a:stretch>
            <a:fillRect/>
          </a:stretch>
        </p:blipFill>
        <p:spPr bwMode="auto">
          <a:xfrm>
            <a:off x="6034088" y="4370388"/>
            <a:ext cx="1824059" cy="1773256"/>
          </a:xfrm>
          <a:prstGeom prst="rect">
            <a:avLst/>
          </a:prstGeom>
          <a:noFill/>
        </p:spPr>
      </p:pic>
      <p:pic>
        <p:nvPicPr>
          <p:cNvPr id="4103" name="Picture 7" descr="C:\Documents and Settings\Doğan\Desktop\images (3).jpg"/>
          <p:cNvPicPr>
            <a:picLocks noChangeAspect="1" noChangeArrowheads="1"/>
          </p:cNvPicPr>
          <p:nvPr/>
        </p:nvPicPr>
        <p:blipFill>
          <a:blip r:embed="rId6"/>
          <a:srcRect/>
          <a:stretch>
            <a:fillRect/>
          </a:stretch>
        </p:blipFill>
        <p:spPr bwMode="auto">
          <a:xfrm>
            <a:off x="5929322" y="1643050"/>
            <a:ext cx="1933575" cy="2362200"/>
          </a:xfrm>
          <a:prstGeom prst="rect">
            <a:avLst/>
          </a:prstGeom>
          <a:noFill/>
        </p:spPr>
      </p:pic>
      <p:pic>
        <p:nvPicPr>
          <p:cNvPr id="4106" name="Picture 10" descr="C:\Documents and Settings\Doğan\Desktop\indir (1).jpg"/>
          <p:cNvPicPr>
            <a:picLocks noChangeAspect="1" noChangeArrowheads="1"/>
          </p:cNvPicPr>
          <p:nvPr/>
        </p:nvPicPr>
        <p:blipFill>
          <a:blip r:embed="rId7"/>
          <a:srcRect/>
          <a:stretch>
            <a:fillRect/>
          </a:stretch>
        </p:blipFill>
        <p:spPr bwMode="auto">
          <a:xfrm>
            <a:off x="2214546" y="4357694"/>
            <a:ext cx="3786214" cy="1785950"/>
          </a:xfrm>
          <a:prstGeom prst="rect">
            <a:avLst/>
          </a:prstGeom>
          <a:noFill/>
        </p:spPr>
      </p:pic>
      <p:pic>
        <p:nvPicPr>
          <p:cNvPr id="4107" name="Picture 11" descr="C:\Documents and Settings\Doğan\Desktop\images (5).jpg"/>
          <p:cNvPicPr>
            <a:picLocks noChangeAspect="1" noChangeArrowheads="1"/>
          </p:cNvPicPr>
          <p:nvPr/>
        </p:nvPicPr>
        <p:blipFill>
          <a:blip r:embed="rId8"/>
          <a:srcRect/>
          <a:stretch>
            <a:fillRect/>
          </a:stretch>
        </p:blipFill>
        <p:spPr bwMode="auto">
          <a:xfrm>
            <a:off x="2500298" y="1714488"/>
            <a:ext cx="3429024" cy="1500198"/>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714488"/>
            <a:ext cx="7467600" cy="4411675"/>
          </a:xfrm>
        </p:spPr>
        <p:txBody>
          <a:bodyPr/>
          <a:lstStyle/>
          <a:p>
            <a:endParaRPr lang="tr-TR" dirty="0"/>
          </a:p>
        </p:txBody>
      </p:sp>
      <p:pic>
        <p:nvPicPr>
          <p:cNvPr id="5122" name="Picture 2" descr="C:\Documents and Settings\Doğan\Desktop\images (6).jpg"/>
          <p:cNvPicPr>
            <a:picLocks noChangeAspect="1" noChangeArrowheads="1"/>
          </p:cNvPicPr>
          <p:nvPr/>
        </p:nvPicPr>
        <p:blipFill>
          <a:blip r:embed="rId3"/>
          <a:srcRect/>
          <a:stretch>
            <a:fillRect/>
          </a:stretch>
        </p:blipFill>
        <p:spPr bwMode="auto">
          <a:xfrm>
            <a:off x="500034" y="1625453"/>
            <a:ext cx="2089179" cy="1589233"/>
          </a:xfrm>
          <a:prstGeom prst="rect">
            <a:avLst/>
          </a:prstGeom>
          <a:noFill/>
        </p:spPr>
      </p:pic>
      <p:pic>
        <p:nvPicPr>
          <p:cNvPr id="5124" name="Picture 4" descr="C:\Documents and Settings\Doğan\Desktop\images (7).jpg"/>
          <p:cNvPicPr>
            <a:picLocks noChangeAspect="1" noChangeArrowheads="1"/>
          </p:cNvPicPr>
          <p:nvPr/>
        </p:nvPicPr>
        <p:blipFill>
          <a:blip r:embed="rId4"/>
          <a:srcRect/>
          <a:stretch>
            <a:fillRect/>
          </a:stretch>
        </p:blipFill>
        <p:spPr bwMode="auto">
          <a:xfrm>
            <a:off x="5786446" y="1643050"/>
            <a:ext cx="2071702" cy="1585926"/>
          </a:xfrm>
          <a:prstGeom prst="rect">
            <a:avLst/>
          </a:prstGeom>
          <a:noFill/>
        </p:spPr>
      </p:pic>
      <p:pic>
        <p:nvPicPr>
          <p:cNvPr id="5125" name="Picture 5" descr="C:\Documents and Settings\Doğan\Desktop\images (8).jpg"/>
          <p:cNvPicPr>
            <a:picLocks noChangeAspect="1" noChangeArrowheads="1"/>
          </p:cNvPicPr>
          <p:nvPr/>
        </p:nvPicPr>
        <p:blipFill>
          <a:blip r:embed="rId5"/>
          <a:srcRect/>
          <a:stretch>
            <a:fillRect/>
          </a:stretch>
        </p:blipFill>
        <p:spPr bwMode="auto">
          <a:xfrm>
            <a:off x="500035" y="4210051"/>
            <a:ext cx="1477990" cy="1933593"/>
          </a:xfrm>
          <a:prstGeom prst="rect">
            <a:avLst/>
          </a:prstGeom>
          <a:noFill/>
        </p:spPr>
      </p:pic>
      <p:pic>
        <p:nvPicPr>
          <p:cNvPr id="5126" name="Picture 6" descr="C:\Documents and Settings\Doğan\Desktop\images (9).jpg"/>
          <p:cNvPicPr>
            <a:picLocks noChangeAspect="1" noChangeArrowheads="1"/>
          </p:cNvPicPr>
          <p:nvPr/>
        </p:nvPicPr>
        <p:blipFill>
          <a:blip r:embed="rId6"/>
          <a:srcRect/>
          <a:stretch>
            <a:fillRect/>
          </a:stretch>
        </p:blipFill>
        <p:spPr bwMode="auto">
          <a:xfrm>
            <a:off x="6303963" y="4105275"/>
            <a:ext cx="1685925" cy="2109807"/>
          </a:xfrm>
          <a:prstGeom prst="rect">
            <a:avLst/>
          </a:prstGeom>
          <a:noFill/>
        </p:spPr>
      </p:pic>
      <p:pic>
        <p:nvPicPr>
          <p:cNvPr id="5127" name="Picture 7" descr="C:\Documents and Settings\Doğan\Desktop\images (10).jpg"/>
          <p:cNvPicPr>
            <a:picLocks noChangeAspect="1" noChangeArrowheads="1"/>
          </p:cNvPicPr>
          <p:nvPr/>
        </p:nvPicPr>
        <p:blipFill>
          <a:blip r:embed="rId7"/>
          <a:srcRect/>
          <a:stretch>
            <a:fillRect/>
          </a:stretch>
        </p:blipFill>
        <p:spPr bwMode="auto">
          <a:xfrm>
            <a:off x="1928794" y="4187447"/>
            <a:ext cx="4357718" cy="1956197"/>
          </a:xfrm>
          <a:prstGeom prst="rect">
            <a:avLst/>
          </a:prstGeom>
          <a:noFill/>
        </p:spPr>
      </p:pic>
      <p:pic>
        <p:nvPicPr>
          <p:cNvPr id="5129" name="Picture 9" descr="C:\Documents and Settings\Doğan\Desktop\images (13).jpg"/>
          <p:cNvPicPr>
            <a:picLocks noChangeAspect="1" noChangeArrowheads="1"/>
          </p:cNvPicPr>
          <p:nvPr/>
        </p:nvPicPr>
        <p:blipFill>
          <a:blip r:embed="rId8"/>
          <a:srcRect/>
          <a:stretch>
            <a:fillRect/>
          </a:stretch>
        </p:blipFill>
        <p:spPr bwMode="auto">
          <a:xfrm>
            <a:off x="2616814" y="1714488"/>
            <a:ext cx="3169631" cy="1571636"/>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6146" name="Picture 2" descr="C:\Documents and Settings\Doğan\Desktop\images (12).jpg"/>
          <p:cNvPicPr>
            <a:picLocks noChangeAspect="1" noChangeArrowheads="1"/>
          </p:cNvPicPr>
          <p:nvPr/>
        </p:nvPicPr>
        <p:blipFill>
          <a:blip r:embed="rId3"/>
          <a:srcRect/>
          <a:stretch>
            <a:fillRect/>
          </a:stretch>
        </p:blipFill>
        <p:spPr bwMode="auto">
          <a:xfrm>
            <a:off x="500034" y="1643050"/>
            <a:ext cx="1681191" cy="1857388"/>
          </a:xfrm>
          <a:prstGeom prst="rect">
            <a:avLst/>
          </a:prstGeom>
          <a:noFill/>
        </p:spPr>
      </p:pic>
      <p:pic>
        <p:nvPicPr>
          <p:cNvPr id="6147" name="Picture 3" descr="C:\Documents and Settings\Doğan\Desktop\indir (2).jpg"/>
          <p:cNvPicPr>
            <a:picLocks noChangeAspect="1" noChangeArrowheads="1"/>
          </p:cNvPicPr>
          <p:nvPr/>
        </p:nvPicPr>
        <p:blipFill>
          <a:blip r:embed="rId4"/>
          <a:srcRect/>
          <a:stretch>
            <a:fillRect/>
          </a:stretch>
        </p:blipFill>
        <p:spPr bwMode="auto">
          <a:xfrm>
            <a:off x="5848350" y="1714488"/>
            <a:ext cx="2066925" cy="1785950"/>
          </a:xfrm>
          <a:prstGeom prst="rect">
            <a:avLst/>
          </a:prstGeom>
          <a:noFill/>
        </p:spPr>
      </p:pic>
      <p:pic>
        <p:nvPicPr>
          <p:cNvPr id="6148" name="Picture 4" descr="C:\Documents and Settings\Doğan\Desktop\indir (3).jpg"/>
          <p:cNvPicPr>
            <a:picLocks noChangeAspect="1" noChangeArrowheads="1"/>
          </p:cNvPicPr>
          <p:nvPr/>
        </p:nvPicPr>
        <p:blipFill>
          <a:blip r:embed="rId5"/>
          <a:srcRect/>
          <a:stretch>
            <a:fillRect/>
          </a:stretch>
        </p:blipFill>
        <p:spPr bwMode="auto">
          <a:xfrm>
            <a:off x="500034" y="4143380"/>
            <a:ext cx="1814513" cy="2000264"/>
          </a:xfrm>
          <a:prstGeom prst="rect">
            <a:avLst/>
          </a:prstGeom>
          <a:noFill/>
        </p:spPr>
      </p:pic>
      <p:pic>
        <p:nvPicPr>
          <p:cNvPr id="6150" name="Picture 6" descr="C:\Documents and Settings\Doğan\Desktop\indir (4).jpg"/>
          <p:cNvPicPr>
            <a:picLocks noChangeAspect="1" noChangeArrowheads="1"/>
          </p:cNvPicPr>
          <p:nvPr/>
        </p:nvPicPr>
        <p:blipFill>
          <a:blip r:embed="rId6"/>
          <a:srcRect/>
          <a:stretch>
            <a:fillRect/>
          </a:stretch>
        </p:blipFill>
        <p:spPr bwMode="auto">
          <a:xfrm>
            <a:off x="6094412" y="4143380"/>
            <a:ext cx="1835173" cy="2000263"/>
          </a:xfrm>
          <a:prstGeom prst="rect">
            <a:avLst/>
          </a:prstGeom>
          <a:noFill/>
        </p:spPr>
      </p:pic>
      <p:pic>
        <p:nvPicPr>
          <p:cNvPr id="6151" name="Picture 7" descr="C:\Documents and Settings\Doğan\Desktop\images (15).jpg"/>
          <p:cNvPicPr>
            <a:picLocks noChangeAspect="1" noChangeArrowheads="1"/>
          </p:cNvPicPr>
          <p:nvPr/>
        </p:nvPicPr>
        <p:blipFill>
          <a:blip r:embed="rId7"/>
          <a:srcRect/>
          <a:stretch>
            <a:fillRect/>
          </a:stretch>
        </p:blipFill>
        <p:spPr bwMode="auto">
          <a:xfrm>
            <a:off x="2285984" y="4195771"/>
            <a:ext cx="3857652" cy="1943095"/>
          </a:xfrm>
          <a:prstGeom prst="rect">
            <a:avLst/>
          </a:prstGeom>
          <a:noFill/>
        </p:spPr>
      </p:pic>
      <p:pic>
        <p:nvPicPr>
          <p:cNvPr id="6152" name="Picture 8" descr="C:\Documents and Settings\Doğan\Desktop\images (16).jpg"/>
          <p:cNvPicPr>
            <a:picLocks noChangeAspect="1" noChangeArrowheads="1"/>
          </p:cNvPicPr>
          <p:nvPr/>
        </p:nvPicPr>
        <p:blipFill>
          <a:blip r:embed="rId8"/>
          <a:srcRect/>
          <a:stretch>
            <a:fillRect/>
          </a:stretch>
        </p:blipFill>
        <p:spPr bwMode="auto">
          <a:xfrm>
            <a:off x="2214546" y="1640434"/>
            <a:ext cx="3643338" cy="1855028"/>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7170" name="Picture 2" descr="C:\Documents and Settings\Doğan\Desktop\images (17).jpg"/>
          <p:cNvPicPr>
            <a:picLocks noChangeAspect="1" noChangeArrowheads="1"/>
          </p:cNvPicPr>
          <p:nvPr/>
        </p:nvPicPr>
        <p:blipFill>
          <a:blip r:embed="rId3"/>
          <a:srcRect/>
          <a:stretch>
            <a:fillRect/>
          </a:stretch>
        </p:blipFill>
        <p:spPr bwMode="auto">
          <a:xfrm>
            <a:off x="500034" y="1651302"/>
            <a:ext cx="1643074" cy="2629441"/>
          </a:xfrm>
          <a:prstGeom prst="rect">
            <a:avLst/>
          </a:prstGeom>
          <a:noFill/>
        </p:spPr>
      </p:pic>
      <p:pic>
        <p:nvPicPr>
          <p:cNvPr id="7171" name="Picture 3" descr="C:\Documents and Settings\Doğan\Desktop\images (18).jpg"/>
          <p:cNvPicPr>
            <a:picLocks noChangeAspect="1" noChangeArrowheads="1"/>
          </p:cNvPicPr>
          <p:nvPr/>
        </p:nvPicPr>
        <p:blipFill>
          <a:blip r:embed="rId4"/>
          <a:srcRect/>
          <a:stretch>
            <a:fillRect/>
          </a:stretch>
        </p:blipFill>
        <p:spPr bwMode="auto">
          <a:xfrm>
            <a:off x="5716588" y="1649048"/>
            <a:ext cx="2212998" cy="2076816"/>
          </a:xfrm>
          <a:prstGeom prst="rect">
            <a:avLst/>
          </a:prstGeom>
          <a:noFill/>
        </p:spPr>
      </p:pic>
      <p:pic>
        <p:nvPicPr>
          <p:cNvPr id="7172" name="Picture 4" descr="C:\Documents and Settings\Doğan\Desktop\images (19).jpg"/>
          <p:cNvPicPr>
            <a:picLocks noChangeAspect="1" noChangeArrowheads="1"/>
          </p:cNvPicPr>
          <p:nvPr/>
        </p:nvPicPr>
        <p:blipFill>
          <a:blip r:embed="rId5"/>
          <a:srcRect/>
          <a:stretch>
            <a:fillRect/>
          </a:stretch>
        </p:blipFill>
        <p:spPr bwMode="auto">
          <a:xfrm>
            <a:off x="393700" y="4297363"/>
            <a:ext cx="1714500" cy="1846281"/>
          </a:xfrm>
          <a:prstGeom prst="rect">
            <a:avLst/>
          </a:prstGeom>
          <a:noFill/>
        </p:spPr>
      </p:pic>
      <p:pic>
        <p:nvPicPr>
          <p:cNvPr id="7173" name="Picture 5" descr="C:\Documents and Settings\Doğan\Desktop\images (20).jpg"/>
          <p:cNvPicPr>
            <a:picLocks noChangeAspect="1" noChangeArrowheads="1"/>
          </p:cNvPicPr>
          <p:nvPr/>
        </p:nvPicPr>
        <p:blipFill>
          <a:blip r:embed="rId6"/>
          <a:srcRect/>
          <a:stretch>
            <a:fillRect/>
          </a:stretch>
        </p:blipFill>
        <p:spPr bwMode="auto">
          <a:xfrm>
            <a:off x="5616575" y="3714753"/>
            <a:ext cx="2241573" cy="2428892"/>
          </a:xfrm>
          <a:prstGeom prst="rect">
            <a:avLst/>
          </a:prstGeom>
          <a:noFill/>
        </p:spPr>
      </p:pic>
      <p:pic>
        <p:nvPicPr>
          <p:cNvPr id="7174" name="Picture 6" descr="C:\Documents and Settings\Doğan\Desktop\images (21).jpg"/>
          <p:cNvPicPr>
            <a:picLocks noChangeAspect="1" noChangeArrowheads="1"/>
          </p:cNvPicPr>
          <p:nvPr/>
        </p:nvPicPr>
        <p:blipFill>
          <a:blip r:embed="rId7"/>
          <a:srcRect/>
          <a:stretch>
            <a:fillRect/>
          </a:stretch>
        </p:blipFill>
        <p:spPr bwMode="auto">
          <a:xfrm>
            <a:off x="2143108" y="1643050"/>
            <a:ext cx="3571900" cy="1336688"/>
          </a:xfrm>
          <a:prstGeom prst="rect">
            <a:avLst/>
          </a:prstGeom>
          <a:noFill/>
        </p:spPr>
      </p:pic>
      <p:pic>
        <p:nvPicPr>
          <p:cNvPr id="7175" name="Picture 7" descr="C:\Documents and Settings\Doğan\Desktop\images (22).jpg"/>
          <p:cNvPicPr>
            <a:picLocks noChangeAspect="1" noChangeArrowheads="1"/>
          </p:cNvPicPr>
          <p:nvPr/>
        </p:nvPicPr>
        <p:blipFill>
          <a:blip r:embed="rId8"/>
          <a:srcRect/>
          <a:stretch>
            <a:fillRect/>
          </a:stretch>
        </p:blipFill>
        <p:spPr bwMode="auto">
          <a:xfrm>
            <a:off x="2071670" y="4714883"/>
            <a:ext cx="3500462" cy="1428761"/>
          </a:xfrm>
          <a:prstGeom prst="rect">
            <a:avLst/>
          </a:prstGeom>
          <a:noFill/>
        </p:spPr>
      </p:pic>
      <p:pic>
        <p:nvPicPr>
          <p:cNvPr id="7177" name="Picture 9" descr="C:\Documents and Settings\Doğan\Desktop\images (23).jpg"/>
          <p:cNvPicPr>
            <a:picLocks noChangeAspect="1" noChangeArrowheads="1"/>
          </p:cNvPicPr>
          <p:nvPr/>
        </p:nvPicPr>
        <p:blipFill>
          <a:blip r:embed="rId9"/>
          <a:srcRect/>
          <a:stretch>
            <a:fillRect/>
          </a:stretch>
        </p:blipFill>
        <p:spPr bwMode="auto">
          <a:xfrm>
            <a:off x="2214547" y="2820988"/>
            <a:ext cx="3429024" cy="1914525"/>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dirty="0" smtClean="0">
                <a:solidFill>
                  <a:srgbClr val="FF0000"/>
                </a:solidFill>
              </a:rPr>
              <a:t>Hazırlayanlar</a:t>
            </a:r>
            <a:endParaRPr lang="tr-TR" sz="5000" dirty="0">
              <a:solidFill>
                <a:srgbClr val="FF0000"/>
              </a:solidFill>
            </a:endParaRPr>
          </a:p>
        </p:txBody>
      </p:sp>
      <p:sp>
        <p:nvSpPr>
          <p:cNvPr id="3" name="2 İçerik Yer Tutucusu"/>
          <p:cNvSpPr>
            <a:spLocks noGrp="1"/>
          </p:cNvSpPr>
          <p:nvPr>
            <p:ph idx="1"/>
          </p:nvPr>
        </p:nvSpPr>
        <p:spPr/>
        <p:txBody>
          <a:bodyPr>
            <a:normAutofit fontScale="92500" lnSpcReduction="10000"/>
          </a:bodyPr>
          <a:lstStyle/>
          <a:p>
            <a:r>
              <a:rPr lang="tr-TR" sz="5000" dirty="0" smtClean="0"/>
              <a:t>Kemal Şahin Kaya</a:t>
            </a:r>
          </a:p>
          <a:p>
            <a:endParaRPr lang="tr-TR" dirty="0" smtClean="0"/>
          </a:p>
          <a:p>
            <a:r>
              <a:rPr lang="tr-TR" sz="5000" dirty="0" smtClean="0"/>
              <a:t>7/A</a:t>
            </a:r>
          </a:p>
          <a:p>
            <a:endParaRPr lang="tr-TR" dirty="0" smtClean="0"/>
          </a:p>
          <a:p>
            <a:r>
              <a:rPr lang="tr-TR" sz="5000" dirty="0" smtClean="0"/>
              <a:t>521</a:t>
            </a:r>
          </a:p>
          <a:p>
            <a:endParaRPr lang="tr-TR" dirty="0" smtClean="0"/>
          </a:p>
          <a:p>
            <a:r>
              <a:rPr lang="tr-TR" sz="5000" dirty="0" smtClean="0"/>
              <a:t>Ahmet  Tektaş</a:t>
            </a:r>
            <a:endParaRPr lang="tr-TR" sz="5000" dirty="0"/>
          </a:p>
        </p:txBody>
      </p:sp>
    </p:spTree>
  </p:cSld>
  <p:clrMapOvr>
    <a:masterClrMapping/>
  </p:clrMapOvr>
  <p:transition spd="med">
    <p:dissolve/>
    <p:sndAc>
      <p:stSnd>
        <p:snd r:embed="rId2" name="explode.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dirty="0" smtClean="0">
                <a:solidFill>
                  <a:srgbClr val="FF0000"/>
                </a:solidFill>
              </a:rPr>
              <a:t>İÇİNDEKİLER</a:t>
            </a:r>
            <a:endParaRPr lang="tr-TR" sz="5000" dirty="0">
              <a:solidFill>
                <a:srgbClr val="FF0000"/>
              </a:solidFill>
            </a:endParaRPr>
          </a:p>
        </p:txBody>
      </p:sp>
      <p:sp>
        <p:nvSpPr>
          <p:cNvPr id="3" name="2 İçerik Yer Tutucusu"/>
          <p:cNvSpPr>
            <a:spLocks noGrp="1"/>
          </p:cNvSpPr>
          <p:nvPr>
            <p:ph idx="1"/>
          </p:nvPr>
        </p:nvSpPr>
        <p:spPr/>
        <p:txBody>
          <a:bodyPr>
            <a:normAutofit fontScale="40000" lnSpcReduction="20000"/>
          </a:bodyPr>
          <a:lstStyle/>
          <a:p>
            <a:r>
              <a:rPr lang="tr-TR" dirty="0" smtClean="0"/>
              <a:t>1.Sayfa:Kapıkulu Piyadeleri</a:t>
            </a:r>
          </a:p>
          <a:p>
            <a:r>
              <a:rPr lang="tr-TR" dirty="0" smtClean="0"/>
              <a:t>2.Sayfa</a:t>
            </a:r>
            <a:r>
              <a:rPr lang="tr-TR" dirty="0" smtClean="0"/>
              <a:t>:Kapıkulu </a:t>
            </a:r>
            <a:r>
              <a:rPr lang="tr-TR" dirty="0" smtClean="0"/>
              <a:t>Piyadeleri</a:t>
            </a:r>
          </a:p>
          <a:p>
            <a:r>
              <a:rPr lang="tr-TR" dirty="0" smtClean="0"/>
              <a:t>3.Sayfa:Kapıkulu Piyadeleri</a:t>
            </a:r>
          </a:p>
          <a:p>
            <a:r>
              <a:rPr lang="tr-TR" dirty="0" smtClean="0"/>
              <a:t>4.Sayfa</a:t>
            </a:r>
            <a:r>
              <a:rPr lang="tr-TR" dirty="0" smtClean="0"/>
              <a:t>:Kapıkulu </a:t>
            </a:r>
            <a:r>
              <a:rPr lang="tr-TR" dirty="0" smtClean="0"/>
              <a:t>Piyadeleri</a:t>
            </a:r>
          </a:p>
          <a:p>
            <a:r>
              <a:rPr lang="tr-TR" dirty="0" smtClean="0"/>
              <a:t>5.Sayfa</a:t>
            </a:r>
            <a:r>
              <a:rPr lang="tr-TR" dirty="0" smtClean="0"/>
              <a:t>:Kapıkulu </a:t>
            </a:r>
            <a:r>
              <a:rPr lang="tr-TR" dirty="0" smtClean="0"/>
              <a:t>Piyadeleri</a:t>
            </a:r>
          </a:p>
          <a:p>
            <a:r>
              <a:rPr lang="tr-TR" dirty="0" smtClean="0"/>
              <a:t>6.Sayfa</a:t>
            </a:r>
            <a:r>
              <a:rPr lang="tr-TR" dirty="0" smtClean="0"/>
              <a:t>:Kapıkulu </a:t>
            </a:r>
            <a:r>
              <a:rPr lang="tr-TR" dirty="0" smtClean="0"/>
              <a:t>Piyadeleri</a:t>
            </a:r>
          </a:p>
          <a:p>
            <a:r>
              <a:rPr lang="tr-TR" dirty="0" smtClean="0"/>
              <a:t>7.Sayfa</a:t>
            </a:r>
            <a:r>
              <a:rPr lang="tr-TR" dirty="0" smtClean="0"/>
              <a:t>:Kapıkulu </a:t>
            </a:r>
            <a:r>
              <a:rPr lang="tr-TR" dirty="0" smtClean="0"/>
              <a:t>Piyadeleri</a:t>
            </a:r>
          </a:p>
          <a:p>
            <a:r>
              <a:rPr lang="tr-TR" dirty="0" smtClean="0"/>
              <a:t>8.Sayfa</a:t>
            </a:r>
            <a:r>
              <a:rPr lang="tr-TR" dirty="0" smtClean="0"/>
              <a:t>:Kapıkulu </a:t>
            </a:r>
            <a:r>
              <a:rPr lang="tr-TR" dirty="0" smtClean="0"/>
              <a:t>Piyadeleri</a:t>
            </a:r>
          </a:p>
          <a:p>
            <a:r>
              <a:rPr lang="tr-TR" dirty="0" smtClean="0"/>
              <a:t>9.Sayfa</a:t>
            </a:r>
            <a:r>
              <a:rPr lang="tr-TR" dirty="0" smtClean="0"/>
              <a:t>:Kapıkulu </a:t>
            </a:r>
            <a:r>
              <a:rPr lang="tr-TR" dirty="0" smtClean="0"/>
              <a:t>Piyadeleri</a:t>
            </a:r>
          </a:p>
          <a:p>
            <a:r>
              <a:rPr lang="tr-TR" dirty="0" smtClean="0"/>
              <a:t>10.Sayfa</a:t>
            </a:r>
            <a:r>
              <a:rPr lang="tr-TR" dirty="0" smtClean="0"/>
              <a:t>:Kapıkulu </a:t>
            </a:r>
            <a:r>
              <a:rPr lang="tr-TR" dirty="0" smtClean="0"/>
              <a:t>Piyadeleri</a:t>
            </a:r>
          </a:p>
          <a:p>
            <a:r>
              <a:rPr lang="tr-TR" dirty="0" smtClean="0"/>
              <a:t>11.Sayfa:</a:t>
            </a:r>
            <a:r>
              <a:rPr lang="tr-TR" dirty="0" smtClean="0"/>
              <a:t>Kapıkulu </a:t>
            </a:r>
            <a:r>
              <a:rPr lang="tr-TR" dirty="0" smtClean="0"/>
              <a:t>Süvarileri</a:t>
            </a:r>
          </a:p>
          <a:p>
            <a:r>
              <a:rPr lang="tr-TR" dirty="0" smtClean="0"/>
              <a:t>12.Sayfa</a:t>
            </a:r>
            <a:r>
              <a:rPr lang="tr-TR" dirty="0" smtClean="0"/>
              <a:t>:Kapıkulu </a:t>
            </a:r>
            <a:r>
              <a:rPr lang="tr-TR" dirty="0" smtClean="0"/>
              <a:t>Süvarileri</a:t>
            </a:r>
          </a:p>
          <a:p>
            <a:r>
              <a:rPr lang="tr-TR" dirty="0" smtClean="0"/>
              <a:t>13.Sayfa:Eyalet  Askerleri</a:t>
            </a:r>
          </a:p>
          <a:p>
            <a:r>
              <a:rPr lang="tr-TR" dirty="0" smtClean="0"/>
              <a:t>14.Sayfa:Eyalet  Askerleri</a:t>
            </a:r>
          </a:p>
          <a:p>
            <a:r>
              <a:rPr lang="tr-TR" dirty="0" smtClean="0"/>
              <a:t>15.Sayfa</a:t>
            </a:r>
            <a:r>
              <a:rPr lang="tr-TR" dirty="0" smtClean="0"/>
              <a:t>:Eyalet  </a:t>
            </a:r>
            <a:r>
              <a:rPr lang="tr-TR" dirty="0" smtClean="0"/>
              <a:t>Askerleri</a:t>
            </a:r>
          </a:p>
          <a:p>
            <a:r>
              <a:rPr lang="tr-TR" dirty="0" smtClean="0"/>
              <a:t>16.Sayfa</a:t>
            </a:r>
            <a:r>
              <a:rPr lang="tr-TR" dirty="0" smtClean="0"/>
              <a:t>:Eyalet  </a:t>
            </a:r>
            <a:r>
              <a:rPr lang="tr-TR" dirty="0" smtClean="0"/>
              <a:t>Askerleri</a:t>
            </a:r>
          </a:p>
          <a:p>
            <a:r>
              <a:rPr lang="tr-TR" dirty="0" smtClean="0"/>
              <a:t>17.Sayfa</a:t>
            </a:r>
            <a:r>
              <a:rPr lang="tr-TR" dirty="0" smtClean="0"/>
              <a:t>:Eyalet  </a:t>
            </a:r>
            <a:r>
              <a:rPr lang="tr-TR" dirty="0" smtClean="0"/>
              <a:t>Askerleri</a:t>
            </a:r>
          </a:p>
          <a:p>
            <a:r>
              <a:rPr lang="tr-TR" dirty="0" smtClean="0"/>
              <a:t>18.Sayfa</a:t>
            </a:r>
            <a:r>
              <a:rPr lang="tr-TR" dirty="0" smtClean="0"/>
              <a:t>:Eyalet  </a:t>
            </a:r>
            <a:r>
              <a:rPr lang="tr-TR" dirty="0" smtClean="0"/>
              <a:t>Askerleri</a:t>
            </a:r>
          </a:p>
          <a:p>
            <a:r>
              <a:rPr lang="tr-TR" dirty="0" smtClean="0"/>
              <a:t>19.Sayfa</a:t>
            </a:r>
            <a:r>
              <a:rPr lang="tr-TR" dirty="0" smtClean="0"/>
              <a:t>:Eyalet  </a:t>
            </a:r>
            <a:r>
              <a:rPr lang="tr-TR" dirty="0" smtClean="0"/>
              <a:t>Askerleri</a:t>
            </a:r>
          </a:p>
          <a:p>
            <a:r>
              <a:rPr lang="tr-TR" dirty="0" smtClean="0"/>
              <a:t>20.Sayfa</a:t>
            </a:r>
            <a:r>
              <a:rPr lang="tr-TR" dirty="0" smtClean="0"/>
              <a:t>:Eyalet  </a:t>
            </a:r>
            <a:r>
              <a:rPr lang="tr-TR" dirty="0" smtClean="0"/>
              <a:t>Askerleri</a:t>
            </a:r>
          </a:p>
          <a:p>
            <a:r>
              <a:rPr lang="tr-TR" dirty="0" smtClean="0"/>
              <a:t>21.Sayfa:Yardımcı Birlikler</a:t>
            </a:r>
          </a:p>
          <a:p>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074" name="Picture 2" descr="C:\Documents and Settings\Doğan\Desktop\images (4).jpg"/>
          <p:cNvPicPr>
            <a:picLocks noChangeAspect="1" noChangeArrowheads="1"/>
          </p:cNvPicPr>
          <p:nvPr/>
        </p:nvPicPr>
        <p:blipFill>
          <a:blip r:embed="rId3"/>
          <a:srcRect/>
          <a:stretch>
            <a:fillRect/>
          </a:stretch>
        </p:blipFill>
        <p:spPr bwMode="auto">
          <a:xfrm>
            <a:off x="0" y="-1"/>
            <a:ext cx="9144000" cy="6914213"/>
          </a:xfrm>
          <a:prstGeom prst="rect">
            <a:avLst/>
          </a:prstGeom>
          <a:noFill/>
        </p:spPr>
      </p:pic>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000" dirty="0" smtClean="0">
                <a:solidFill>
                  <a:srgbClr val="FF0000"/>
                </a:solidFill>
              </a:rPr>
              <a:t>Kapıkulu Piyadeleri </a:t>
            </a:r>
            <a:endParaRPr lang="tr-TR" sz="5000" dirty="0">
              <a:solidFill>
                <a:srgbClr val="FF0000"/>
              </a:solidFill>
            </a:endParaRPr>
          </a:p>
        </p:txBody>
      </p:sp>
      <p:sp>
        <p:nvSpPr>
          <p:cNvPr id="3" name="2 İçerik Yer Tutucusu"/>
          <p:cNvSpPr>
            <a:spLocks noGrp="1"/>
          </p:cNvSpPr>
          <p:nvPr>
            <p:ph idx="1"/>
          </p:nvPr>
        </p:nvSpPr>
        <p:spPr/>
        <p:txBody>
          <a:bodyPr>
            <a:normAutofit fontScale="77500" lnSpcReduction="20000"/>
          </a:bodyPr>
          <a:lstStyle/>
          <a:p>
            <a:pPr>
              <a:buNone/>
            </a:pPr>
            <a:r>
              <a:rPr lang="tr-TR" dirty="0" smtClean="0"/>
              <a:t/>
            </a:r>
            <a:br>
              <a:rPr lang="tr-TR" dirty="0" smtClean="0"/>
            </a:br>
            <a:r>
              <a:rPr lang="tr-TR" b="1" dirty="0" smtClean="0">
                <a:solidFill>
                  <a:srgbClr val="FF0000"/>
                </a:solidFill>
              </a:rPr>
              <a:t>Acemi Ocağı</a:t>
            </a:r>
            <a:endParaRPr lang="tr-TR" dirty="0" smtClean="0">
              <a:solidFill>
                <a:srgbClr val="FF0000"/>
              </a:solidFill>
            </a:endParaRPr>
          </a:p>
          <a:p>
            <a:r>
              <a:rPr lang="tr-TR" b="1" dirty="0" smtClean="0"/>
              <a:t>I. Murat</a:t>
            </a:r>
            <a:endParaRPr lang="tr-TR" dirty="0" smtClean="0"/>
          </a:p>
          <a:p>
            <a:r>
              <a:rPr lang="tr-TR" dirty="0" smtClean="0"/>
              <a:t> döneminde </a:t>
            </a:r>
            <a:r>
              <a:rPr lang="tr-TR" b="1" dirty="0" smtClean="0"/>
              <a:t>Osmanlı</a:t>
            </a:r>
            <a:endParaRPr lang="tr-TR" dirty="0" smtClean="0"/>
          </a:p>
          <a:p>
            <a:r>
              <a:rPr lang="tr-TR" dirty="0" smtClean="0"/>
              <a:t> ordusunun asker gereksinmesini karşılamak için kurulmuş (</a:t>
            </a:r>
            <a:r>
              <a:rPr lang="tr-TR" b="1" dirty="0" smtClean="0"/>
              <a:t>1362</a:t>
            </a:r>
            <a:endParaRPr lang="tr-TR" dirty="0" smtClean="0"/>
          </a:p>
          <a:p>
            <a:r>
              <a:rPr lang="tr-TR" dirty="0" smtClean="0"/>
              <a:t>) örgüt. Savaşlarda alınan tutsakların beşte birinin devlet hesabına yetiştirilmesi için Pençik </a:t>
            </a:r>
            <a:r>
              <a:rPr lang="tr-TR" dirty="0" err="1" smtClean="0"/>
              <a:t>usülüne</a:t>
            </a:r>
            <a:r>
              <a:rPr lang="tr-TR" dirty="0" smtClean="0"/>
              <a:t> göre ayrılanlara ``acemi oğlanı``, </a:t>
            </a:r>
            <a:r>
              <a:rPr lang="tr-TR" b="1" dirty="0" smtClean="0"/>
              <a:t>devşirme</a:t>
            </a:r>
            <a:endParaRPr lang="tr-TR" dirty="0" smtClean="0"/>
          </a:p>
          <a:p>
            <a:r>
              <a:rPr lang="tr-TR" dirty="0" smtClean="0"/>
              <a:t> kanununa göre toplanan </a:t>
            </a:r>
            <a:r>
              <a:rPr lang="tr-TR" dirty="0" err="1" smtClean="0"/>
              <a:t>Hristiyan</a:t>
            </a:r>
            <a:r>
              <a:rPr lang="tr-TR" dirty="0" smtClean="0"/>
              <a:t> çocukların </a:t>
            </a:r>
            <a:r>
              <a:rPr lang="tr-TR" dirty="0" err="1" smtClean="0"/>
              <a:t>Geliboluda</a:t>
            </a:r>
            <a:r>
              <a:rPr lang="tr-TR" dirty="0" smtClean="0"/>
              <a:t> eğitildiği bu ocağa da Acemi Ocağı denirdi. Belli seviyeye geldikten sonra kabiliyetlerine göre bir üst sınıfa yükselirlerdi.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800" dirty="0" smtClean="0">
                <a:solidFill>
                  <a:srgbClr val="FF0000"/>
                </a:solidFill>
              </a:rPr>
              <a:t>Kapıkulu Piyadeleri </a:t>
            </a:r>
            <a:endParaRPr lang="tr-TR" dirty="0"/>
          </a:p>
        </p:txBody>
      </p:sp>
      <p:sp>
        <p:nvSpPr>
          <p:cNvPr id="3" name="2 İçerik Yer Tutucusu"/>
          <p:cNvSpPr>
            <a:spLocks noGrp="1"/>
          </p:cNvSpPr>
          <p:nvPr>
            <p:ph idx="1"/>
          </p:nvPr>
        </p:nvSpPr>
        <p:spPr/>
        <p:txBody>
          <a:bodyPr>
            <a:normAutofit fontScale="77500" lnSpcReduction="20000"/>
          </a:bodyPr>
          <a:lstStyle/>
          <a:p>
            <a:pPr>
              <a:buNone/>
            </a:pPr>
            <a:r>
              <a:rPr lang="tr-TR" dirty="0" smtClean="0">
                <a:solidFill>
                  <a:srgbClr val="FF0000"/>
                </a:solidFill>
              </a:rPr>
              <a:t/>
            </a:r>
            <a:br>
              <a:rPr lang="tr-TR" dirty="0" smtClean="0">
                <a:solidFill>
                  <a:srgbClr val="FF0000"/>
                </a:solidFill>
              </a:rPr>
            </a:br>
            <a:r>
              <a:rPr lang="tr-TR" b="1" dirty="0" smtClean="0">
                <a:solidFill>
                  <a:srgbClr val="FF0000"/>
                </a:solidFill>
              </a:rPr>
              <a:t>Yeniçeri Ocağı</a:t>
            </a:r>
            <a:endParaRPr lang="tr-TR" dirty="0" smtClean="0">
              <a:solidFill>
                <a:srgbClr val="FF0000"/>
              </a:solidFill>
            </a:endParaRPr>
          </a:p>
          <a:p>
            <a:r>
              <a:rPr lang="tr-TR" b="1" dirty="0" smtClean="0"/>
              <a:t>Yeniçeri</a:t>
            </a:r>
            <a:endParaRPr lang="tr-TR" dirty="0" smtClean="0"/>
          </a:p>
          <a:p>
            <a:r>
              <a:rPr lang="tr-TR" dirty="0" smtClean="0"/>
              <a:t>, Osmanlı Devleti`</a:t>
            </a:r>
            <a:r>
              <a:rPr lang="tr-TR" dirty="0" err="1" smtClean="0"/>
              <a:t>nde</a:t>
            </a:r>
            <a:r>
              <a:rPr lang="tr-TR" dirty="0" smtClean="0"/>
              <a:t> askeri bir sınıftır. Yeniçeriler, Padişah`a bağlı Kapıkulu Ocakları`</a:t>
            </a:r>
            <a:r>
              <a:rPr lang="tr-TR" dirty="0" err="1" smtClean="0"/>
              <a:t>nın</a:t>
            </a:r>
            <a:r>
              <a:rPr lang="tr-TR" dirty="0" smtClean="0"/>
              <a:t> piyade kısmıdır. Yeniçeriler, Osmanlı Devleti`</a:t>
            </a:r>
            <a:r>
              <a:rPr lang="tr-TR" dirty="0" err="1" smtClean="0"/>
              <a:t>nin</a:t>
            </a:r>
            <a:r>
              <a:rPr lang="tr-TR" dirty="0" smtClean="0"/>
              <a:t> sınırlarının genişlemesi ile alınan çocukların küçüklükten alınarak yetiştirilmesi ile oluşturulur. Devletin ilk yüzyıllarında yararlı olan bu sistem, daha sonra bozulması ile değişik sorunları birlikte getirdi. Yeniçeri ocağı </a:t>
            </a:r>
            <a:r>
              <a:rPr lang="tr-TR" b="1" dirty="0" smtClean="0"/>
              <a:t>II. </a:t>
            </a:r>
            <a:r>
              <a:rPr lang="tr-TR" b="1" dirty="0" err="1" smtClean="0"/>
              <a:t>Mahmud</a:t>
            </a:r>
            <a:endParaRPr lang="tr-TR" dirty="0" smtClean="0"/>
          </a:p>
          <a:p>
            <a:r>
              <a:rPr lang="tr-TR" dirty="0" smtClean="0"/>
              <a:t> tarafından 1826 yılında kaldırılmıştır.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800" dirty="0" smtClean="0">
                <a:solidFill>
                  <a:srgbClr val="FF0000"/>
                </a:solidFill>
              </a:rPr>
              <a:t>Kapıkulu Piyadeleri </a:t>
            </a:r>
            <a:endParaRPr lang="tr-TR" dirty="0"/>
          </a:p>
        </p:txBody>
      </p:sp>
      <p:sp>
        <p:nvSpPr>
          <p:cNvPr id="3" name="2 İçerik Yer Tutucusu"/>
          <p:cNvSpPr>
            <a:spLocks noGrp="1"/>
          </p:cNvSpPr>
          <p:nvPr>
            <p:ph idx="1"/>
          </p:nvPr>
        </p:nvSpPr>
        <p:spPr/>
        <p:txBody>
          <a:bodyPr>
            <a:normAutofit fontScale="85000" lnSpcReduction="20000"/>
          </a:bodyPr>
          <a:lstStyle/>
          <a:p>
            <a:pPr>
              <a:buNone/>
            </a:pPr>
            <a:r>
              <a:rPr lang="tr-TR" b="1" dirty="0" smtClean="0">
                <a:hlinkClick r:id="rId3"/>
              </a:rPr>
              <a:t/>
            </a:r>
            <a:br>
              <a:rPr lang="tr-TR" b="1" dirty="0" smtClean="0">
                <a:hlinkClick r:id="rId3"/>
              </a:rPr>
            </a:br>
            <a:r>
              <a:rPr lang="tr-TR" b="1" dirty="0" smtClean="0">
                <a:solidFill>
                  <a:srgbClr val="FF0000"/>
                </a:solidFill>
              </a:rPr>
              <a:t>Cebeci Ocağı</a:t>
            </a:r>
            <a:endParaRPr lang="tr-TR" dirty="0" smtClean="0">
              <a:solidFill>
                <a:srgbClr val="FF0000"/>
              </a:solidFill>
            </a:endParaRPr>
          </a:p>
          <a:p>
            <a:r>
              <a:rPr lang="tr-TR" dirty="0" smtClean="0"/>
              <a:t>Ordunun silahlarını hazırlayan ve savaş alanına taşıyan sınıftır. </a:t>
            </a:r>
            <a:r>
              <a:rPr lang="tr-TR" b="1" dirty="0" smtClean="0"/>
              <a:t>Fatih Sultan </a:t>
            </a:r>
            <a:r>
              <a:rPr lang="tr-TR" b="1" dirty="0" err="1" smtClean="0"/>
              <a:t>Mehmed</a:t>
            </a:r>
            <a:endParaRPr lang="tr-TR" dirty="0" smtClean="0"/>
          </a:p>
          <a:p>
            <a:r>
              <a:rPr lang="tr-TR" dirty="0" smtClean="0"/>
              <a:t> zamanında kurulmuştur. Yeniçeriler gibi, acemi oğlanları arasından seçilen Cebeciler, 59 bölük ve 37 orta bölük olmak üzere 96 odaya ayrılmıştı. Cebeciler, silah yapımı, tamiri, </a:t>
            </a:r>
            <a:r>
              <a:rPr lang="tr-TR" b="1" dirty="0" smtClean="0"/>
              <a:t>barut</a:t>
            </a:r>
            <a:endParaRPr lang="tr-TR" dirty="0" smtClean="0"/>
          </a:p>
          <a:p>
            <a:r>
              <a:rPr lang="tr-TR" dirty="0" smtClean="0"/>
              <a:t> hazırlanması ve savaş araç-gereçlerinin hazırlanmasını sağlayan sınıflardan oluşmakta idi. </a:t>
            </a: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800" dirty="0" smtClean="0">
                <a:solidFill>
                  <a:srgbClr val="FF0000"/>
                </a:solidFill>
              </a:rPr>
              <a:t>Kapıkulu Piyadeleri </a:t>
            </a:r>
            <a:endParaRPr lang="tr-TR" dirty="0"/>
          </a:p>
        </p:txBody>
      </p:sp>
      <p:sp>
        <p:nvSpPr>
          <p:cNvPr id="3" name="2 İçerik Yer Tutucusu"/>
          <p:cNvSpPr>
            <a:spLocks noGrp="1"/>
          </p:cNvSpPr>
          <p:nvPr>
            <p:ph idx="1"/>
          </p:nvPr>
        </p:nvSpPr>
        <p:spPr/>
        <p:txBody>
          <a:bodyPr>
            <a:normAutofit fontScale="77500" lnSpcReduction="20000"/>
          </a:bodyPr>
          <a:lstStyle/>
          <a:p>
            <a:pPr>
              <a:buNone/>
            </a:pPr>
            <a:r>
              <a:rPr lang="tr-TR" b="1" dirty="0" smtClean="0">
                <a:solidFill>
                  <a:srgbClr val="FF0000"/>
                </a:solidFill>
              </a:rPr>
              <a:t>Topçu </a:t>
            </a:r>
            <a:r>
              <a:rPr lang="tr-TR" b="1" dirty="0" smtClean="0">
                <a:solidFill>
                  <a:srgbClr val="FF0000"/>
                </a:solidFill>
              </a:rPr>
              <a:t>Ocağı</a:t>
            </a:r>
            <a:endParaRPr lang="tr-TR" dirty="0" smtClean="0">
              <a:solidFill>
                <a:srgbClr val="FF0000"/>
              </a:solidFill>
            </a:endParaRPr>
          </a:p>
          <a:p>
            <a:r>
              <a:rPr lang="tr-TR" dirty="0" smtClean="0"/>
              <a:t>Top döken, topçulukla ilgili malzemeleri hazırlayan ve savaşlarda topları kullanan sınıftır.</a:t>
            </a:r>
            <a:br>
              <a:rPr lang="tr-TR" dirty="0" smtClean="0"/>
            </a:br>
            <a:r>
              <a:rPr lang="tr-TR" dirty="0" smtClean="0"/>
              <a:t>Osmanlı ordusunda ilk top, Sultan I. </a:t>
            </a:r>
            <a:r>
              <a:rPr lang="tr-TR" dirty="0" err="1" smtClean="0"/>
              <a:t>Murad</a:t>
            </a:r>
            <a:r>
              <a:rPr lang="tr-TR" dirty="0" smtClean="0"/>
              <a:t> zamanında 1389 yılında Kosova Meydan Muharebesinde kullanılmıştır. </a:t>
            </a:r>
            <a:br>
              <a:rPr lang="tr-TR" dirty="0" smtClean="0"/>
            </a:br>
            <a:r>
              <a:rPr lang="tr-TR" dirty="0" smtClean="0"/>
              <a:t/>
            </a:r>
            <a:br>
              <a:rPr lang="tr-TR" dirty="0" smtClean="0"/>
            </a:br>
            <a:r>
              <a:rPr lang="tr-TR" dirty="0" smtClean="0"/>
              <a:t>Topçu ocağının en büyük </a:t>
            </a:r>
            <a:r>
              <a:rPr lang="tr-TR" dirty="0" err="1" smtClean="0"/>
              <a:t>zâbitine</a:t>
            </a:r>
            <a:r>
              <a:rPr lang="tr-TR" dirty="0" smtClean="0"/>
              <a:t> (subayına) "</a:t>
            </a:r>
            <a:r>
              <a:rPr lang="tr-TR" dirty="0" err="1" smtClean="0"/>
              <a:t>Sertopî</a:t>
            </a:r>
            <a:r>
              <a:rPr lang="tr-TR" dirty="0" smtClean="0"/>
              <a:t>" veya "</a:t>
            </a:r>
            <a:r>
              <a:rPr lang="tr-TR" dirty="0" err="1" smtClean="0"/>
              <a:t>Topçubaşı</a:t>
            </a:r>
            <a:r>
              <a:rPr lang="tr-TR" dirty="0" smtClean="0"/>
              <a:t>" denirdi</a:t>
            </a:r>
            <a:r>
              <a:rPr lang="tr-TR" dirty="0" smtClean="0"/>
              <a:t>.</a:t>
            </a:r>
          </a:p>
          <a:p>
            <a:r>
              <a:rPr lang="tr-TR" dirty="0" smtClean="0"/>
              <a:t> </a:t>
            </a:r>
            <a:br>
              <a:rPr lang="tr-TR" dirty="0" smtClean="0"/>
            </a:br>
            <a:r>
              <a:rPr lang="tr-TR" dirty="0" smtClean="0">
                <a:solidFill>
                  <a:srgbClr val="FF0000"/>
                </a:solidFill>
              </a:rPr>
              <a:t>Top Arabacılar Ocağı</a:t>
            </a:r>
          </a:p>
          <a:p>
            <a:r>
              <a:rPr lang="tr-TR" dirty="0" smtClean="0"/>
              <a:t>Sefer sırasında topları savaş bölgesine götüren sınıfıdır. </a:t>
            </a: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800" dirty="0" smtClean="0">
                <a:solidFill>
                  <a:srgbClr val="FF0000"/>
                </a:solidFill>
              </a:rPr>
              <a:t>Kapıkulu Piyadeleri </a:t>
            </a:r>
            <a:endParaRPr lang="tr-TR" dirty="0"/>
          </a:p>
        </p:txBody>
      </p:sp>
      <p:sp>
        <p:nvSpPr>
          <p:cNvPr id="3" name="2 İçerik Yer Tutucusu"/>
          <p:cNvSpPr>
            <a:spLocks noGrp="1"/>
          </p:cNvSpPr>
          <p:nvPr>
            <p:ph idx="1"/>
          </p:nvPr>
        </p:nvSpPr>
        <p:spPr>
          <a:xfrm>
            <a:off x="214282" y="1714488"/>
            <a:ext cx="7467600" cy="4525963"/>
          </a:xfrm>
        </p:spPr>
        <p:txBody>
          <a:bodyPr>
            <a:normAutofit fontScale="70000" lnSpcReduction="20000"/>
          </a:bodyPr>
          <a:lstStyle/>
          <a:p>
            <a:pPr>
              <a:buNone/>
            </a:pPr>
            <a:endParaRPr lang="tr-TR" dirty="0" smtClean="0"/>
          </a:p>
          <a:p>
            <a:r>
              <a:rPr lang="tr-TR" b="1" dirty="0" smtClean="0">
                <a:solidFill>
                  <a:srgbClr val="FF0000"/>
                </a:solidFill>
              </a:rPr>
              <a:t>Humbaracı Ocağı</a:t>
            </a:r>
            <a:endParaRPr lang="tr-TR" dirty="0" smtClean="0">
              <a:solidFill>
                <a:srgbClr val="FF0000"/>
              </a:solidFill>
            </a:endParaRPr>
          </a:p>
          <a:p>
            <a:r>
              <a:rPr lang="tr-TR" dirty="0" smtClean="0"/>
              <a:t>, Fabrika ve kışlaları </a:t>
            </a:r>
            <a:r>
              <a:rPr lang="tr-TR" b="1" dirty="0" smtClean="0"/>
              <a:t>Üsküdar</a:t>
            </a:r>
            <a:endParaRPr lang="tr-TR" dirty="0" smtClean="0"/>
          </a:p>
          <a:p>
            <a:r>
              <a:rPr lang="tr-TR" dirty="0" smtClean="0"/>
              <a:t>`da bulunan humbaracıların, devlet askerî teşkilâtı bakımından önemli bir yere sahiptiler. </a:t>
            </a:r>
            <a:br>
              <a:rPr lang="tr-TR" dirty="0" smtClean="0"/>
            </a:br>
            <a:r>
              <a:rPr lang="tr-TR" dirty="0" smtClean="0"/>
              <a:t/>
            </a:r>
            <a:br>
              <a:rPr lang="tr-TR" dirty="0" smtClean="0"/>
            </a:br>
            <a:r>
              <a:rPr lang="tr-TR" dirty="0" smtClean="0"/>
              <a:t>Humbaracı Ocağı,</a:t>
            </a:r>
            <a:r>
              <a:rPr lang="tr-TR" b="1" dirty="0" smtClean="0"/>
              <a:t>Osmanlı İmparatorluğu askeri </a:t>
            </a:r>
            <a:r>
              <a:rPr lang="tr-TR" b="1" dirty="0" err="1" smtClean="0"/>
              <a:t>teşkilatı’nda</a:t>
            </a:r>
            <a:r>
              <a:rPr lang="tr-TR" dirty="0" smtClean="0"/>
              <a:t> </a:t>
            </a:r>
            <a:r>
              <a:rPr lang="tr-TR" dirty="0" smtClean="0"/>
              <a:t>humbara yapan ve bunu kullanan sınıfın bağlı olduğu ocak. Kumbaracı ocağı da denilmektedir. </a:t>
            </a:r>
            <a:br>
              <a:rPr lang="tr-TR" dirty="0" smtClean="0"/>
            </a:br>
            <a:r>
              <a:rPr lang="tr-TR" dirty="0" smtClean="0"/>
              <a:t/>
            </a:r>
            <a:br>
              <a:rPr lang="tr-TR" dirty="0" smtClean="0"/>
            </a:br>
            <a:r>
              <a:rPr lang="tr-TR" dirty="0" smtClean="0"/>
              <a:t>Humbara, demir veya tunçtan dökülmüş el </a:t>
            </a:r>
            <a:r>
              <a:rPr lang="tr-TR" b="1" dirty="0" smtClean="0"/>
              <a:t>bombasıdır</a:t>
            </a:r>
            <a:endParaRPr lang="tr-TR" dirty="0" smtClean="0"/>
          </a:p>
          <a:p>
            <a:pPr>
              <a:buNone/>
            </a:pPr>
            <a:r>
              <a:rPr lang="tr-TR" dirty="0" smtClean="0"/>
              <a:t> </a:t>
            </a:r>
            <a:br>
              <a:rPr lang="tr-TR" dirty="0" smtClean="0"/>
            </a:br>
            <a:endParaRPr lang="tr-TR" dirty="0"/>
          </a:p>
        </p:txBody>
      </p:sp>
    </p:spTree>
  </p:cSld>
  <p:clrMapOvr>
    <a:masterClrMapping/>
  </p:clrMapOvr>
  <p:transition spd="med">
    <p:dissolve/>
    <p:sndAc>
      <p:stSnd>
        <p:snd r:embed="rId2" name="chimes.wav" builtIn="1"/>
      </p:stSnd>
    </p:sndAc>
  </p:transition>
  <p:timing>
    <p:tnLst>
      <p:par>
        <p:cTn id="1" dur="indefinite" restart="never" nodeType="tmRoot"/>
      </p:par>
    </p:tn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103</TotalTime>
  <Words>472</Words>
  <PresentationFormat>Ekran Gösterisi (4:3)</PresentationFormat>
  <Paragraphs>113</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Teknik</vt:lpstr>
      <vt:lpstr>Slayt 1</vt:lpstr>
      <vt:lpstr>Slayt 2</vt:lpstr>
      <vt:lpstr>İÇİNDEKİLER</vt:lpstr>
      <vt:lpstr>Slayt 4</vt:lpstr>
      <vt:lpstr>Kapıkulu Piyadeleri </vt:lpstr>
      <vt:lpstr>Kapıkulu Piyadeleri </vt:lpstr>
      <vt:lpstr>Kapıkulu Piyadeleri </vt:lpstr>
      <vt:lpstr>Kapıkulu Piyadeleri </vt:lpstr>
      <vt:lpstr>Kapıkulu Piyadeleri </vt:lpstr>
      <vt:lpstr>Kapıkulu Piyadeleri </vt:lpstr>
      <vt:lpstr>Kapıkulu Süvarileri </vt:lpstr>
      <vt:lpstr>Kapıkulu Süvarileri</vt:lpstr>
      <vt:lpstr>Eyalet  Askerleri</vt:lpstr>
      <vt:lpstr>Slayt 14</vt:lpstr>
      <vt:lpstr>Slayt 15</vt:lpstr>
      <vt:lpstr>Slayt 16</vt:lpstr>
      <vt:lpstr>Slayt 17</vt:lpstr>
      <vt:lpstr>Slayt 18</vt:lpstr>
      <vt:lpstr>Slayt 19</vt:lpstr>
      <vt:lpstr>Slayt 20</vt:lpstr>
      <vt:lpstr>YARDIMCI KUVVETLER </vt:lpstr>
      <vt:lpstr>Galeri </vt:lpstr>
      <vt:lpstr>Slayt 23</vt:lpstr>
      <vt:lpstr>Slayt 24</vt:lpstr>
      <vt:lpstr>Slayt 25</vt:lpstr>
      <vt:lpstr>Hazırlayanlar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Doğan Bilgisayar</cp:lastModifiedBy>
  <cp:revision>12</cp:revision>
  <dcterms:modified xsi:type="dcterms:W3CDTF">2014-12-25T01:35:20Z</dcterms:modified>
</cp:coreProperties>
</file>