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CC"/>
    <a:srgbClr val="CCCCFF"/>
    <a:srgbClr val="00FFCC"/>
    <a:srgbClr val="FFCCCC"/>
    <a:srgbClr val="9999FF"/>
    <a:srgbClr val="00FFFF"/>
    <a:srgbClr val="FF0066"/>
    <a:srgbClr val="FFCCFF"/>
    <a:srgbClr val="99FF99"/>
    <a:srgbClr val="FF99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21.06.2008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21.06.2008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21.06.2008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21.06.2008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21.06.2008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21.06.2008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21.06.2008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21.06.2008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21.06.2008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21.06.2008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21.06.2008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21.06.2008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Yatay Kaydırma"/>
          <p:cNvSpPr/>
          <p:nvPr/>
        </p:nvSpPr>
        <p:spPr>
          <a:xfrm>
            <a:off x="0" y="0"/>
            <a:ext cx="9144000" cy="6858000"/>
          </a:xfrm>
          <a:prstGeom prst="horizontalScroll">
            <a:avLst/>
          </a:prstGeom>
          <a:solidFill>
            <a:srgbClr val="FFCCFF"/>
          </a:solidFill>
          <a:ln w="762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dirty="0" smtClean="0"/>
              <a:t>NÜFUSUN YOĞUN OLDUĞU YERLER</a:t>
            </a:r>
            <a:endParaRPr lang="tr-TR" sz="36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rgbClr val="FF9999"/>
          </a:solidFill>
        </p:spPr>
        <p:txBody>
          <a:bodyPr/>
          <a:lstStyle/>
          <a:p>
            <a:pPr>
              <a:buNone/>
            </a:pPr>
            <a:r>
              <a:rPr lang="tr-TR" dirty="0" smtClean="0"/>
              <a:t>  </a:t>
            </a:r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142844" y="214290"/>
            <a:ext cx="3429024" cy="1857412"/>
          </a:xfrm>
          <a:prstGeom prst="rect">
            <a:avLst/>
          </a:prstGeom>
          <a:solidFill>
            <a:srgbClr val="99FF99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Kuzey Amerika’nın doğu kıyısında iklim şartlarının iyi olması , sanayi, ticaret ve madenciliğin gelişmiş olması sayesinde nüfus </a:t>
            </a:r>
            <a:r>
              <a:rPr lang="tr-TR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yoğundur.</a:t>
            </a:r>
            <a:endParaRPr lang="tr-TR" sz="2000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4572000" y="214290"/>
            <a:ext cx="3929090" cy="2000264"/>
          </a:xfrm>
          <a:prstGeom prst="roundRect">
            <a:avLst/>
          </a:prstGeom>
          <a:solidFill>
            <a:srgbClr val="FF00FF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atin typeface="Arial" pitchFamily="34" charset="0"/>
                <a:cs typeface="Arial" pitchFamily="34" charset="0"/>
              </a:rPr>
              <a:t>Dünyanın en kalabalık yeri Hindistan, Bangladeş, Çin gibi ülkelerin bulunduğu uzak doğu Asya’dır.Burada geniş ve verimli araziler ile bol yağış olan Muson iklimi, nüfusu etkilemiştir.</a:t>
            </a:r>
            <a:endParaRPr lang="tr-TR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5 Resim" descr="İçerik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480" y="2357430"/>
            <a:ext cx="5429288" cy="2143140"/>
          </a:xfrm>
          <a:prstGeom prst="rect">
            <a:avLst/>
          </a:prstGeom>
        </p:spPr>
      </p:pic>
      <p:cxnSp>
        <p:nvCxnSpPr>
          <p:cNvPr id="8" name="7 Düz Ok Bağlayıcısı"/>
          <p:cNvCxnSpPr/>
          <p:nvPr/>
        </p:nvCxnSpPr>
        <p:spPr>
          <a:xfrm rot="16200000" flipV="1">
            <a:off x="2107389" y="2250273"/>
            <a:ext cx="1143008" cy="500066"/>
          </a:xfrm>
          <a:prstGeom prst="straightConnector1">
            <a:avLst/>
          </a:prstGeom>
          <a:ln w="38100" cmpd="sng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Düz Ok Bağlayıcısı"/>
          <p:cNvCxnSpPr/>
          <p:nvPr/>
        </p:nvCxnSpPr>
        <p:spPr>
          <a:xfrm rot="5400000" flipH="1" flipV="1">
            <a:off x="5179223" y="2464587"/>
            <a:ext cx="1428760" cy="214314"/>
          </a:xfrm>
          <a:prstGeom prst="straightConnector1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12 Yuvarlatılmış Çapraz Köşeli Dikdörtgen"/>
          <p:cNvSpPr/>
          <p:nvPr/>
        </p:nvSpPr>
        <p:spPr>
          <a:xfrm>
            <a:off x="357158" y="4857760"/>
            <a:ext cx="3429024" cy="1785950"/>
          </a:xfrm>
          <a:prstGeom prst="round2DiagRect">
            <a:avLst/>
          </a:prstGeom>
          <a:solidFill>
            <a:srgbClr val="00FFFF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Avrupa kıtasının batısı (Almanya,Fransa,İngiltere),sık nüfuslu alanlardır. Burada madencilik, sanayi, ulaşım ve ticaret oldukça gelişmiştir.</a:t>
            </a:r>
            <a:endParaRPr lang="tr-TR" sz="2000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5" name="14 Düz Ok Bağlayıcısı"/>
          <p:cNvCxnSpPr/>
          <p:nvPr/>
        </p:nvCxnSpPr>
        <p:spPr>
          <a:xfrm rot="5400000">
            <a:off x="2178827" y="3107529"/>
            <a:ext cx="1928826" cy="1714512"/>
          </a:xfrm>
          <a:prstGeom prst="straightConnector1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15 Tek Köşesi Yuvarlatılmış Dikdörtgen"/>
          <p:cNvSpPr/>
          <p:nvPr/>
        </p:nvSpPr>
        <p:spPr>
          <a:xfrm>
            <a:off x="5429256" y="4786322"/>
            <a:ext cx="3286148" cy="1928826"/>
          </a:xfrm>
          <a:prstGeom prst="round1Rect">
            <a:avLst/>
          </a:prstGeom>
          <a:solidFill>
            <a:srgbClr val="CCCCFF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Tarih boyunca su kaynaklarının olduğu yerler, nüfus ve yerleşme açısından önemli yerler olmuştur.  Afrika’da Nil Irmağının etrafında  her zaman nüfus yoğun olmuştur.</a:t>
            </a:r>
            <a:endParaRPr lang="tr-TR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8" name="17 Düz Ok Bağlayıcısı"/>
          <p:cNvCxnSpPr/>
          <p:nvPr/>
        </p:nvCxnSpPr>
        <p:spPr>
          <a:xfrm rot="16200000" flipH="1">
            <a:off x="4714876" y="3500438"/>
            <a:ext cx="1714512" cy="1143008"/>
          </a:xfrm>
          <a:prstGeom prst="straightConnector1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99FF99"/>
                </a:solidFill>
                <a:latin typeface="Arial" pitchFamily="34" charset="0"/>
                <a:cs typeface="Arial" pitchFamily="34" charset="0"/>
              </a:rPr>
              <a:t>NOT :</a:t>
            </a:r>
            <a:endParaRPr lang="tr-TR" dirty="0">
              <a:solidFill>
                <a:srgbClr val="99FF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257800"/>
          </a:xfrm>
        </p:spPr>
        <p:txBody>
          <a:bodyPr>
            <a:normAutofit/>
          </a:bodyPr>
          <a:lstStyle/>
          <a:p>
            <a:r>
              <a:rPr lang="tr-TR" sz="3600" dirty="0" smtClean="0"/>
              <a:t>Dünyada nüfusun yoğun olduğu yerler, genelde iklim şartlarının elverişli olduğu yerlerdir. </a:t>
            </a:r>
          </a:p>
          <a:p>
            <a:endParaRPr lang="tr-TR" sz="3600" dirty="0" smtClean="0"/>
          </a:p>
          <a:p>
            <a:endParaRPr lang="tr-TR" sz="3600" dirty="0"/>
          </a:p>
        </p:txBody>
      </p:sp>
      <p:pic>
        <p:nvPicPr>
          <p:cNvPr id="4" name="3 Resim" descr="İçerik 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500438"/>
            <a:ext cx="9144000" cy="335756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66"/>
                </a:solidFill>
              </a:rPr>
              <a:t>NOT : </a:t>
            </a:r>
            <a:endParaRPr lang="tr-TR" dirty="0">
              <a:solidFill>
                <a:srgbClr val="FF0066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57758"/>
          </a:xfrm>
        </p:spPr>
        <p:txBody>
          <a:bodyPr/>
          <a:lstStyle/>
          <a:p>
            <a:r>
              <a:rPr lang="tr-TR" dirty="0" smtClean="0"/>
              <a:t>Hindistan’daki Ganj ve İndus nehirleri, nüfusun kalabalık olduğu yerlerdir. Muson iklimi görülen bu bölgelerde, doğum oranı da çok yüksektir.</a:t>
            </a:r>
            <a:endParaRPr lang="tr-TR" dirty="0"/>
          </a:p>
        </p:txBody>
      </p:sp>
      <p:pic>
        <p:nvPicPr>
          <p:cNvPr id="4" name="3 Resim" descr="İçerik 2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43380"/>
            <a:ext cx="9144000" cy="271462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9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FF00"/>
                </a:solidFill>
              </a:rPr>
              <a:t>NOT :</a:t>
            </a:r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İlk yerleşmelerde insanlar, su kaynakları ve verimli araziler seçmişken, zamanla madenciliğin, sanayinin, ticaretin ve ulaşımın gelişmiş olduğu yerlere çok fazla göç olmuş ve bu bölgeler dünyanın en kalabalık yerleri olmuştur.</a:t>
            </a:r>
            <a:endParaRPr lang="tr-TR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Gözyaşı Damlası"/>
          <p:cNvSpPr/>
          <p:nvPr/>
        </p:nvSpPr>
        <p:spPr>
          <a:xfrm>
            <a:off x="0" y="0"/>
            <a:ext cx="9144000" cy="6858000"/>
          </a:xfrm>
          <a:prstGeom prst="teardrop">
            <a:avLst/>
          </a:prstGeom>
          <a:solidFill>
            <a:srgbClr val="FFCCCC"/>
          </a:solidFill>
          <a:ln w="762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800" dirty="0" smtClean="0"/>
              <a:t>SORULAR</a:t>
            </a:r>
            <a:endParaRPr lang="tr-TR" sz="88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00FFCC"/>
                </a:solidFill>
              </a:rPr>
              <a:t>SORU 1 :</a:t>
            </a:r>
            <a:endParaRPr lang="tr-TR" dirty="0">
              <a:solidFill>
                <a:srgbClr val="00FFCC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Aşağıdakilerden hangisi nüfusun yoğun olduğu yerler arasında yer </a:t>
            </a:r>
            <a:r>
              <a:rPr lang="tr-TR" u="sng" dirty="0" smtClean="0"/>
              <a:t>almaz</a:t>
            </a:r>
            <a:r>
              <a:rPr lang="tr-TR" dirty="0" smtClean="0"/>
              <a:t>? </a:t>
            </a:r>
          </a:p>
          <a:p>
            <a:pPr>
              <a:buNone/>
            </a:pPr>
            <a:r>
              <a:rPr lang="tr-TR" dirty="0" smtClean="0"/>
              <a:t> A) Afrika </a:t>
            </a:r>
          </a:p>
          <a:p>
            <a:pPr>
              <a:buNone/>
            </a:pPr>
            <a:r>
              <a:rPr lang="tr-TR" dirty="0" smtClean="0"/>
              <a:t> B) Ganj nehri </a:t>
            </a:r>
          </a:p>
          <a:p>
            <a:pPr>
              <a:buNone/>
            </a:pPr>
            <a:r>
              <a:rPr lang="tr-TR" dirty="0" smtClean="0"/>
              <a:t> C) İndus nehri </a:t>
            </a:r>
          </a:p>
          <a:p>
            <a:pPr>
              <a:buNone/>
            </a:pPr>
            <a:r>
              <a:rPr lang="tr-TR" dirty="0" smtClean="0"/>
              <a:t> D) </a:t>
            </a:r>
            <a:r>
              <a:rPr lang="tr-TR" dirty="0" smtClean="0"/>
              <a:t>Ç</a:t>
            </a:r>
            <a:r>
              <a:rPr lang="tr-TR" dirty="0" smtClean="0"/>
              <a:t>in </a:t>
            </a:r>
            <a:endParaRPr lang="tr-TR" dirty="0"/>
          </a:p>
        </p:txBody>
      </p:sp>
      <p:sp>
        <p:nvSpPr>
          <p:cNvPr id="4" name="3 Güneş"/>
          <p:cNvSpPr/>
          <p:nvPr/>
        </p:nvSpPr>
        <p:spPr>
          <a:xfrm>
            <a:off x="500034" y="2643182"/>
            <a:ext cx="500066" cy="642942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800" dirty="0" smtClean="0">
                <a:solidFill>
                  <a:srgbClr val="FF0000"/>
                </a:solidFill>
              </a:rPr>
              <a:t>SORU 2: </a:t>
            </a:r>
            <a:endParaRPr lang="tr-TR" sz="4800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Aşağıdakilerden  hangisi nüfusun yoğun olduğu yerlerden biridir? </a:t>
            </a:r>
          </a:p>
          <a:p>
            <a:pPr>
              <a:buNone/>
            </a:pPr>
            <a:r>
              <a:rPr lang="tr-TR" dirty="0" smtClean="0"/>
              <a:t> A) Sibirya </a:t>
            </a:r>
          </a:p>
          <a:p>
            <a:pPr>
              <a:buNone/>
            </a:pPr>
            <a:r>
              <a:rPr lang="tr-TR" dirty="0" smtClean="0"/>
              <a:t> </a:t>
            </a:r>
            <a:r>
              <a:rPr lang="tr-TR" dirty="0" smtClean="0"/>
              <a:t>B) Himalayalardaki everest tepesi</a:t>
            </a:r>
          </a:p>
          <a:p>
            <a:pPr>
              <a:buNone/>
            </a:pPr>
            <a:r>
              <a:rPr lang="tr-TR" dirty="0" smtClean="0"/>
              <a:t> </a:t>
            </a:r>
            <a:r>
              <a:rPr lang="tr-TR" dirty="0" smtClean="0"/>
              <a:t>C) Gröland Adası </a:t>
            </a:r>
          </a:p>
          <a:p>
            <a:pPr>
              <a:buNone/>
            </a:pPr>
            <a:r>
              <a:rPr lang="tr-TR" dirty="0" smtClean="0"/>
              <a:t> D) Bangladeş </a:t>
            </a:r>
            <a:endParaRPr lang="tr-TR" dirty="0"/>
          </a:p>
        </p:txBody>
      </p:sp>
      <p:sp>
        <p:nvSpPr>
          <p:cNvPr id="4" name="3 Dörtlü Ok Belirtme Çizgisi"/>
          <p:cNvSpPr/>
          <p:nvPr/>
        </p:nvSpPr>
        <p:spPr>
          <a:xfrm>
            <a:off x="500034" y="4500570"/>
            <a:ext cx="428628" cy="500066"/>
          </a:xfrm>
          <a:prstGeom prst="quadArrowCallout">
            <a:avLst>
              <a:gd name="adj1" fmla="val 18515"/>
              <a:gd name="adj2" fmla="val 50000"/>
              <a:gd name="adj3" fmla="val 18515"/>
              <a:gd name="adj4" fmla="val 4812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239</Words>
  <PresentationFormat>Ekran Gösterisi (4:3)</PresentationFormat>
  <Paragraphs>25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9" baseType="lpstr">
      <vt:lpstr>Ofis Teması</vt:lpstr>
      <vt:lpstr>Slayt 1</vt:lpstr>
      <vt:lpstr>Slayt 2</vt:lpstr>
      <vt:lpstr>NOT :</vt:lpstr>
      <vt:lpstr>NOT : </vt:lpstr>
      <vt:lpstr>NOT :</vt:lpstr>
      <vt:lpstr>Slayt 6</vt:lpstr>
      <vt:lpstr>SORU 1 :</vt:lpstr>
      <vt:lpstr>SORU 2: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cp:lastModifiedBy>VESTEL</cp:lastModifiedBy>
  <cp:revision>7</cp:revision>
  <dcterms:modified xsi:type="dcterms:W3CDTF">2008-06-20T22:40:48Z</dcterms:modified>
</cp:coreProperties>
</file>