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3"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50000" saltData="n16VgBVGl8RWIJCvmX5lhg" hashData="ac+bqGRmeoZHVm8My3kUK6CJlqU" cryptProvider="" algIdExt="0" algIdExtSource="" cryptProviderTypeExt="0" cryptProviderTypeExtSourc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57364"/>
            <a:ext cx="7772400" cy="1470025"/>
          </a:xfrm>
        </p:spPr>
        <p:txBody>
          <a:bodyPr anchor="ctr"/>
          <a:lstStyle>
            <a:lvl1pPr algn="r">
              <a:defRPr>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tr-TR" smtClean="0"/>
              <a:t>Asıl başlık stili için tıklatın</a:t>
            </a:r>
            <a:endParaRPr kumimoji="0" lang="en-US"/>
          </a:p>
        </p:txBody>
      </p:sp>
      <p:sp>
        <p:nvSpPr>
          <p:cNvPr id="3" name="Subtitle 2"/>
          <p:cNvSpPr>
            <a:spLocks noGrp="1"/>
          </p:cNvSpPr>
          <p:nvPr>
            <p:ph type="subTitle" idx="1"/>
          </p:nvPr>
        </p:nvSpPr>
        <p:spPr>
          <a:xfrm>
            <a:off x="2062792" y="3357562"/>
            <a:ext cx="6400800" cy="1752600"/>
          </a:xfrm>
        </p:spPr>
        <p:txBody>
          <a:bodyPr/>
          <a:lstStyle>
            <a:lvl1pPr marL="0" indent="0" algn="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tr-TR" smtClean="0"/>
              <a:t>Asıl alt başlık stilini düzenlemek için tıklatın</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grpSp>
        <p:nvGrpSpPr>
          <p:cNvPr id="7" name="Group 6"/>
          <p:cNvGrpSpPr/>
          <p:nvPr/>
        </p:nvGrpSpPr>
        <p:grpSpPr>
          <a:xfrm>
            <a:off x="2207747" y="1332379"/>
            <a:ext cx="6482858" cy="144000"/>
            <a:chOff x="2214546" y="1427612"/>
            <a:chExt cx="6482858" cy="144000"/>
          </a:xfrm>
        </p:grpSpPr>
        <p:sp>
          <p:nvSpPr>
            <p:cNvPr id="8" name="Chevron 7"/>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9" name="Rectangle 8"/>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1600200"/>
            <a:ext cx="8229600" cy="4829196"/>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5206" y="274638"/>
            <a:ext cx="1471594" cy="6154758"/>
          </a:xfrm>
        </p:spPr>
        <p:txBody>
          <a:bodyPr vert="eaVert"/>
          <a:lstStyle>
            <a:lvl1pPr>
              <a:defRPr>
                <a:effectLst>
                  <a:outerShdw blurRad="50800" dist="50800" dir="18900000" algn="tl" rotWithShape="0">
                    <a:srgbClr val="000000">
                      <a:alpha val="43137"/>
                    </a:srgbClr>
                  </a:outerShdw>
                </a:effectLst>
              </a:defRPr>
            </a:lvl1p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274638"/>
            <a:ext cx="6686568" cy="6154758"/>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grpSp>
        <p:nvGrpSpPr>
          <p:cNvPr id="7" name="Group 23"/>
          <p:cNvGrpSpPr/>
          <p:nvPr/>
        </p:nvGrpSpPr>
        <p:grpSpPr>
          <a:xfrm>
            <a:off x="2207747" y="1332379"/>
            <a:ext cx="6482858" cy="144000"/>
            <a:chOff x="2214546" y="1427612"/>
            <a:chExt cx="6482858" cy="144000"/>
          </a:xfrm>
        </p:grpSpPr>
        <p:sp>
          <p:nvSpPr>
            <p:cNvPr id="10" name="Chevron 9"/>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23" name="Rectangle 22"/>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3286113"/>
            <a:ext cx="7772400" cy="1362075"/>
          </a:xfrm>
        </p:spPr>
        <p:txBody>
          <a:bodyPr anchor="t"/>
          <a:lstStyle>
            <a:lvl1pPr algn="r">
              <a:defRPr sz="4000" b="0" cap="all">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722313" y="1785926"/>
            <a:ext cx="7772400" cy="1500187"/>
          </a:xfrm>
        </p:spPr>
        <p:txBody>
          <a:bodyPr anchor="b"/>
          <a:lstStyle>
            <a:lvl1pPr marL="0" indent="0" algn="r">
              <a:buNone/>
              <a:defRPr sz="2000">
                <a:solidFill>
                  <a:schemeClr val="tx1">
                    <a:tint val="75000"/>
                  </a:schemeClr>
                </a:solidFill>
              </a:defRPr>
            </a:lvl1pPr>
            <a:lvl2pPr marL="457200" indent="0" algn="r">
              <a:buNone/>
              <a:defRPr sz="1800">
                <a:solidFill>
                  <a:schemeClr val="tx1">
                    <a:tint val="75000"/>
                  </a:schemeClr>
                </a:solidFill>
              </a:defRPr>
            </a:lvl2pPr>
            <a:lvl3pPr marL="914400" indent="0" algn="r">
              <a:buNone/>
              <a:defRPr sz="1600">
                <a:solidFill>
                  <a:schemeClr val="tx1">
                    <a:tint val="75000"/>
                  </a:schemeClr>
                </a:solidFill>
              </a:defRPr>
            </a:lvl3pPr>
            <a:lvl4pPr marL="1371600" indent="0" algn="r">
              <a:buNone/>
              <a:defRPr sz="1400">
                <a:solidFill>
                  <a:schemeClr val="tx1">
                    <a:tint val="75000"/>
                  </a:schemeClr>
                </a:solidFill>
              </a:defRPr>
            </a:lvl4pPr>
            <a:lvl5pPr marL="1828800" indent="0" algn="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grpSp>
        <p:nvGrpSpPr>
          <p:cNvPr id="8" name="Group 7"/>
          <p:cNvGrpSpPr/>
          <p:nvPr/>
        </p:nvGrpSpPr>
        <p:grpSpPr>
          <a:xfrm>
            <a:off x="2207747" y="1332379"/>
            <a:ext cx="6482858" cy="144000"/>
            <a:chOff x="2214546" y="1427612"/>
            <a:chExt cx="6482858" cy="144000"/>
          </a:xfrm>
        </p:grpSpPr>
        <p:sp>
          <p:nvSpPr>
            <p:cNvPr id="9" name="Chevron 8"/>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0" name="Rectangle 9"/>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grpSp>
        <p:nvGrpSpPr>
          <p:cNvPr id="10" name="Group 9"/>
          <p:cNvGrpSpPr/>
          <p:nvPr/>
        </p:nvGrpSpPr>
        <p:grpSpPr>
          <a:xfrm>
            <a:off x="2207747" y="1332379"/>
            <a:ext cx="6482858" cy="144000"/>
            <a:chOff x="2214546" y="1427612"/>
            <a:chExt cx="6482858" cy="144000"/>
          </a:xfrm>
        </p:grpSpPr>
        <p:sp>
          <p:nvSpPr>
            <p:cNvPr id="11" name="Chevron 10"/>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2" name="Rectangle 11"/>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009892A-0574-4753-B3B5-882803074C2D}" type="datetimeFigureOut">
              <a:rPr lang="en-US" smtClean="0"/>
              <a:pPr/>
              <a:t>4/30/2016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grpSp>
        <p:nvGrpSpPr>
          <p:cNvPr id="6" name="Group 5"/>
          <p:cNvGrpSpPr/>
          <p:nvPr/>
        </p:nvGrpSpPr>
        <p:grpSpPr>
          <a:xfrm>
            <a:off x="2207747" y="1332379"/>
            <a:ext cx="6482858" cy="144000"/>
            <a:chOff x="2214546" y="1427612"/>
            <a:chExt cx="6482858" cy="144000"/>
          </a:xfrm>
        </p:grpSpPr>
        <p:sp>
          <p:nvSpPr>
            <p:cNvPr id="7" name="Chevron 6"/>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8" name="Rectangle 7"/>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009892A-0574-4753-B3B5-882803074C2D}" type="datetimeFigureOut">
              <a:rPr lang="en-US" smtClean="0"/>
              <a:pPr/>
              <a:t>4/30/2016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09892A-0574-4753-B3B5-882803074C2D}" type="datetimeFigureOut">
              <a:rPr lang="en-US" smtClean="0"/>
              <a:pPr/>
              <a:t>4/30/2016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3580745" y="285728"/>
            <a:ext cx="5106055" cy="1162050"/>
          </a:xfrm>
        </p:spPr>
        <p:txBody>
          <a:bodyPr anchor="ctr">
            <a:normAutofit/>
          </a:bodyPr>
          <a:lstStyle>
            <a:lvl1pPr algn="ctr">
              <a:defRPr sz="32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3600000" algn="tl">
                    <a:srgbClr val="000000">
                      <a:alpha val="50000"/>
                    </a:srgbClr>
                  </a:outerShdw>
                </a:effectLst>
                <a:latin typeface="+mj-lt"/>
                <a:ea typeface="+mj-ea"/>
                <a:cs typeface="+mj-cs"/>
              </a:defRPr>
            </a:lvl1pPr>
          </a:lstStyle>
          <a:p>
            <a:r>
              <a:rPr kumimoji="0" lang="tr-TR" smtClean="0"/>
              <a:t>Asıl başlık stili için tıklatın</a:t>
            </a:r>
            <a:endParaRPr kumimoji="0" lang="en-US"/>
          </a:p>
        </p:txBody>
      </p:sp>
      <p:sp>
        <p:nvSpPr>
          <p:cNvPr id="3" name="Content Placeholder 2"/>
          <p:cNvSpPr>
            <a:spLocks noGrp="1"/>
          </p:cNvSpPr>
          <p:nvPr>
            <p:ph idx="1"/>
          </p:nvPr>
        </p:nvSpPr>
        <p:spPr>
          <a:xfrm>
            <a:off x="3575050" y="1446218"/>
            <a:ext cx="5111750" cy="46796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Text Placeholder 3"/>
          <p:cNvSpPr>
            <a:spLocks noGrp="1"/>
          </p:cNvSpPr>
          <p:nvPr>
            <p:ph type="body" sz="half" idx="2"/>
          </p:nvPr>
        </p:nvSpPr>
        <p:spPr>
          <a:xfrm>
            <a:off x="457201" y="285729"/>
            <a:ext cx="3008313" cy="5840435"/>
          </a:xfrm>
        </p:spPr>
        <p:txBody>
          <a:bodyPr anchor="b"/>
          <a:lstStyle>
            <a:lvl1pPr marL="0" indent="0">
              <a:spcAft>
                <a:spcPts val="0"/>
              </a:spcAft>
              <a:buNone/>
              <a:defRPr sz="1400"/>
            </a:lvl1pPr>
            <a:lvl2pPr marL="457200" indent="0">
              <a:spcAft>
                <a:spcPts val="0"/>
              </a:spcAft>
              <a:buNone/>
              <a:defRPr sz="1200"/>
            </a:lvl2pPr>
            <a:lvl3pPr marL="914400" indent="0">
              <a:spcAft>
                <a:spcPts val="0"/>
              </a:spcAft>
              <a:buNone/>
              <a:defRPr sz="1000"/>
            </a:lvl3pPr>
            <a:lvl4pPr marL="1371600" indent="0">
              <a:spcAft>
                <a:spcPts val="0"/>
              </a:spcAft>
              <a:buNone/>
              <a:defRPr sz="900"/>
            </a:lvl4pPr>
            <a:lvl5pPr marL="1828800" indent="0">
              <a:spcAft>
                <a:spcPts val="0"/>
              </a:spcAft>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7715272" y="615868"/>
            <a:ext cx="928694" cy="5813528"/>
          </a:xfrm>
        </p:spPr>
        <p:txBody>
          <a:bodyPr vert="eaVert" anchor="ctr">
            <a:normAutofit/>
          </a:bodyPr>
          <a:lstStyle>
            <a:lvl1pPr algn="l">
              <a:defRPr sz="28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18600000" algn="tl">
                    <a:srgbClr val="000000">
                      <a:alpha val="50000"/>
                    </a:srgbClr>
                  </a:outerShdw>
                </a:effectLst>
                <a:latin typeface="+mj-lt"/>
                <a:ea typeface="+mj-ea"/>
                <a:cs typeface="+mj-cs"/>
              </a:defRPr>
            </a:lvl1pPr>
          </a:lstStyle>
          <a:p>
            <a:r>
              <a:rPr kumimoji="0" lang="tr-TR" smtClean="0"/>
              <a:t>Asıl başlık stili için tıklatın</a:t>
            </a:r>
            <a:endParaRPr kumimoji="0" lang="en-US"/>
          </a:p>
        </p:txBody>
      </p:sp>
      <p:sp>
        <p:nvSpPr>
          <p:cNvPr id="3" name="Picture Placeholder 2"/>
          <p:cNvSpPr>
            <a:spLocks noGrp="1"/>
          </p:cNvSpPr>
          <p:nvPr>
            <p:ph type="pic" idx="1"/>
          </p:nvPr>
        </p:nvSpPr>
        <p:spPr>
          <a:xfrm>
            <a:off x="714348" y="612777"/>
            <a:ext cx="6858048" cy="4745051"/>
          </a:xfrm>
          <a:ln w="38100" cap="flat" cmpd="sng" algn="ctr">
            <a:gradFill flip="none" rotWithShape="1">
              <a:gsLst>
                <a:gs pos="0">
                  <a:srgbClr val="000082"/>
                </a:gs>
                <a:gs pos="30000">
                  <a:srgbClr val="66008F"/>
                </a:gs>
                <a:gs pos="64999">
                  <a:srgbClr val="BA0066"/>
                </a:gs>
                <a:gs pos="89999">
                  <a:srgbClr val="FF0000"/>
                </a:gs>
                <a:gs pos="100000">
                  <a:srgbClr val="FF8200"/>
                </a:gs>
              </a:gsLst>
              <a:path path="rect">
                <a:fillToRect l="100000" t="100000"/>
              </a:path>
              <a:tileRect r="-100000" b="-100000"/>
            </a:gradFill>
            <a:prstDash val="solid"/>
          </a:ln>
          <a:effectLst>
            <a:outerShdw blurRad="38100" dist="50800" dir="5400000" algn="tl" rotWithShape="0">
              <a:srgbClr val="000000">
                <a:alpha val="50000"/>
              </a:srgbClr>
            </a:outerShdw>
          </a:effectLst>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tr-TR" smtClean="0"/>
              <a:t>Resim eklemek için simgeyi tıklatın</a:t>
            </a:r>
            <a:endParaRPr kumimoji="0" lang="en-US"/>
          </a:p>
        </p:txBody>
      </p:sp>
      <p:sp>
        <p:nvSpPr>
          <p:cNvPr id="4" name="Text Placeholder 3"/>
          <p:cNvSpPr>
            <a:spLocks noGrp="1"/>
          </p:cNvSpPr>
          <p:nvPr>
            <p:ph type="body" sz="half" idx="2"/>
          </p:nvPr>
        </p:nvSpPr>
        <p:spPr>
          <a:xfrm>
            <a:off x="714348" y="5500702"/>
            <a:ext cx="6858048" cy="92869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blipFill>
            <a:blip r:embed="rId14">
              <a:alphaModFix amt="30000"/>
              <a:duotone>
                <a:schemeClr val="accent1"/>
                <a:srgbClr val="FFFFFF"/>
              </a:duotone>
            </a:blip>
            <a:tile tx="0" ty="0" sx="100000" sy="100000" flip="none" algn="tl"/>
          </a:blipFill>
          <a:ln w="25400" cap="flat" cmpd="sng" algn="ctr">
            <a:noFill/>
            <a:prstDash val="solid"/>
          </a:ln>
          <a:effectLst/>
        </p:spPr>
        <p:style>
          <a:lnRef idx="2">
            <a:schemeClr val="accent1"/>
          </a:lnRef>
          <a:fillRef idx="1">
            <a:schemeClr val="accent1"/>
          </a:fillRef>
          <a:effectRef idx="0">
            <a:schemeClr val="accent1"/>
          </a:effectRef>
          <a:fontRef idx="minor">
            <a:schemeClr val="lt1"/>
          </a:fontRef>
        </p:style>
        <p:txBody>
          <a:bodyPr rtlCol="0" anchor="ctr"/>
          <a:lstStyle/>
          <a:p>
            <a:pPr marL="0" algn="ctr" rtl="0" eaLnBrk="1" latinLnBrk="0" hangingPunct="1"/>
            <a:endParaRPr kumimoji="0" lang="zh-CN" altLang="en-US" kern="1200">
              <a:solidFill>
                <a:schemeClr val="lt1"/>
              </a:solidFill>
              <a:latin typeface="+mn-lt"/>
              <a:ea typeface="+mn-ea"/>
              <a:cs typeface="+mn-cs"/>
            </a:endParaRPr>
          </a:p>
        </p:txBody>
      </p:sp>
      <p:grpSp>
        <p:nvGrpSpPr>
          <p:cNvPr id="8" name="Group 17"/>
          <p:cNvGrpSpPr/>
          <p:nvPr/>
        </p:nvGrpSpPr>
        <p:grpSpPr>
          <a:xfrm>
            <a:off x="0" y="6570024"/>
            <a:ext cx="9144000" cy="288000"/>
            <a:chOff x="0" y="6353387"/>
            <a:chExt cx="9144000" cy="361763"/>
          </a:xfrm>
        </p:grpSpPr>
        <p:grpSp>
          <p:nvGrpSpPr>
            <p:cNvPr id="9" name="Group 16"/>
            <p:cNvGrpSpPr/>
            <p:nvPr/>
          </p:nvGrpSpPr>
          <p:grpSpPr>
            <a:xfrm>
              <a:off x="0" y="6353387"/>
              <a:ext cx="8756597" cy="360000"/>
              <a:chOff x="1" y="6353387"/>
              <a:chExt cx="8756597" cy="360000"/>
            </a:xfrm>
          </p:grpSpPr>
          <p:sp>
            <p:nvSpPr>
              <p:cNvPr id="10" name="Freeform 9"/>
              <p:cNvSpPr/>
              <p:nvPr userDrawn="1"/>
            </p:nvSpPr>
            <p:spPr>
              <a:xfrm>
                <a:off x="1" y="653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50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11" name="Freeform 10"/>
              <p:cNvSpPr/>
              <p:nvPr userDrawn="1"/>
            </p:nvSpPr>
            <p:spPr>
              <a:xfrm flipV="1">
                <a:off x="1" y="635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75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grpSp>
          <p:nvGrpSpPr>
            <p:cNvPr id="15" name="Group 15"/>
            <p:cNvGrpSpPr/>
            <p:nvPr/>
          </p:nvGrpSpPr>
          <p:grpSpPr>
            <a:xfrm>
              <a:off x="8640700" y="6354583"/>
              <a:ext cx="503300" cy="360567"/>
              <a:chOff x="8640700" y="6354583"/>
              <a:chExt cx="503300" cy="360567"/>
            </a:xfrm>
          </p:grpSpPr>
          <p:sp>
            <p:nvSpPr>
              <p:cNvPr id="12" name="Chevron 11"/>
              <p:cNvSpPr/>
              <p:nvPr userDrawn="1"/>
            </p:nvSpPr>
            <p:spPr>
              <a:xfrm flipH="1">
                <a:off x="8640700" y="6354583"/>
                <a:ext cx="249884" cy="360000"/>
              </a:xfrm>
              <a:prstGeom prst="chevron">
                <a:avLst>
                  <a:gd name="adj" fmla="val 50000"/>
                </a:avLst>
              </a:prstGeom>
              <a:gradFill flip="none" rotWithShape="1">
                <a:gsLst>
                  <a:gs pos="0">
                    <a:schemeClr val="accent1">
                      <a:alpha val="60000"/>
                    </a:schemeClr>
                  </a:gs>
                  <a:gs pos="100000">
                    <a:schemeClr val="accent1"/>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3" name="Chevron 12"/>
              <p:cNvSpPr/>
              <p:nvPr userDrawn="1"/>
            </p:nvSpPr>
            <p:spPr>
              <a:xfrm flipH="1">
                <a:off x="8767248" y="6355150"/>
                <a:ext cx="249884" cy="360000"/>
              </a:xfrm>
              <a:prstGeom prst="chevron">
                <a:avLst>
                  <a:gd name="adj" fmla="val 50000"/>
                </a:avLst>
              </a:prstGeom>
              <a:gradFill flip="none" rotWithShape="1">
                <a:gsLst>
                  <a:gs pos="0">
                    <a:schemeClr val="accent1"/>
                  </a:gs>
                  <a:gs pos="100000">
                    <a:schemeClr val="accent1">
                      <a:shade val="7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4" name="Chevron 13"/>
              <p:cNvSpPr/>
              <p:nvPr userDrawn="1"/>
            </p:nvSpPr>
            <p:spPr>
              <a:xfrm flipH="1">
                <a:off x="8894116" y="6355000"/>
                <a:ext cx="249884" cy="360000"/>
              </a:xfrm>
              <a:prstGeom prst="chevron">
                <a:avLst>
                  <a:gd name="adj" fmla="val 50000"/>
                </a:avLst>
              </a:prstGeom>
              <a:gradFill flip="none" rotWithShape="1">
                <a:gsLst>
                  <a:gs pos="0">
                    <a:schemeClr val="accent1">
                      <a:shade val="75000"/>
                    </a:schemeClr>
                  </a:gs>
                  <a:gs pos="100000">
                    <a:schemeClr val="accent1">
                      <a:shade val="50000"/>
                      <a:shade val="2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grpSp>
      </p:grpSp>
      <p:sp>
        <p:nvSpPr>
          <p:cNvPr id="2" name="Title Placeholder 1"/>
          <p:cNvSpPr>
            <a:spLocks noGrp="1"/>
          </p:cNvSpPr>
          <p:nvPr>
            <p:ph type="title"/>
          </p:nvPr>
        </p:nvSpPr>
        <p:spPr>
          <a:xfrm>
            <a:off x="457200" y="274638"/>
            <a:ext cx="8229600" cy="1143000"/>
          </a:xfrm>
          <a:prstGeom prst="rect">
            <a:avLst/>
          </a:prstGeom>
        </p:spPr>
        <p:txBody>
          <a:bodyPr vert="horz" rtlCol="0" anchor="ctr">
            <a:normAutofit/>
            <a:scene3d>
              <a:camera prst="orthographicFront"/>
              <a:lightRig rig="threePt" dir="tl">
                <a:rot lat="0" lon="0" rev="7200000"/>
              </a:lightRig>
            </a:scene3d>
            <a:sp3d contourW="6350">
              <a:contourClr>
                <a:schemeClr val="accent1"/>
              </a:contourClr>
            </a:sp3d>
          </a:body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4" name="Date Placeholder 3"/>
          <p:cNvSpPr>
            <a:spLocks noGrp="1"/>
          </p:cNvSpPr>
          <p:nvPr>
            <p:ph type="dt" sz="half" idx="2"/>
          </p:nvPr>
        </p:nvSpPr>
        <p:spPr>
          <a:xfrm>
            <a:off x="0" y="6570000"/>
            <a:ext cx="1643042" cy="288000"/>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A009892A-0574-4753-B3B5-882803074C2D}" type="datetimeFigureOut">
              <a:rPr lang="en-US" smtClean="0"/>
              <a:pPr/>
              <a:t>4/30/2016</a:t>
            </a:fld>
            <a:endParaRPr lang="en-US"/>
          </a:p>
        </p:txBody>
      </p:sp>
      <p:sp>
        <p:nvSpPr>
          <p:cNvPr id="5" name="Footer Placeholder 4"/>
          <p:cNvSpPr>
            <a:spLocks noGrp="1"/>
          </p:cNvSpPr>
          <p:nvPr>
            <p:ph type="ftr" sz="quarter" idx="3"/>
          </p:nvPr>
        </p:nvSpPr>
        <p:spPr>
          <a:xfrm>
            <a:off x="1643042" y="6570000"/>
            <a:ext cx="4214842" cy="288000"/>
          </a:xfrm>
          <a:prstGeom prst="rect">
            <a:avLst/>
          </a:prstGeom>
        </p:spPr>
        <p:txBody>
          <a:bodyPr vert="horz" rtlCol="0" anchor="ctr"/>
          <a:lstStyle>
            <a:lvl1pPr algn="l" eaLnBrk="1" latinLnBrk="0" hangingPunct="1">
              <a:defRPr kumimoji="0" sz="1200">
                <a:solidFill>
                  <a:schemeClr val="tx1">
                    <a:tint val="85000"/>
                  </a:schemeClr>
                </a:solidFill>
              </a:defRPr>
            </a:lvl1pPr>
          </a:lstStyle>
          <a:p>
            <a:endParaRPr lang="en-US"/>
          </a:p>
        </p:txBody>
      </p:sp>
      <p:sp>
        <p:nvSpPr>
          <p:cNvPr id="6" name="Slide Number Placeholder 5"/>
          <p:cNvSpPr>
            <a:spLocks noGrp="1"/>
          </p:cNvSpPr>
          <p:nvPr>
            <p:ph type="sldNum" sz="quarter" idx="4"/>
          </p:nvPr>
        </p:nvSpPr>
        <p:spPr>
          <a:xfrm>
            <a:off x="8572528" y="6570000"/>
            <a:ext cx="571472" cy="288000"/>
          </a:xfrm>
          <a:prstGeom prst="rect">
            <a:avLst/>
          </a:prstGeom>
        </p:spPr>
        <p:txBody>
          <a:bodyPr vert="horz" rtlCol="0" anchor="ctr"/>
          <a:lstStyle>
            <a:lvl1pPr algn="ctr" eaLnBrk="1" latinLnBrk="0" hangingPunct="1">
              <a:defRPr kumimoji="0" sz="1200">
                <a:solidFill>
                  <a:schemeClr val="tx1">
                    <a:tint val="95000"/>
                  </a:schemeClr>
                </a:solidFill>
              </a:defRPr>
            </a:lvl1pPr>
          </a:lstStyle>
          <a:p>
            <a:fld id="{35100B4B-F5D2-44DD-9A19-A980681504E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nedir.antoloji.com/anla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images.google.com.tr/imgres?imgurl=http://thessaloniki.usconsulate.gov/uploads/oi/9U/oi9UXjq6QwsL2AJKTjy3RQ/marshall.jpg&amp;imgrefurl=http://thessaloniki.usconsulate.gov/marshall_plan.html&amp;usg=__TW3O4gapzFPotUSiTT1X6HnGUIg=&amp;h=657&amp;w=604&amp;sz=159&amp;hl=tr&amp;start=11&amp;um=1&amp;tbnid=s9fwom7jWaR1MM:&amp;tbnh=138&amp;tbnw=127&amp;prev=/images?q=marshall+plan%C4%B1&amp;hl=tr&amp;um=1" TargetMode="External"/><Relationship Id="rId2" Type="http://schemas.openxmlformats.org/officeDocument/2006/relationships/hyperlink" Target="http://www.itusozluk.com/goster.php/fr.+oece"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tr.wikipedia.org/wiki/Macaristan" TargetMode="External"/><Relationship Id="rId3" Type="http://schemas.openxmlformats.org/officeDocument/2006/relationships/hyperlink" Target="http://tr.wikipedia.org/wiki/Sovyet_Sosyalist_Cumhuriyetler_Birli%C4%9Fi" TargetMode="External"/><Relationship Id="rId7" Type="http://schemas.openxmlformats.org/officeDocument/2006/relationships/hyperlink" Target="http://tr.wikipedia.org/wiki/%C3%87ekoslavakya" TargetMode="External"/><Relationship Id="rId2" Type="http://schemas.openxmlformats.org/officeDocument/2006/relationships/hyperlink" Target="http://tr.wikipedia.org/wiki/Romanya" TargetMode="External"/><Relationship Id="rId1" Type="http://schemas.openxmlformats.org/officeDocument/2006/relationships/slideLayout" Target="../slideLayouts/slideLayout2.xml"/><Relationship Id="rId6" Type="http://schemas.openxmlformats.org/officeDocument/2006/relationships/hyperlink" Target="http://tr.wikipedia.org/wiki/Polonya" TargetMode="External"/><Relationship Id="rId5" Type="http://schemas.openxmlformats.org/officeDocument/2006/relationships/hyperlink" Target="http://tr.wikipedia.org/wiki/Bulgaristan" TargetMode="External"/><Relationship Id="rId10" Type="http://schemas.openxmlformats.org/officeDocument/2006/relationships/image" Target="../media/image7.jpeg"/><Relationship Id="rId4" Type="http://schemas.openxmlformats.org/officeDocument/2006/relationships/hyperlink" Target="http://tr.wikipedia.org/wiki/Demokratik_Almanya_Cumhuriyeti" TargetMode="External"/><Relationship Id="rId9" Type="http://schemas.openxmlformats.org/officeDocument/2006/relationships/hyperlink" Target="http://images.google.com.tr/imgres?imgurl=http://www.duitslandweb.nl/binaries/Informatie/economie/EMU/comecon2.jpg&amp;imgrefurl=http://www.e-tarih.org/soguksavas/?sayfa=837564.825622.2383458.0.0.php&amp;Romanya'n%C4%B1n%20Ba%C4%9F%C4%B1ms%C4%B1zl%C4%B1k%20Politikas%C4%B1&amp;usg=__sb7nQKHXvLYpD2lbvAY2_pqfVPM=&amp;h=418&amp;w=370&amp;sz=103&amp;hl=tr&amp;start=2&amp;um=1&amp;tbnid=qLO0fy4L8XLCtM:&amp;tbnh=125&amp;tbnw=111&amp;prev=/images?q=VAR%C5%9EOVA+PAKTI&amp;hl=tr&amp;sa=N&amp;um=1"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tr.wikipedia.org/wiki/Londra" TargetMode="External"/><Relationship Id="rId7" Type="http://schemas.openxmlformats.org/officeDocument/2006/relationships/hyperlink" Target="http://tr.wikipedia.org/wiki/Moskova" TargetMode="External"/><Relationship Id="rId2" Type="http://schemas.openxmlformats.org/officeDocument/2006/relationships/hyperlink" Target="http://tr.wikipedia.org/wiki/NATO" TargetMode="External"/><Relationship Id="rId1" Type="http://schemas.openxmlformats.org/officeDocument/2006/relationships/slideLayout" Target="../slideLayouts/slideLayout2.xml"/><Relationship Id="rId6" Type="http://schemas.openxmlformats.org/officeDocument/2006/relationships/hyperlink" Target="http://tr.wikipedia.org/wiki/Avrupa" TargetMode="External"/><Relationship Id="rId5" Type="http://schemas.openxmlformats.org/officeDocument/2006/relationships/hyperlink" Target="http://tr.wikipedia.org/wiki/Federal_Almanya" TargetMode="External"/><Relationship Id="rId4" Type="http://schemas.openxmlformats.org/officeDocument/2006/relationships/hyperlink" Target="http://tr.wikipedia.org/wiki/Paris"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tr.wikipedia.org/wiki/Sovyet_Sosyalist_Cumhuriyetler_Birli%C4%9Fi"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285728"/>
            <a:ext cx="6343640" cy="1470025"/>
          </a:xfrm>
        </p:spPr>
        <p:txBody>
          <a:bodyPr/>
          <a:lstStyle/>
          <a:p>
            <a:r>
              <a:rPr lang="tr-TR" dirty="0" smtClean="0">
                <a:solidFill>
                  <a:srgbClr val="FFC000"/>
                </a:solidFill>
                <a:effectLst>
                  <a:outerShdw blurRad="38100" dist="38100" dir="2700000" algn="tl">
                    <a:srgbClr val="000000">
                      <a:alpha val="43137"/>
                    </a:srgbClr>
                  </a:outerShdw>
                </a:effectLst>
                <a:latin typeface="MV Boli" pitchFamily="2" charset="0"/>
                <a:cs typeface="MV Boli" pitchFamily="2" charset="0"/>
              </a:rPr>
              <a:t>MARSHALL PLANI</a:t>
            </a:r>
            <a:br>
              <a:rPr lang="tr-TR" dirty="0" smtClean="0">
                <a:solidFill>
                  <a:srgbClr val="FFC000"/>
                </a:solidFill>
                <a:effectLst>
                  <a:outerShdw blurRad="38100" dist="38100" dir="2700000" algn="tl">
                    <a:srgbClr val="000000">
                      <a:alpha val="43137"/>
                    </a:srgbClr>
                  </a:outerShdw>
                </a:effectLst>
                <a:latin typeface="MV Boli" pitchFamily="2" charset="0"/>
                <a:cs typeface="MV Boli" pitchFamily="2" charset="0"/>
              </a:rPr>
            </a:br>
            <a:endParaRPr lang="tr-TR" dirty="0">
              <a:solidFill>
                <a:srgbClr val="FFC000"/>
              </a:solidFill>
              <a:effectLst>
                <a:outerShdw blurRad="38100" dist="38100" dir="2700000" algn="tl">
                  <a:srgbClr val="000000">
                    <a:alpha val="43137"/>
                  </a:srgbClr>
                </a:outerShdw>
              </a:effectLst>
              <a:latin typeface="MV Boli" pitchFamily="2" charset="0"/>
              <a:cs typeface="MV Boli" pitchFamily="2" charset="0"/>
            </a:endParaRPr>
          </a:p>
        </p:txBody>
      </p:sp>
      <p:sp>
        <p:nvSpPr>
          <p:cNvPr id="4" name="3 Dikdörtgen"/>
          <p:cNvSpPr/>
          <p:nvPr/>
        </p:nvSpPr>
        <p:spPr>
          <a:xfrm>
            <a:off x="214282" y="1071546"/>
            <a:ext cx="4714876" cy="5509200"/>
          </a:xfrm>
          <a:prstGeom prst="rect">
            <a:avLst/>
          </a:prstGeom>
        </p:spPr>
        <p:txBody>
          <a:bodyPr wrap="square">
            <a:spAutoFit/>
          </a:bodyPr>
          <a:lstStyle/>
          <a:p>
            <a:pPr fontAlgn="auto">
              <a:spcBef>
                <a:spcPts val="0"/>
              </a:spcBef>
              <a:spcAft>
                <a:spcPts val="0"/>
              </a:spcAft>
              <a:defRPr/>
            </a:pPr>
            <a:r>
              <a:rPr lang="tr-TR" sz="2200" b="1" dirty="0" smtClean="0">
                <a:solidFill>
                  <a:srgbClr val="FFFF00"/>
                </a:solidFill>
                <a:latin typeface="Aparajita" pitchFamily="34" charset="0"/>
                <a:cs typeface="Aparajita" pitchFamily="34" charset="0"/>
              </a:rPr>
              <a:t>II. Dünya Savaşı </a:t>
            </a:r>
            <a:r>
              <a:rPr lang="tr-TR" sz="2200" b="1" dirty="0" err="1" smtClean="0">
                <a:solidFill>
                  <a:srgbClr val="FFFF00"/>
                </a:solidFill>
                <a:latin typeface="Aparajita" pitchFamily="34" charset="0"/>
                <a:cs typeface="Aparajita" pitchFamily="34" charset="0"/>
              </a:rPr>
              <a:t>so</a:t>
            </a:r>
            <a:r>
              <a:rPr lang="tr-TR" sz="2200" b="1" dirty="0" smtClean="0">
                <a:solidFill>
                  <a:srgbClr val="FFFF00"/>
                </a:solidFill>
                <a:latin typeface="Aparajita" pitchFamily="34" charset="0"/>
                <a:cs typeface="Aparajita" pitchFamily="34" charset="0"/>
              </a:rPr>
              <a:t> asında savaştan büyük yaralar almış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Batılı ekonomileri yeniden can­landırıp dünya işbölümündeki İşlevlerini yerine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getirebilmeleri için kendi ayaklan üzerinde durabilecek hale getirmek ama­cıyla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ABD'nin Batı Avrupa ülkelerine yardım etmesi gerektiği­ni öngören plan. Dönemin</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ABD Dışişleri Bakanı G. Marshall tarafından hazırlandığı için bu adla anılan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planın, Batı Avrupa ekonomilerini güçlendirerek bu ülkelerin ithal malları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talebini uyarıp ABD'nin ihraç malları için iyi bir pazar bulmak, komü­nizmin </a:t>
            </a:r>
            <a:br>
              <a:rPr lang="tr-TR" sz="2200" b="1" dirty="0" smtClean="0">
                <a:solidFill>
                  <a:srgbClr val="FFFF00"/>
                </a:solidFill>
                <a:latin typeface="Aparajita" pitchFamily="34" charset="0"/>
                <a:cs typeface="Aparajita" pitchFamily="34" charset="0"/>
              </a:rPr>
            </a:br>
            <a:r>
              <a:rPr lang="tr-TR" sz="2200" b="1" dirty="0" smtClean="0">
                <a:solidFill>
                  <a:srgbClr val="FFFF00"/>
                </a:solidFill>
                <a:latin typeface="Aparajita" pitchFamily="34" charset="0"/>
                <a:cs typeface="Aparajita" pitchFamily="34" charset="0"/>
              </a:rPr>
              <a:t>Batıya doğru yayılmasını önlemek </a:t>
            </a:r>
            <a:r>
              <a:rPr lang="tr-TR" sz="2200" b="1" dirty="0" err="1" smtClean="0">
                <a:solidFill>
                  <a:srgbClr val="FFFF00"/>
                </a:solidFill>
                <a:latin typeface="Aparajita" pitchFamily="34" charset="0"/>
                <a:cs typeface="Aparajita" pitchFamily="34" charset="0"/>
              </a:rPr>
              <a:t>gîDi</a:t>
            </a:r>
            <a:r>
              <a:rPr lang="tr-TR" sz="2200" b="1" dirty="0" smtClean="0">
                <a:solidFill>
                  <a:srgbClr val="FFFF00"/>
                </a:solidFill>
                <a:latin typeface="Aparajita" pitchFamily="34" charset="0"/>
                <a:cs typeface="Aparajita" pitchFamily="34" charset="0"/>
              </a:rPr>
              <a:t> hedefleri de bulunmaktaydı</a:t>
            </a:r>
            <a:endParaRPr lang="tr-TR" sz="2200" b="1" dirty="0">
              <a:solidFill>
                <a:srgbClr val="FFFF00"/>
              </a:solidFill>
              <a:latin typeface="Aparajita" pitchFamily="34" charset="0"/>
              <a:cs typeface="Aparajita" pitchFamily="34" charset="0"/>
            </a:endParaRPr>
          </a:p>
        </p:txBody>
      </p:sp>
      <p:pic>
        <p:nvPicPr>
          <p:cNvPr id="1026" name="Picture 2" descr="http://www.usembassy.at/en/images/austria/pics/All-our-colors.jpg"/>
          <p:cNvPicPr>
            <a:picLocks noChangeAspect="1" noChangeArrowheads="1"/>
          </p:cNvPicPr>
          <p:nvPr/>
        </p:nvPicPr>
        <p:blipFill>
          <a:blip r:embed="rId2"/>
          <a:srcRect/>
          <a:stretch>
            <a:fillRect/>
          </a:stretch>
        </p:blipFill>
        <p:spPr bwMode="auto">
          <a:xfrm>
            <a:off x="5000628" y="1285860"/>
            <a:ext cx="3786182" cy="52043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to="" calcmode="lin" valueType="num">
                                      <p:cBhvr>
                                        <p:cTn id="12" dur="1" fill="hold"/>
                                        <p:tgtEl>
                                          <p:spTgt spid="1026"/>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0"/>
            <a:ext cx="8229600" cy="1143000"/>
          </a:xfrm>
        </p:spPr>
        <p:txBody>
          <a:bodyPr>
            <a:normAutofit/>
          </a:bodyPr>
          <a:lstStyle/>
          <a:p>
            <a:r>
              <a:rPr lang="tr-TR" dirty="0" smtClean="0">
                <a:solidFill>
                  <a:schemeClr val="bg1"/>
                </a:solidFill>
                <a:latin typeface="Monotype Corsiva" pitchFamily="66" charset="0"/>
              </a:rPr>
              <a:t>NATO</a:t>
            </a:r>
            <a:endParaRPr lang="tr-TR" dirty="0">
              <a:solidFill>
                <a:schemeClr val="bg1"/>
              </a:solidFill>
            </a:endParaRPr>
          </a:p>
        </p:txBody>
      </p:sp>
      <p:sp>
        <p:nvSpPr>
          <p:cNvPr id="4" name="3 Dikdörtgen"/>
          <p:cNvSpPr/>
          <p:nvPr/>
        </p:nvSpPr>
        <p:spPr>
          <a:xfrm>
            <a:off x="500034" y="764024"/>
            <a:ext cx="7858180" cy="6093976"/>
          </a:xfrm>
          <a:prstGeom prst="rect">
            <a:avLst/>
          </a:prstGeom>
        </p:spPr>
        <p:txBody>
          <a:bodyPr wrap="square">
            <a:spAutoFit/>
          </a:bodyPr>
          <a:lstStyle/>
          <a:p>
            <a:pPr fontAlgn="auto">
              <a:spcBef>
                <a:spcPts val="0"/>
              </a:spcBef>
              <a:spcAft>
                <a:spcPts val="0"/>
              </a:spcAft>
              <a:defRPr/>
            </a:pPr>
            <a:r>
              <a:rPr lang="tr-TR" sz="2600" dirty="0" smtClean="0">
                <a:solidFill>
                  <a:schemeClr val="bg1"/>
                </a:solidFill>
                <a:latin typeface="Monotype Corsiva" pitchFamily="66" charset="0"/>
              </a:rPr>
              <a:t>NATO; Kuzey Atlantik Antlaşması Örgütü </a:t>
            </a:r>
            <a:r>
              <a:rPr lang="tr-TR" sz="2600" u="sng" dirty="0" smtClean="0">
                <a:solidFill>
                  <a:schemeClr val="bg1"/>
                </a:solidFill>
                <a:latin typeface="Monotype Corsiva" pitchFamily="66" charset="0"/>
                <a:hlinkClick r:id="rId2"/>
              </a:rPr>
              <a:t>anlam</a:t>
            </a:r>
            <a:r>
              <a:rPr lang="tr-TR" sz="2600" dirty="0" smtClean="0">
                <a:solidFill>
                  <a:schemeClr val="bg1"/>
                </a:solidFill>
                <a:latin typeface="Monotype Corsiva" pitchFamily="66" charset="0"/>
              </a:rPr>
              <a:t>ına gelen North </a:t>
            </a:r>
            <a:r>
              <a:rPr lang="tr-TR" sz="2600" dirty="0" err="1" smtClean="0">
                <a:solidFill>
                  <a:schemeClr val="bg1"/>
                </a:solidFill>
                <a:latin typeface="Monotype Corsiva" pitchFamily="66" charset="0"/>
              </a:rPr>
              <a:t>Athlantic</a:t>
            </a:r>
            <a:r>
              <a:rPr lang="tr-TR" sz="2600" dirty="0" smtClean="0">
                <a:solidFill>
                  <a:schemeClr val="bg1"/>
                </a:solidFill>
                <a:latin typeface="Monotype Corsiva" pitchFamily="66" charset="0"/>
              </a:rPr>
              <a:t> </a:t>
            </a:r>
            <a:r>
              <a:rPr lang="tr-TR" sz="2600" dirty="0" err="1" smtClean="0">
                <a:solidFill>
                  <a:schemeClr val="bg1"/>
                </a:solidFill>
                <a:latin typeface="Monotype Corsiva" pitchFamily="66" charset="0"/>
              </a:rPr>
              <a:t>Traty</a:t>
            </a:r>
            <a:r>
              <a:rPr lang="tr-TR" sz="2600" dirty="0" smtClean="0">
                <a:solidFill>
                  <a:schemeClr val="bg1"/>
                </a:solidFill>
                <a:latin typeface="Monotype Corsiva" pitchFamily="66" charset="0"/>
              </a:rPr>
              <a:t> </a:t>
            </a:r>
            <a:r>
              <a:rPr lang="tr-TR" sz="2600" dirty="0" err="1" smtClean="0">
                <a:solidFill>
                  <a:schemeClr val="bg1"/>
                </a:solidFill>
                <a:latin typeface="Monotype Corsiva" pitchFamily="66" charset="0"/>
              </a:rPr>
              <a:t>Organization</a:t>
            </a:r>
            <a:r>
              <a:rPr lang="tr-TR" sz="2600" dirty="0" smtClean="0">
                <a:solidFill>
                  <a:schemeClr val="bg1"/>
                </a:solidFill>
                <a:latin typeface="Monotype Corsiva" pitchFamily="66" charset="0"/>
              </a:rPr>
              <a:t> olarak yazılan İngilizce aslındaki sözcüklerin kısaltılmış şeklidir. Uluslararasında sık kullanılan bu kısaltılmış biçim artık bir kısaltma olmaktan çıkmış, kendine özgün </a:t>
            </a:r>
            <a:r>
              <a:rPr lang="tr-TR" sz="2600" u="sng" dirty="0" smtClean="0">
                <a:solidFill>
                  <a:schemeClr val="bg1"/>
                </a:solidFill>
                <a:latin typeface="Monotype Corsiva" pitchFamily="66" charset="0"/>
                <a:hlinkClick r:id="rId2"/>
              </a:rPr>
              <a:t>anlam</a:t>
            </a:r>
            <a:r>
              <a:rPr lang="tr-TR" sz="2600" dirty="0" smtClean="0">
                <a:solidFill>
                  <a:schemeClr val="bg1"/>
                </a:solidFill>
                <a:latin typeface="Monotype Corsiva" pitchFamily="66" charset="0"/>
              </a:rPr>
              <a:t>ı olan bir sözcük gibi kullanılmaya başlanmıştır. </a:t>
            </a:r>
            <a:br>
              <a:rPr lang="tr-TR" sz="2600" dirty="0" smtClean="0">
                <a:solidFill>
                  <a:schemeClr val="bg1"/>
                </a:solidFill>
                <a:latin typeface="Monotype Corsiva" pitchFamily="66" charset="0"/>
              </a:rPr>
            </a:br>
            <a:r>
              <a:rPr lang="tr-TR" sz="2600" dirty="0" smtClean="0">
                <a:solidFill>
                  <a:schemeClr val="bg1"/>
                </a:solidFill>
                <a:latin typeface="Monotype Corsiva" pitchFamily="66" charset="0"/>
              </a:rPr>
              <a:t>NATO, uluslararası bir kuruluştur. Birleşmiş Milletler Örgütü'ne üye bazı uluslar 1949 yılında kendi aralarında </a:t>
            </a:r>
            <a:r>
              <a:rPr lang="tr-TR" sz="2600" b="1" dirty="0" smtClean="0">
                <a:solidFill>
                  <a:schemeClr val="bg1"/>
                </a:solidFill>
                <a:latin typeface="Monotype Corsiva" pitchFamily="66" charset="0"/>
              </a:rPr>
              <a:t>yeni</a:t>
            </a:r>
            <a:r>
              <a:rPr lang="tr-TR" sz="2600" dirty="0" smtClean="0">
                <a:solidFill>
                  <a:schemeClr val="bg1"/>
                </a:solidFill>
                <a:latin typeface="Monotype Corsiva" pitchFamily="66" charset="0"/>
              </a:rPr>
              <a:t> bir birleşme ve dayanışma örgütü kurdular. Bu örgütü Amerika Birleşik Devletleri, Kanada, Fransa, İngiltere, İzlanda, Hollanda, Belçika, İtalya, Danimarka, Norveç ve Portekiz kurdu. Daha sonra NATO'ya 1952 yılında Türkiye, 1954 yılında Yunanistan, 1982 yılında da Batı Almanya ve ispanya katıldı. Bugün NATO'ya üye 16 ülke vardır. </a:t>
            </a:r>
            <a:br>
              <a:rPr lang="tr-TR" sz="2600" dirty="0" smtClean="0">
                <a:solidFill>
                  <a:schemeClr val="bg1"/>
                </a:solidFill>
                <a:latin typeface="Monotype Corsiva" pitchFamily="66" charset="0"/>
              </a:rPr>
            </a:br>
            <a:endParaRPr lang="tr-TR" sz="2600" dirty="0">
              <a:solidFill>
                <a:schemeClr val="bg1"/>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http://www.haksozhaber.net/images/news/8987.jpg"/>
          <p:cNvPicPr>
            <a:picLocks noChangeAspect="1" noChangeArrowheads="1"/>
          </p:cNvPicPr>
          <p:nvPr/>
        </p:nvPicPr>
        <p:blipFill>
          <a:blip r:embed="rId3"/>
          <a:srcRect/>
          <a:stretch>
            <a:fillRect/>
          </a:stretch>
        </p:blipFill>
        <p:spPr bwMode="auto">
          <a:xfrm>
            <a:off x="-71439" y="0"/>
            <a:ext cx="9215439"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p:cBhvr override="childStyle">
                                        <p:cTn id="6" dur="100" fill="hold"/>
                                        <p:tgtEl>
                                          <p:spTgt spid="4"/>
                                        </p:tgtEl>
                                        <p:attrNameLst>
                                          <p:attrName>style.color</p:attrName>
                                        </p:attrNameLst>
                                      </p:cBhvr>
                                      <p:to>
                                        <a:schemeClr val="accent2"/>
                                      </p:to>
                                    </p:animClr>
                                    <p:animClr clrSpc="rgb">
                                      <p:cBhvr>
                                        <p:cTn id="7" dur="100" fill="hold"/>
                                        <p:tgtEl>
                                          <p:spTgt spid="4"/>
                                        </p:tgtEl>
                                        <p:attrNameLst>
                                          <p:attrName>fillcolor</p:attrName>
                                        </p:attrNameLst>
                                      </p:cBhvr>
                                      <p:to>
                                        <a:schemeClr val="accent2"/>
                                      </p:to>
                                    </p:animClr>
                                    <p:set>
                                      <p:cBhvr>
                                        <p:cTn id="8" dur="100" fill="hold"/>
                                        <p:tgtEl>
                                          <p:spTgt spid="4"/>
                                        </p:tgtEl>
                                        <p:attrNameLst>
                                          <p:attrName>fill.type</p:attrName>
                                        </p:attrNameLst>
                                      </p:cBhvr>
                                      <p:to>
                                        <p:strVal val="solid"/>
                                      </p:to>
                                    </p:set>
                                    <p:set>
                                      <p:cBhvr>
                                        <p:cTn id="9" dur="100" fill="hold"/>
                                        <p:tgtEl>
                                          <p:spTgt spid="4"/>
                                        </p:tgtEl>
                                        <p:attrNameLst>
                                          <p:attrName>fill.on</p:attrName>
                                        </p:attrNameLst>
                                      </p:cBhvr>
                                      <p:to>
                                        <p:strVal val="true"/>
                                      </p:to>
                                    </p:se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descr="http://www.euro-webonline.com/world_cultures/images/marshall_plan.jpg"/>
          <p:cNvPicPr>
            <a:picLocks noChangeAspect="1" noChangeArrowheads="1"/>
          </p:cNvPicPr>
          <p:nvPr/>
        </p:nvPicPr>
        <p:blipFill>
          <a:blip r:embed="rId2"/>
          <a:srcRect/>
          <a:stretch>
            <a:fillRect/>
          </a:stretch>
        </p:blipFill>
        <p:spPr bwMode="auto">
          <a:xfrm>
            <a:off x="4643438" y="1285860"/>
            <a:ext cx="4224482" cy="4215594"/>
          </a:xfrm>
          <a:prstGeom prst="rect">
            <a:avLst/>
          </a:prstGeom>
          <a:noFill/>
        </p:spPr>
      </p:pic>
      <p:sp>
        <p:nvSpPr>
          <p:cNvPr id="5" name="4 Dikdörtgen"/>
          <p:cNvSpPr/>
          <p:nvPr/>
        </p:nvSpPr>
        <p:spPr>
          <a:xfrm>
            <a:off x="571472" y="785794"/>
            <a:ext cx="3857652" cy="5262979"/>
          </a:xfrm>
          <a:prstGeom prst="rect">
            <a:avLst/>
          </a:prstGeom>
        </p:spPr>
        <p:txBody>
          <a:bodyPr wrap="square">
            <a:spAutoFit/>
          </a:bodyPr>
          <a:lstStyle/>
          <a:p>
            <a:pPr fontAlgn="auto">
              <a:spcBef>
                <a:spcPts val="0"/>
              </a:spcBef>
              <a:spcAft>
                <a:spcPts val="0"/>
              </a:spcAft>
              <a:defRPr/>
            </a:pPr>
            <a:r>
              <a:rPr lang="tr-TR" sz="2400" b="1" dirty="0" err="1"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Marşal</a:t>
            </a: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 planı </a:t>
            </a:r>
            <a:b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b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çerçevesinde, sözü edilen ülkele­re yapılan ekonomik yardımlara </a:t>
            </a:r>
            <a:r>
              <a:rPr lang="tr-TR" sz="2400" b="1" dirty="0" err="1"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marşal</a:t>
            </a: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 yardımı </a:t>
            </a:r>
            <a:b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b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denmekte­dir. Toplam 10-12 milyar dolar dolayında olan bu yardımlar­dan en </a:t>
            </a:r>
            <a:b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b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büyük payı sırası ile İngiltere, Fransa, Almanya ve İtal­ya almış, Türkiye'ye </a:t>
            </a:r>
            <a:b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b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yapılan küçük miktardaki yardım da 1950'li yıllarda yapılan altyapı hamlesinde </a:t>
            </a:r>
            <a:b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br>
            <a:r>
              <a:rPr lang="tr-TR" sz="2400" b="1" dirty="0" smtClean="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rPr>
              <a:t>kullanılmıştır</a:t>
            </a:r>
            <a:endParaRPr lang="tr-TR" sz="2400" b="1" dirty="0">
              <a:solidFill>
                <a:srgbClr val="FFFF00"/>
              </a:solidFill>
              <a:effectLst>
                <a:outerShdw blurRad="38100" dist="38100" dir="2700000" algn="tl">
                  <a:srgbClr val="000000">
                    <a:alpha val="43137"/>
                  </a:srgbClr>
                </a:outerShdw>
              </a:effectLst>
              <a:latin typeface="Estrangelo Edessa" pitchFamily="66" charset="0"/>
              <a:cs typeface="Estrangelo Edess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latin typeface="Monotype Corsiva" pitchFamily="66" charset="0"/>
              </a:rPr>
              <a:t>MARSHALL</a:t>
            </a:r>
            <a:r>
              <a:rPr lang="tr-TR" dirty="0" smtClean="0">
                <a:latin typeface="Monotype Corsiva" pitchFamily="66" charset="0"/>
              </a:rPr>
              <a:t>’ IN GEREKÇELERİ</a:t>
            </a:r>
            <a:endParaRPr lang="tr-TR" dirty="0"/>
          </a:p>
        </p:txBody>
      </p:sp>
      <p:sp>
        <p:nvSpPr>
          <p:cNvPr id="3" name="2 İçerik Yer Tutucusu"/>
          <p:cNvSpPr>
            <a:spLocks noGrp="1"/>
          </p:cNvSpPr>
          <p:nvPr>
            <p:ph idx="1"/>
          </p:nvPr>
        </p:nvSpPr>
        <p:spPr>
          <a:xfrm>
            <a:off x="4000496" y="1142984"/>
            <a:ext cx="4614866" cy="4757758"/>
          </a:xfrm>
        </p:spPr>
        <p:txBody>
          <a:bodyPr>
            <a:normAutofit fontScale="25000" lnSpcReduction="20000"/>
          </a:bodyPr>
          <a:lstStyle/>
          <a:p>
            <a:pPr>
              <a:buNone/>
            </a:pPr>
            <a:r>
              <a:rPr lang="tr-TR" sz="7200" dirty="0" smtClean="0">
                <a:solidFill>
                  <a:srgbClr val="FFFF00"/>
                </a:solidFill>
                <a:latin typeface="Cooper Black" pitchFamily="18" charset="0"/>
                <a:sym typeface="Wingdings" pitchFamily="2" charset="2"/>
              </a:rPr>
              <a:t></a:t>
            </a:r>
            <a:r>
              <a:rPr lang="tr-TR" sz="7200" dirty="0" smtClean="0">
                <a:solidFill>
                  <a:srgbClr val="FFFF00"/>
                </a:solidFill>
                <a:latin typeface="Cooper Black" pitchFamily="18" charset="0"/>
              </a:rPr>
              <a:t>   1949 da </a:t>
            </a:r>
            <a:r>
              <a:rPr lang="tr-TR" sz="7200" dirty="0" err="1" smtClean="0">
                <a:solidFill>
                  <a:srgbClr val="FFFF00"/>
                </a:solidFill>
                <a:latin typeface="Cooper Black" pitchFamily="18" charset="0"/>
              </a:rPr>
              <a:t>george</a:t>
            </a:r>
            <a:r>
              <a:rPr lang="tr-TR" sz="7200" dirty="0" smtClean="0">
                <a:solidFill>
                  <a:srgbClr val="FFFF00"/>
                </a:solidFill>
                <a:latin typeface="Cooper Black" pitchFamily="18" charset="0"/>
              </a:rPr>
              <a:t> </a:t>
            </a:r>
            <a:r>
              <a:rPr lang="tr-TR" sz="7200" dirty="0" err="1" smtClean="0">
                <a:solidFill>
                  <a:srgbClr val="FFFF00"/>
                </a:solidFill>
                <a:latin typeface="Cooper Black" pitchFamily="18" charset="0"/>
              </a:rPr>
              <a:t>catlett</a:t>
            </a:r>
            <a:r>
              <a:rPr lang="tr-TR" sz="7200" dirty="0" smtClean="0">
                <a:solidFill>
                  <a:srgbClr val="FFFF00"/>
                </a:solidFill>
                <a:latin typeface="Cooper Black" pitchFamily="18" charset="0"/>
              </a:rPr>
              <a:t> </a:t>
            </a:r>
            <a:r>
              <a:rPr lang="tr-TR" sz="7200" dirty="0" err="1" smtClean="0">
                <a:solidFill>
                  <a:srgbClr val="FFFF00"/>
                </a:solidFill>
                <a:latin typeface="Cooper Black" pitchFamily="18" charset="0"/>
              </a:rPr>
              <a:t>marshall</a:t>
            </a:r>
            <a:r>
              <a:rPr lang="tr-TR" sz="7200" dirty="0" smtClean="0">
                <a:solidFill>
                  <a:srgbClr val="FFFF00"/>
                </a:solidFill>
                <a:latin typeface="Cooper Black" pitchFamily="18" charset="0"/>
              </a:rPr>
              <a:t> </a:t>
            </a:r>
            <a:r>
              <a:rPr lang="tr-TR" sz="7200" dirty="0" err="1" smtClean="0">
                <a:solidFill>
                  <a:srgbClr val="FFFF00"/>
                </a:solidFill>
                <a:latin typeface="Cooper Black" pitchFamily="18" charset="0"/>
              </a:rPr>
              <a:t>ın</a:t>
            </a:r>
            <a:r>
              <a:rPr lang="tr-TR" sz="7200" dirty="0" smtClean="0">
                <a:solidFill>
                  <a:srgbClr val="FFFF00"/>
                </a:solidFill>
                <a:latin typeface="Cooper Black" pitchFamily="18" charset="0"/>
              </a:rPr>
              <a:t> ikinci dünya savaşı sonrasında </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ekonomisinin yeniden kurulması için sunduğu yardım planıdır.fakirlik, umutsuzluk, kaos ve açlığa karşı yardım planı olarak ilan edilmiştir.</a:t>
            </a:r>
            <a:r>
              <a:rPr lang="tr-TR" sz="7200" dirty="0" err="1" smtClean="0">
                <a:solidFill>
                  <a:srgbClr val="FFFF00"/>
                </a:solidFill>
                <a:latin typeface="Cooper Black" pitchFamily="18" charset="0"/>
              </a:rPr>
              <a:t>amerikanın</a:t>
            </a:r>
            <a:r>
              <a:rPr lang="tr-TR" sz="7200" dirty="0" smtClean="0">
                <a:solidFill>
                  <a:srgbClr val="FFFF00"/>
                </a:solidFill>
                <a:latin typeface="Cooper Black" pitchFamily="18" charset="0"/>
              </a:rPr>
              <a:t> amaçları şunlardır: </a:t>
            </a:r>
            <a:br>
              <a:rPr lang="tr-TR" sz="7200" dirty="0" smtClean="0">
                <a:solidFill>
                  <a:srgbClr val="FFFF00"/>
                </a:solidFill>
                <a:latin typeface="Cooper Black" pitchFamily="18" charset="0"/>
              </a:rPr>
            </a:br>
            <a:r>
              <a:rPr lang="tr-TR" sz="7200" dirty="0" smtClean="0">
                <a:solidFill>
                  <a:srgbClr val="FFFF00"/>
                </a:solidFill>
                <a:latin typeface="Cooper Black" pitchFamily="18" charset="0"/>
              </a:rPr>
              <a:t>kriz halindeki </a:t>
            </a:r>
            <a:r>
              <a:rPr lang="tr-TR" sz="7200" dirty="0" err="1" smtClean="0">
                <a:solidFill>
                  <a:srgbClr val="FFFF00"/>
                </a:solidFill>
                <a:latin typeface="Cooper Black" pitchFamily="18" charset="0"/>
              </a:rPr>
              <a:t>avrupaya</a:t>
            </a:r>
            <a:r>
              <a:rPr lang="tr-TR" sz="7200" dirty="0" smtClean="0">
                <a:solidFill>
                  <a:srgbClr val="FFFF00"/>
                </a:solidFill>
                <a:latin typeface="Cooper Black" pitchFamily="18" charset="0"/>
              </a:rPr>
              <a:t> yardım etmek,ekonomik mekanizmaları yeniden kurmak,</a:t>
            </a:r>
            <a:r>
              <a:rPr lang="tr-TR" sz="7200" dirty="0" err="1" smtClean="0">
                <a:solidFill>
                  <a:srgbClr val="FFFF00"/>
                </a:solidFill>
                <a:latin typeface="Cooper Black" pitchFamily="18" charset="0"/>
              </a:rPr>
              <a:t>amerikan</a:t>
            </a:r>
            <a:r>
              <a:rPr lang="tr-TR" sz="7200" dirty="0" smtClean="0">
                <a:solidFill>
                  <a:srgbClr val="FFFF00"/>
                </a:solidFill>
                <a:latin typeface="Cooper Black" pitchFamily="18" charset="0"/>
              </a:rPr>
              <a:t> ihraçlarını kolaylaştırmak ve de komünist güçlerin varlığını engellemek. </a:t>
            </a:r>
            <a:br>
              <a:rPr lang="tr-TR" sz="7200" dirty="0" smtClean="0">
                <a:solidFill>
                  <a:srgbClr val="FFFF00"/>
                </a:solidFill>
                <a:latin typeface="Cooper Black" pitchFamily="18" charset="0"/>
              </a:rPr>
            </a:br>
            <a:r>
              <a:rPr lang="tr-TR" sz="7200" dirty="0" smtClean="0">
                <a:solidFill>
                  <a:srgbClr val="FFFF00"/>
                </a:solidFill>
                <a:latin typeface="Cooper Black" pitchFamily="18" charset="0"/>
              </a:rPr>
              <a:t>16 </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ülkesi yardımı kabul etmiş, fakat doğu </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ülkeleri reddetmiştir.</a:t>
            </a:r>
            <a:r>
              <a:rPr lang="tr-TR" sz="7200" dirty="0" err="1" smtClean="0">
                <a:solidFill>
                  <a:srgbClr val="FFFF00"/>
                </a:solidFill>
                <a:latin typeface="Cooper Black" pitchFamily="18" charset="0"/>
              </a:rPr>
              <a:t>abd</a:t>
            </a:r>
            <a:r>
              <a:rPr lang="tr-TR" sz="7200" dirty="0" smtClean="0">
                <a:solidFill>
                  <a:srgbClr val="FFFF00"/>
                </a:solidFill>
                <a:latin typeface="Cooper Black" pitchFamily="18" charset="0"/>
              </a:rPr>
              <a:t> 12 milyon dolar yardımda bulunmuş bu paranın paylaşılması içinde </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ekonomik işbirliği örgütü </a:t>
            </a:r>
            <a:r>
              <a:rPr lang="tr-TR" sz="7200" u="sng" dirty="0" smtClean="0">
                <a:solidFill>
                  <a:srgbClr val="FFFF00"/>
                </a:solidFill>
                <a:latin typeface="Cooper Black" pitchFamily="18" charset="0"/>
                <a:hlinkClick r:id="rId2" tooltip="(bkz: fr. oece)"/>
              </a:rPr>
              <a:t>*</a:t>
            </a:r>
            <a:r>
              <a:rPr lang="tr-TR" sz="7200" dirty="0" smtClean="0">
                <a:solidFill>
                  <a:srgbClr val="FFFF00"/>
                </a:solidFill>
                <a:latin typeface="Cooper Black" pitchFamily="18" charset="0"/>
              </a:rPr>
              <a:t> kurulmuştur.</a:t>
            </a:r>
            <a:r>
              <a:rPr lang="tr-TR" sz="7200" dirty="0" err="1" smtClean="0">
                <a:solidFill>
                  <a:srgbClr val="FFFF00"/>
                </a:solidFill>
                <a:latin typeface="Cooper Black" pitchFamily="18" charset="0"/>
              </a:rPr>
              <a:t>marshall</a:t>
            </a:r>
            <a:r>
              <a:rPr lang="tr-TR" sz="7200" dirty="0" smtClean="0">
                <a:solidFill>
                  <a:srgbClr val="FFFF00"/>
                </a:solidFill>
                <a:latin typeface="Cooper Black" pitchFamily="18" charset="0"/>
              </a:rPr>
              <a:t> planı amaçlarına ulaşmıştır,</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hızlı bir şekilde ekonomik açıdan güçlenmiş ve komünizm doğu </a:t>
            </a:r>
            <a:r>
              <a:rPr lang="tr-TR" sz="7200" dirty="0" err="1" smtClean="0">
                <a:solidFill>
                  <a:srgbClr val="FFFF00"/>
                </a:solidFill>
                <a:latin typeface="Cooper Black" pitchFamily="18" charset="0"/>
              </a:rPr>
              <a:t>avrupa</a:t>
            </a:r>
            <a:r>
              <a:rPr lang="tr-TR" sz="7200" dirty="0" smtClean="0">
                <a:solidFill>
                  <a:srgbClr val="FFFF00"/>
                </a:solidFill>
                <a:latin typeface="Cooper Black" pitchFamily="18" charset="0"/>
              </a:rPr>
              <a:t> da kalmıştır. </a:t>
            </a:r>
          </a:p>
          <a:p>
            <a:endParaRPr lang="tr-TR" dirty="0">
              <a:solidFill>
                <a:srgbClr val="FFFF00"/>
              </a:solidFill>
            </a:endParaRPr>
          </a:p>
        </p:txBody>
      </p:sp>
      <p:pic>
        <p:nvPicPr>
          <p:cNvPr id="4" name="Picture 2" descr="http://tbn0.google.com/images?q=tbn:s9fwom7jWaR1MM:http://thessaloniki.usconsulate.gov/uploads/oi/9U/oi9UXjq6QwsL2AJKTjy3RQ/marshall.jpg">
            <a:hlinkClick r:id="rId3"/>
          </p:cNvPr>
          <p:cNvPicPr>
            <a:picLocks noChangeAspect="1" noChangeArrowheads="1"/>
          </p:cNvPicPr>
          <p:nvPr/>
        </p:nvPicPr>
        <p:blipFill>
          <a:blip r:embed="rId4"/>
          <a:srcRect/>
          <a:stretch>
            <a:fillRect/>
          </a:stretch>
        </p:blipFill>
        <p:spPr bwMode="auto">
          <a:xfrm>
            <a:off x="357158" y="1285860"/>
            <a:ext cx="3714750" cy="5000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642918"/>
            <a:ext cx="4357718" cy="5715040"/>
          </a:xfrm>
        </p:spPr>
        <p:txBody>
          <a:bodyPr>
            <a:normAutofit fontScale="47500" lnSpcReduction="20000"/>
          </a:bodyPr>
          <a:lstStyle/>
          <a:p>
            <a:pPr>
              <a:buNone/>
              <a:tabLst>
                <a:tab pos="679450" algn="l"/>
              </a:tabLst>
            </a:pPr>
            <a:r>
              <a:rPr lang="tr-TR" dirty="0" smtClean="0">
                <a:solidFill>
                  <a:srgbClr val="FFFF00"/>
                </a:solidFill>
                <a:latin typeface="Monotype Corsiva" pitchFamily="66" charset="0"/>
                <a:ea typeface="Calibri" pitchFamily="34" charset="0"/>
                <a:cs typeface="Times New Roman" pitchFamily="18" charset="0"/>
                <a:sym typeface="Wingdings" pitchFamily="2" charset="2"/>
              </a:rPr>
              <a:t></a:t>
            </a:r>
            <a:r>
              <a:rPr lang="tr-TR" sz="4200" dirty="0" smtClean="0">
                <a:solidFill>
                  <a:srgbClr val="FFFF00"/>
                </a:solidFill>
                <a:latin typeface="Britannic Bold" pitchFamily="34" charset="0"/>
                <a:ea typeface="Calibri" pitchFamily="34" charset="0"/>
                <a:cs typeface="Times New Roman" pitchFamily="18" charset="0"/>
              </a:rPr>
              <a:t>Bu plan dahilinde </a:t>
            </a:r>
            <a:r>
              <a:rPr lang="tr-TR" sz="4200" dirty="0" err="1" smtClean="0">
                <a:solidFill>
                  <a:srgbClr val="FFFF00"/>
                </a:solidFill>
                <a:latin typeface="Britannic Bold" pitchFamily="34" charset="0"/>
                <a:ea typeface="Calibri" pitchFamily="34" charset="0"/>
                <a:cs typeface="Times New Roman" pitchFamily="18" charset="0"/>
              </a:rPr>
              <a:t>türkiye'ye</a:t>
            </a:r>
            <a:r>
              <a:rPr lang="tr-TR" sz="4200" dirty="0" smtClean="0">
                <a:solidFill>
                  <a:srgbClr val="FFFF00"/>
                </a:solidFill>
                <a:latin typeface="Britannic Bold" pitchFamily="34" charset="0"/>
                <a:ea typeface="Calibri" pitchFamily="34" charset="0"/>
                <a:cs typeface="Times New Roman" pitchFamily="18" charset="0"/>
              </a:rPr>
              <a:t> verilen silahlar ilk önce gökten inmiş gibi karşılanmış, tüm </a:t>
            </a:r>
            <a:r>
              <a:rPr lang="tr-TR" sz="4200" dirty="0" err="1" smtClean="0">
                <a:solidFill>
                  <a:srgbClr val="FFFF00"/>
                </a:solidFill>
                <a:latin typeface="Britannic Bold" pitchFamily="34" charset="0"/>
                <a:ea typeface="Calibri" pitchFamily="34" charset="0"/>
                <a:cs typeface="Times New Roman" pitchFamily="18" charset="0"/>
              </a:rPr>
              <a:t>türkiye</a:t>
            </a:r>
            <a:r>
              <a:rPr lang="tr-TR" sz="4200" dirty="0" smtClean="0">
                <a:solidFill>
                  <a:srgbClr val="FFFF00"/>
                </a:solidFill>
                <a:latin typeface="Britannic Bold" pitchFamily="34" charset="0"/>
                <a:ea typeface="Calibri" pitchFamily="34" charset="0"/>
                <a:cs typeface="Times New Roman" pitchFamily="18" charset="0"/>
              </a:rPr>
              <a:t> beleşten silah aldık diye sevinmiştir fakat işin aslı bu silahlara harcanan para bu ekonomik olmayan hediyenin kendi değerinin çok fazla üstündedir.. </a:t>
            </a:r>
            <a:r>
              <a:rPr lang="tr-TR" sz="4200" dirty="0" err="1" smtClean="0">
                <a:solidFill>
                  <a:srgbClr val="FFFF00"/>
                </a:solidFill>
                <a:latin typeface="Britannic Bold" pitchFamily="34" charset="0"/>
                <a:ea typeface="Calibri" pitchFamily="34" charset="0"/>
                <a:cs typeface="Times New Roman" pitchFamily="18" charset="0"/>
              </a:rPr>
              <a:t>türkiye</a:t>
            </a:r>
            <a:r>
              <a:rPr lang="tr-TR" sz="4200" dirty="0" smtClean="0">
                <a:solidFill>
                  <a:srgbClr val="FFFF00"/>
                </a:solidFill>
                <a:latin typeface="Britannic Bold" pitchFamily="34" charset="0"/>
                <a:ea typeface="Calibri" pitchFamily="34" charset="0"/>
                <a:cs typeface="Times New Roman" pitchFamily="18" charset="0"/>
              </a:rPr>
              <a:t> her zamanki gibi eline almıştır, yetkililer </a:t>
            </a:r>
            <a:r>
              <a:rPr lang="tr-TR" sz="4200" dirty="0" err="1" smtClean="0">
                <a:solidFill>
                  <a:srgbClr val="FFFF00"/>
                </a:solidFill>
                <a:latin typeface="Britannic Bold" pitchFamily="34" charset="0"/>
                <a:ea typeface="Calibri" pitchFamily="34" charset="0"/>
                <a:cs typeface="Times New Roman" pitchFamily="18" charset="0"/>
              </a:rPr>
              <a:t>sağolsundur</a:t>
            </a:r>
            <a:r>
              <a:rPr lang="tr-TR" sz="4200" dirty="0" smtClean="0">
                <a:solidFill>
                  <a:srgbClr val="FFFF00"/>
                </a:solidFill>
                <a:latin typeface="Britannic Bold" pitchFamily="34" charset="0"/>
                <a:ea typeface="Calibri" pitchFamily="34" charset="0"/>
                <a:cs typeface="Times New Roman" pitchFamily="18" charset="0"/>
              </a:rPr>
              <a:t>.. </a:t>
            </a:r>
            <a:endParaRPr lang="tr-TR" sz="4200" dirty="0" smtClean="0">
              <a:solidFill>
                <a:srgbClr val="FFFF00"/>
              </a:solidFill>
              <a:latin typeface="Britannic Bold" pitchFamily="34" charset="0"/>
              <a:ea typeface="Calibri" pitchFamily="34" charset="0"/>
            </a:endParaRPr>
          </a:p>
          <a:p>
            <a:pPr eaLnBrk="0" hangingPunct="0">
              <a:buNone/>
              <a:tabLst>
                <a:tab pos="679450" algn="l"/>
              </a:tabLst>
            </a:pPr>
            <a:r>
              <a:rPr lang="tr-TR" sz="4200" dirty="0" smtClean="0">
                <a:solidFill>
                  <a:srgbClr val="FFFF00"/>
                </a:solidFill>
                <a:latin typeface="Britannic Bold" pitchFamily="34" charset="0"/>
                <a:ea typeface="Calibri" pitchFamily="34" charset="0"/>
                <a:cs typeface="Times New Roman" pitchFamily="18" charset="0"/>
                <a:sym typeface="Wingdings" pitchFamily="2" charset="2"/>
              </a:rPr>
              <a:t></a:t>
            </a:r>
            <a:r>
              <a:rPr lang="tr-TR" sz="4200" dirty="0" smtClean="0">
                <a:solidFill>
                  <a:srgbClr val="FFFF00"/>
                </a:solidFill>
                <a:latin typeface="Britannic Bold" pitchFamily="34" charset="0"/>
                <a:ea typeface="Calibri" pitchFamily="34" charset="0"/>
                <a:cs typeface="Times New Roman" pitchFamily="18" charset="0"/>
              </a:rPr>
              <a:t>Türkiye ye yaklaşık 130 milyon dolar yardım yapılmıştır bu plan vasıtasıyla. bunun sonucu olarak da ithalat patlamış, sokaklarda radyolarda yoğun </a:t>
            </a:r>
            <a:r>
              <a:rPr lang="tr-TR" sz="4200" dirty="0" err="1" smtClean="0">
                <a:solidFill>
                  <a:srgbClr val="FFFF00"/>
                </a:solidFill>
                <a:latin typeface="Britannic Bold" pitchFamily="34" charset="0"/>
                <a:ea typeface="Calibri" pitchFamily="34" charset="0"/>
                <a:cs typeface="Times New Roman" pitchFamily="18" charset="0"/>
              </a:rPr>
              <a:t>amerikan</a:t>
            </a:r>
            <a:r>
              <a:rPr lang="tr-TR" sz="4200" dirty="0" smtClean="0">
                <a:solidFill>
                  <a:srgbClr val="FFFF00"/>
                </a:solidFill>
                <a:latin typeface="Britannic Bold" pitchFamily="34" charset="0"/>
                <a:ea typeface="Calibri" pitchFamily="34" charset="0"/>
                <a:cs typeface="Times New Roman" pitchFamily="18" charset="0"/>
              </a:rPr>
              <a:t> </a:t>
            </a:r>
            <a:r>
              <a:rPr lang="tr-TR" sz="4200" dirty="0" err="1" smtClean="0">
                <a:solidFill>
                  <a:srgbClr val="FFFF00"/>
                </a:solidFill>
                <a:latin typeface="Britannic Bold" pitchFamily="34" charset="0"/>
                <a:ea typeface="Calibri" pitchFamily="34" charset="0"/>
                <a:cs typeface="Times New Roman" pitchFamily="18" charset="0"/>
              </a:rPr>
              <a:t>proragandası</a:t>
            </a:r>
            <a:r>
              <a:rPr lang="tr-TR" sz="4200" dirty="0" smtClean="0">
                <a:solidFill>
                  <a:srgbClr val="FFFF00"/>
                </a:solidFill>
                <a:latin typeface="Britannic Bold" pitchFamily="34" charset="0"/>
                <a:ea typeface="Calibri" pitchFamily="34" charset="0"/>
                <a:cs typeface="Times New Roman" pitchFamily="18" charset="0"/>
              </a:rPr>
              <a:t> yapılmıştır.günümüzdeki </a:t>
            </a:r>
            <a:r>
              <a:rPr lang="tr-TR" sz="4200" dirty="0" err="1" smtClean="0">
                <a:solidFill>
                  <a:srgbClr val="FFFF00"/>
                </a:solidFill>
                <a:latin typeface="Britannic Bold" pitchFamily="34" charset="0"/>
                <a:ea typeface="Calibri" pitchFamily="34" charset="0"/>
                <a:cs typeface="Times New Roman" pitchFamily="18" charset="0"/>
              </a:rPr>
              <a:t>amerikan</a:t>
            </a:r>
            <a:r>
              <a:rPr lang="tr-TR" sz="4200" dirty="0" smtClean="0">
                <a:solidFill>
                  <a:srgbClr val="FFFF00"/>
                </a:solidFill>
                <a:latin typeface="Britannic Bold" pitchFamily="34" charset="0"/>
                <a:ea typeface="Calibri" pitchFamily="34" charset="0"/>
                <a:cs typeface="Times New Roman" pitchFamily="18" charset="0"/>
              </a:rPr>
              <a:t> hayranlığının tohumu bir bakıma bu planla atılmıştır </a:t>
            </a:r>
            <a:endParaRPr lang="tr-TR" sz="4200" dirty="0" smtClean="0">
              <a:solidFill>
                <a:srgbClr val="FFFF00"/>
              </a:solidFill>
              <a:latin typeface="Britannic Bold" pitchFamily="34" charset="0"/>
            </a:endParaRPr>
          </a:p>
          <a:p>
            <a:endParaRPr lang="tr-TR" dirty="0">
              <a:solidFill>
                <a:srgbClr val="FFFF00"/>
              </a:solidFill>
            </a:endParaRPr>
          </a:p>
        </p:txBody>
      </p:sp>
      <p:pic>
        <p:nvPicPr>
          <p:cNvPr id="4" name="Picture 2" descr="http://upload.wikimedia.org/wikipedia/commons/e/e6/George_Catlett_Marshall,_general_of_the_US_army.jpg"/>
          <p:cNvPicPr>
            <a:picLocks noChangeAspect="1" noChangeArrowheads="1"/>
          </p:cNvPicPr>
          <p:nvPr/>
        </p:nvPicPr>
        <p:blipFill>
          <a:blip r:embed="rId2"/>
          <a:srcRect/>
          <a:stretch>
            <a:fillRect/>
          </a:stretch>
        </p:blipFill>
        <p:spPr bwMode="auto">
          <a:xfrm>
            <a:off x="5072066" y="642918"/>
            <a:ext cx="3500438" cy="5391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0"/>
            <a:ext cx="6257940" cy="1143000"/>
          </a:xfrm>
        </p:spPr>
        <p:txBody>
          <a:bodyPr>
            <a:normAutofit/>
          </a:bodyPr>
          <a:lstStyle/>
          <a:p>
            <a:r>
              <a:rPr lang="tr-TR" dirty="0" smtClean="0">
                <a:solidFill>
                  <a:srgbClr val="FFFF00"/>
                </a:solidFill>
                <a:latin typeface="Monotype Corsiva" pitchFamily="66" charset="0"/>
              </a:rPr>
              <a:t>Varşova Paktı</a:t>
            </a:r>
            <a:endParaRPr lang="tr-TR" dirty="0">
              <a:solidFill>
                <a:srgbClr val="FFFF00"/>
              </a:solidFill>
            </a:endParaRPr>
          </a:p>
        </p:txBody>
      </p:sp>
      <p:sp>
        <p:nvSpPr>
          <p:cNvPr id="3" name="2 İçerik Yer Tutucusu"/>
          <p:cNvSpPr>
            <a:spLocks noGrp="1"/>
          </p:cNvSpPr>
          <p:nvPr>
            <p:ph idx="1"/>
          </p:nvPr>
        </p:nvSpPr>
        <p:spPr>
          <a:xfrm>
            <a:off x="285720" y="1071546"/>
            <a:ext cx="4114800" cy="5072098"/>
          </a:xfrm>
        </p:spPr>
        <p:txBody>
          <a:bodyPr>
            <a:normAutofit fontScale="25000" lnSpcReduction="20000"/>
          </a:bodyPr>
          <a:lstStyle/>
          <a:p>
            <a:r>
              <a:rPr lang="tr-TR" sz="8000" b="1" u="sng" dirty="0" smtClean="0">
                <a:solidFill>
                  <a:srgbClr val="FFFF00"/>
                </a:solidFill>
                <a:latin typeface="MV Boli" pitchFamily="2" charset="0"/>
                <a:cs typeface="MV Boli" pitchFamily="2" charset="0"/>
              </a:rPr>
              <a:t>14 Mayıs</a:t>
            </a:r>
            <a:r>
              <a:rPr lang="tr-TR" sz="8000" b="1" dirty="0" smtClean="0">
                <a:solidFill>
                  <a:srgbClr val="FFFF00"/>
                </a:solidFill>
                <a:latin typeface="MV Boli" pitchFamily="2" charset="0"/>
                <a:cs typeface="MV Boli" pitchFamily="2" charset="0"/>
              </a:rPr>
              <a:t> 1955'de Varşova'da sekiz sosyalist ülkenin imzaladığı Dostluk, İşbirliği ve Karşılıklı Yardım Antlaşması ile kurulan askeri ve siyasal birlik. Antlaşmayı imzalayan ülkeler </a:t>
            </a:r>
            <a:r>
              <a:rPr lang="tr-TR" sz="8000" b="1" u="sng" dirty="0" smtClean="0">
                <a:solidFill>
                  <a:srgbClr val="FFFF00"/>
                </a:solidFill>
                <a:latin typeface="MV Boli" pitchFamily="2" charset="0"/>
                <a:cs typeface="MV Boli" pitchFamily="2" charset="0"/>
              </a:rPr>
              <a:t>Arnavutluk</a:t>
            </a:r>
            <a:r>
              <a:rPr lang="tr-TR" sz="8000" b="1" dirty="0" smtClean="0">
                <a:solidFill>
                  <a:srgbClr val="FFFF00"/>
                </a:solidFill>
                <a:latin typeface="MV Boli" pitchFamily="2" charset="0"/>
                <a:cs typeface="MV Boli" pitchFamily="2" charset="0"/>
              </a:rPr>
              <a:t>, </a:t>
            </a:r>
            <a:r>
              <a:rPr lang="tr-TR" sz="8000" b="1" dirty="0" smtClean="0">
                <a:solidFill>
                  <a:srgbClr val="FFFF00"/>
                </a:solidFill>
                <a:latin typeface="MV Boli" pitchFamily="2" charset="0"/>
                <a:cs typeface="MV Boli" pitchFamily="2" charset="0"/>
                <a:hlinkClick r:id="rId2" tooltip="Romanya"/>
              </a:rPr>
              <a:t>Romanya</a:t>
            </a:r>
            <a:r>
              <a:rPr lang="tr-TR" sz="8000" b="1" dirty="0" smtClean="0">
                <a:solidFill>
                  <a:srgbClr val="FFFF00"/>
                </a:solidFill>
                <a:latin typeface="MV Boli" pitchFamily="2" charset="0"/>
                <a:cs typeface="MV Boli" pitchFamily="2" charset="0"/>
              </a:rPr>
              <a:t>, </a:t>
            </a:r>
            <a:r>
              <a:rPr lang="tr-TR" sz="8000" b="1" dirty="0" smtClean="0">
                <a:solidFill>
                  <a:srgbClr val="FFFF00"/>
                </a:solidFill>
                <a:latin typeface="MV Boli" pitchFamily="2" charset="0"/>
                <a:cs typeface="MV Boli" pitchFamily="2" charset="0"/>
                <a:hlinkClick r:id="rId3" tooltip="Sovyet Sosyalist Cumhuriyetler Birliği"/>
              </a:rPr>
              <a:t>SSCB</a:t>
            </a:r>
            <a:r>
              <a:rPr lang="tr-TR" sz="8000" b="1" dirty="0" smtClean="0">
                <a:solidFill>
                  <a:srgbClr val="FFFF00"/>
                </a:solidFill>
                <a:latin typeface="MV Boli" pitchFamily="2" charset="0"/>
                <a:cs typeface="MV Boli" pitchFamily="2" charset="0"/>
              </a:rPr>
              <a:t>, </a:t>
            </a:r>
            <a:r>
              <a:rPr lang="tr-TR" sz="8000" b="1" dirty="0" smtClean="0">
                <a:solidFill>
                  <a:srgbClr val="FFFF00"/>
                </a:solidFill>
                <a:latin typeface="MV Boli" pitchFamily="2" charset="0"/>
                <a:cs typeface="MV Boli" pitchFamily="2" charset="0"/>
                <a:hlinkClick r:id="rId4" tooltip="Demokratik Almanya Cumhuriyeti"/>
              </a:rPr>
              <a:t>Demokratik Almanya</a:t>
            </a:r>
            <a:r>
              <a:rPr lang="tr-TR" sz="8000" b="1" dirty="0" smtClean="0">
                <a:solidFill>
                  <a:srgbClr val="FFFF00"/>
                </a:solidFill>
                <a:latin typeface="MV Boli" pitchFamily="2" charset="0"/>
                <a:cs typeface="MV Boli" pitchFamily="2" charset="0"/>
              </a:rPr>
              <a:t>, </a:t>
            </a:r>
            <a:r>
              <a:rPr lang="tr-TR" sz="8000" b="1" dirty="0" smtClean="0">
                <a:solidFill>
                  <a:srgbClr val="FFFF00"/>
                </a:solidFill>
                <a:latin typeface="MV Boli" pitchFamily="2" charset="0"/>
                <a:cs typeface="MV Boli" pitchFamily="2" charset="0"/>
                <a:hlinkClick r:id="rId5" tooltip="Bulgaristan"/>
              </a:rPr>
              <a:t>Bulgaristan</a:t>
            </a:r>
            <a:r>
              <a:rPr lang="tr-TR" sz="8000" b="1" dirty="0" smtClean="0">
                <a:solidFill>
                  <a:srgbClr val="FFFF00"/>
                </a:solidFill>
                <a:latin typeface="MV Boli" pitchFamily="2" charset="0"/>
                <a:cs typeface="MV Boli" pitchFamily="2" charset="0"/>
              </a:rPr>
              <a:t>, </a:t>
            </a:r>
            <a:r>
              <a:rPr lang="tr-TR" sz="8000" b="1" dirty="0" smtClean="0">
                <a:solidFill>
                  <a:srgbClr val="FFFF00"/>
                </a:solidFill>
                <a:latin typeface="MV Boli" pitchFamily="2" charset="0"/>
                <a:cs typeface="MV Boli" pitchFamily="2" charset="0"/>
                <a:hlinkClick r:id="rId6" tooltip="Polonya"/>
              </a:rPr>
              <a:t>Polonya</a:t>
            </a:r>
            <a:r>
              <a:rPr lang="tr-TR" sz="8000" b="1" dirty="0" smtClean="0">
                <a:solidFill>
                  <a:srgbClr val="FFFF00"/>
                </a:solidFill>
                <a:latin typeface="MV Boli" pitchFamily="2" charset="0"/>
                <a:cs typeface="MV Boli" pitchFamily="2" charset="0"/>
              </a:rPr>
              <a:t>, </a:t>
            </a:r>
            <a:r>
              <a:rPr lang="tr-TR" sz="8000" b="1" dirty="0" err="1" smtClean="0">
                <a:solidFill>
                  <a:srgbClr val="FFFF00"/>
                </a:solidFill>
                <a:latin typeface="MV Boli" pitchFamily="2" charset="0"/>
                <a:cs typeface="MV Boli" pitchFamily="2" charset="0"/>
                <a:hlinkClick r:id="rId7" tooltip="Çekoslavakya"/>
              </a:rPr>
              <a:t>Çekoslavakya</a:t>
            </a:r>
            <a:r>
              <a:rPr lang="tr-TR" sz="8000" b="1" dirty="0" smtClean="0">
                <a:solidFill>
                  <a:srgbClr val="FFFF00"/>
                </a:solidFill>
                <a:latin typeface="MV Boli" pitchFamily="2" charset="0"/>
                <a:cs typeface="MV Boli" pitchFamily="2" charset="0"/>
              </a:rPr>
              <a:t> ve </a:t>
            </a:r>
            <a:r>
              <a:rPr lang="tr-TR" sz="8000" b="1" u="sng" dirty="0" smtClean="0">
                <a:solidFill>
                  <a:srgbClr val="FFFF00"/>
                </a:solidFill>
                <a:latin typeface="MV Boli" pitchFamily="2" charset="0"/>
                <a:cs typeface="MV Boli" pitchFamily="2" charset="0"/>
                <a:hlinkClick r:id="rId8" tooltip="Macaristan"/>
              </a:rPr>
              <a:t>Macaristan</a:t>
            </a:r>
            <a:r>
              <a:rPr lang="tr-TR" sz="8000" b="1" dirty="0" smtClean="0">
                <a:solidFill>
                  <a:srgbClr val="FFFF00"/>
                </a:solidFill>
                <a:latin typeface="MV Boli" pitchFamily="2" charset="0"/>
                <a:cs typeface="MV Boli" pitchFamily="2" charset="0"/>
              </a:rPr>
              <a:t>'dı. Demokratik Almanya Pakt'ın askeri kanadına 1956'da katıldı. Arnavutluk, 1962-1968 döneminde çalışmalarına katılmadığı </a:t>
            </a:r>
            <a:r>
              <a:rPr lang="tr-TR" sz="8000" b="1" dirty="0" err="1" smtClean="0">
                <a:solidFill>
                  <a:srgbClr val="FFFF00"/>
                </a:solidFill>
                <a:latin typeface="MV Boli" pitchFamily="2" charset="0"/>
                <a:cs typeface="MV Boli" pitchFamily="2" charset="0"/>
              </a:rPr>
              <a:t>Pakt'an</a:t>
            </a:r>
            <a:r>
              <a:rPr lang="tr-TR" sz="8000" b="1" dirty="0" smtClean="0">
                <a:solidFill>
                  <a:srgbClr val="FFFF00"/>
                </a:solidFill>
                <a:latin typeface="MV Boli" pitchFamily="2" charset="0"/>
                <a:cs typeface="MV Boli" pitchFamily="2" charset="0"/>
              </a:rPr>
              <a:t> 1968'de kesin olarak çekildi. Anlaşma, daha önceleri SSCB ile </a:t>
            </a:r>
            <a:r>
              <a:rPr lang="tr-TR" sz="8000" b="1" dirty="0" err="1" smtClean="0">
                <a:solidFill>
                  <a:srgbClr val="FFFF00"/>
                </a:solidFill>
                <a:latin typeface="MV Boli" pitchFamily="2" charset="0"/>
                <a:cs typeface="MV Boli" pitchFamily="2" charset="0"/>
              </a:rPr>
              <a:t>Çekoslavakya</a:t>
            </a:r>
            <a:r>
              <a:rPr lang="tr-TR" sz="8000" b="1" dirty="0" smtClean="0">
                <a:solidFill>
                  <a:srgbClr val="FFFF00"/>
                </a:solidFill>
                <a:latin typeface="MV Boli" pitchFamily="2" charset="0"/>
                <a:cs typeface="MV Boli" pitchFamily="2" charset="0"/>
              </a:rPr>
              <a:t>(1943), Polonya (1945), Bulgaristan, Macaristan ve Romanya (1948) arasında imzalanan ikili anlaşmaları bütünlüyordu.</a:t>
            </a:r>
          </a:p>
          <a:p>
            <a:endParaRPr lang="tr-TR" dirty="0">
              <a:solidFill>
                <a:srgbClr val="FFFF00"/>
              </a:solidFill>
            </a:endParaRPr>
          </a:p>
        </p:txBody>
      </p:sp>
      <p:sp>
        <p:nvSpPr>
          <p:cNvPr id="4" name="3 Sağ Ok"/>
          <p:cNvSpPr/>
          <p:nvPr/>
        </p:nvSpPr>
        <p:spPr>
          <a:xfrm>
            <a:off x="4429124" y="3500438"/>
            <a:ext cx="857256" cy="50006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p>
        </p:txBody>
      </p:sp>
      <p:pic>
        <p:nvPicPr>
          <p:cNvPr id="5" name="Picture 4" descr="http://tbn0.google.com/images?q=tbn:qLO0fy4L8XLCtM:http://www.duitslandweb.nl/binaries/Informatie/economie/EMU/comecon2.jpg">
            <a:hlinkClick r:id="rId9"/>
          </p:cNvPr>
          <p:cNvPicPr>
            <a:picLocks noChangeAspect="1" noChangeArrowheads="1"/>
          </p:cNvPicPr>
          <p:nvPr/>
        </p:nvPicPr>
        <p:blipFill>
          <a:blip r:embed="rId10"/>
          <a:srcRect/>
          <a:stretch>
            <a:fillRect/>
          </a:stretch>
        </p:blipFill>
        <p:spPr bwMode="auto">
          <a:xfrm>
            <a:off x="5429256" y="1428736"/>
            <a:ext cx="3071812" cy="4643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cTn>
                              </p:par>
                            </p:childTnLst>
                          </p:cTn>
                        </p:par>
                        <p:par>
                          <p:cTn id="18" fill="hold">
                            <p:stCondLst>
                              <p:cond delay="0"/>
                            </p:stCondLst>
                            <p:childTnLst>
                              <p:par>
                                <p:cTn id="19" presetID="24"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to="" calcmode="lin" valueType="num">
                                      <p:cBhvr>
                                        <p:cTn id="21" dur="1" fill="hold"/>
                                        <p:tgtEl>
                                          <p:spTgt spid="4"/>
                                        </p:tgtEl>
                                        <p:attrNameLst>
                                          <p:attrName/>
                                        </p:attrNameLst>
                                      </p:cBhvr>
                                    </p:anim>
                                  </p:childTnLst>
                                </p:cTn>
                              </p:par>
                            </p:childTnLst>
                          </p:cTn>
                        </p:par>
                        <p:par>
                          <p:cTn id="22" fill="hold">
                            <p:stCondLst>
                              <p:cond delay="0"/>
                            </p:stCondLst>
                            <p:childTnLst>
                              <p:par>
                                <p:cTn id="23" presetID="24"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to="" calcmode="lin" valueType="num">
                                      <p:cBhvr>
                                        <p:cTn id="25"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0"/>
            <a:ext cx="8229600" cy="928670"/>
          </a:xfrm>
        </p:spPr>
        <p:txBody>
          <a:bodyPr>
            <a:normAutofit/>
          </a:bodyPr>
          <a:lstStyle/>
          <a:p>
            <a:r>
              <a:rPr lang="tr-TR" dirty="0" smtClean="0">
                <a:solidFill>
                  <a:srgbClr val="7030A0"/>
                </a:solidFill>
                <a:latin typeface="Monotype Corsiva" pitchFamily="66" charset="0"/>
              </a:rPr>
              <a:t>Kurulmasının nedenleri</a:t>
            </a:r>
            <a:endParaRPr lang="tr-TR" dirty="0">
              <a:solidFill>
                <a:srgbClr val="7030A0"/>
              </a:solidFill>
            </a:endParaRPr>
          </a:p>
        </p:txBody>
      </p:sp>
      <p:sp>
        <p:nvSpPr>
          <p:cNvPr id="3" name="2 İçerik Yer Tutucusu"/>
          <p:cNvSpPr>
            <a:spLocks noGrp="1"/>
          </p:cNvSpPr>
          <p:nvPr>
            <p:ph idx="1"/>
          </p:nvPr>
        </p:nvSpPr>
        <p:spPr>
          <a:xfrm>
            <a:off x="214282" y="642918"/>
            <a:ext cx="8929718" cy="5311781"/>
          </a:xfrm>
        </p:spPr>
        <p:txBody>
          <a:bodyPr>
            <a:noAutofit/>
          </a:bodyPr>
          <a:lstStyle/>
          <a:p>
            <a:pPr fontAlgn="auto">
              <a:spcBef>
                <a:spcPts val="0"/>
              </a:spcBef>
              <a:spcAft>
                <a:spcPts val="0"/>
              </a:spcAft>
              <a:defRPr/>
            </a:pPr>
            <a:r>
              <a:rPr lang="tr-TR" sz="1800" dirty="0" smtClean="0">
                <a:solidFill>
                  <a:srgbClr val="FFFF00"/>
                </a:solidFill>
                <a:latin typeface="Arial" pitchFamily="34" charset="0"/>
                <a:cs typeface="Arial" pitchFamily="34" charset="0"/>
              </a:rPr>
              <a:t>Sosyalist ülkeleri, karşılıklı bağlarını bir pakt içinde güçlendirmeye yönelten başlıca neden; 1949'da dünyadaki barışı sağlamak amacıyla aynı zamanda sosyalist ülkelere ve sosyalizmin yayılmasına karşı kurulan </a:t>
            </a:r>
            <a:r>
              <a:rPr lang="tr-TR" sz="1800" u="sng" dirty="0" smtClean="0">
                <a:solidFill>
                  <a:srgbClr val="FFFF00"/>
                </a:solidFill>
                <a:latin typeface="Arial" pitchFamily="34" charset="0"/>
                <a:cs typeface="Arial" pitchFamily="34" charset="0"/>
                <a:hlinkClick r:id="rId2" tooltip="NATO"/>
              </a:rPr>
              <a:t>NATO</a:t>
            </a:r>
            <a:r>
              <a:rPr lang="tr-TR" sz="1800" dirty="0" smtClean="0">
                <a:solidFill>
                  <a:srgbClr val="FFFF00"/>
                </a:solidFill>
                <a:latin typeface="Arial" pitchFamily="34" charset="0"/>
                <a:cs typeface="Arial" pitchFamily="34" charset="0"/>
              </a:rPr>
              <a:t>'nun askersel etkinliklerini artırması ve silahlanmaya hız vermesiydi. Birliğin kuruluşuna ilişkin ilk adım, 29 Kasım-2 Aralık 1954 tarihleri arasında sekiz sosyalist ülkenin katılımıyla, ortak güvenliğin ve barışın korunması konusunda ve Moskova'da düzenlenen konferansta atıldı. Varşova Paktı, </a:t>
            </a:r>
            <a:r>
              <a:rPr lang="tr-TR" sz="1800" u="sng" dirty="0" smtClean="0">
                <a:solidFill>
                  <a:srgbClr val="FFFF00"/>
                </a:solidFill>
                <a:latin typeface="Arial" pitchFamily="34" charset="0"/>
                <a:cs typeface="Arial" pitchFamily="34" charset="0"/>
                <a:hlinkClick r:id="rId3" tooltip="Londra"/>
              </a:rPr>
              <a:t>Londra</a:t>
            </a:r>
            <a:r>
              <a:rPr lang="tr-TR" sz="1800" dirty="0" smtClean="0">
                <a:solidFill>
                  <a:srgbClr val="FFFF00"/>
                </a:solidFill>
                <a:latin typeface="Arial" pitchFamily="34" charset="0"/>
                <a:cs typeface="Arial" pitchFamily="34" charset="0"/>
              </a:rPr>
              <a:t> ve </a:t>
            </a:r>
            <a:r>
              <a:rPr lang="tr-TR" sz="1800" u="sng" dirty="0" smtClean="0">
                <a:solidFill>
                  <a:srgbClr val="FFFF00"/>
                </a:solidFill>
                <a:latin typeface="Arial" pitchFamily="34" charset="0"/>
                <a:cs typeface="Arial" pitchFamily="34" charset="0"/>
                <a:hlinkClick r:id="rId4" tooltip="Paris"/>
              </a:rPr>
              <a:t>Paris</a:t>
            </a:r>
            <a:r>
              <a:rPr lang="tr-TR" sz="1800" dirty="0" smtClean="0">
                <a:solidFill>
                  <a:srgbClr val="FFFF00"/>
                </a:solidFill>
                <a:latin typeface="Arial" pitchFamily="34" charset="0"/>
                <a:cs typeface="Arial" pitchFamily="34" charset="0"/>
              </a:rPr>
              <a:t> Antlaşmaları ile </a:t>
            </a:r>
            <a:r>
              <a:rPr lang="tr-TR" sz="1800" u="sng" dirty="0" smtClean="0">
                <a:solidFill>
                  <a:srgbClr val="FFFF00"/>
                </a:solidFill>
                <a:latin typeface="Arial" pitchFamily="34" charset="0"/>
                <a:cs typeface="Arial" pitchFamily="34" charset="0"/>
                <a:hlinkClick r:id="rId5" tooltip="Federal Almanya"/>
              </a:rPr>
              <a:t>Federal Almanya</a:t>
            </a:r>
            <a:r>
              <a:rPr lang="tr-TR" sz="1800" dirty="0" smtClean="0">
                <a:solidFill>
                  <a:srgbClr val="FFFF00"/>
                </a:solidFill>
                <a:latin typeface="Arial" pitchFamily="34" charset="0"/>
                <a:cs typeface="Arial" pitchFamily="34" charset="0"/>
              </a:rPr>
              <a:t>'nın NATO'ya girmesi ve NATO'ya bağlı olarak Batı Avrupa Birliği'nin kurulmasıyla </a:t>
            </a:r>
            <a:r>
              <a:rPr lang="tr-TR" sz="1800" u="sng" dirty="0" smtClean="0">
                <a:solidFill>
                  <a:srgbClr val="FFFF00"/>
                </a:solidFill>
                <a:latin typeface="Arial" pitchFamily="34" charset="0"/>
                <a:cs typeface="Arial" pitchFamily="34" charset="0"/>
                <a:hlinkClick r:id="rId6" tooltip="Avrupa"/>
              </a:rPr>
              <a:t>Avrupa</a:t>
            </a:r>
            <a:r>
              <a:rPr lang="tr-TR" sz="1800" dirty="0" smtClean="0">
                <a:solidFill>
                  <a:srgbClr val="FFFF00"/>
                </a:solidFill>
                <a:latin typeface="Arial" pitchFamily="34" charset="0"/>
                <a:cs typeface="Arial" pitchFamily="34" charset="0"/>
              </a:rPr>
              <a:t>'da doğan ve giderek artan savaş tehlikesine karşı biçimlendi. Pakt kurucularına göre bu gelişmeler, barışsever devletlerin güvenliği bakımından bir tehdit oluşturuyor ve savunma sağlayıcı karşı önlemlerin alınmasını gerektiriyordu. Paktın kuruluşundan hemen sonra, Temmuz 1955'de </a:t>
            </a:r>
            <a:r>
              <a:rPr lang="tr-TR" sz="1800" u="sng" dirty="0" smtClean="0">
                <a:solidFill>
                  <a:srgbClr val="FFFF00"/>
                </a:solidFill>
                <a:latin typeface="Arial" pitchFamily="34" charset="0"/>
                <a:cs typeface="Arial" pitchFamily="34" charset="0"/>
                <a:hlinkClick r:id="rId7" tooltip="Moskova"/>
              </a:rPr>
              <a:t>Moskova</a:t>
            </a:r>
            <a:r>
              <a:rPr lang="tr-TR" sz="1800" dirty="0" smtClean="0">
                <a:solidFill>
                  <a:srgbClr val="FFFF00"/>
                </a:solidFill>
                <a:latin typeface="Arial" pitchFamily="34" charset="0"/>
                <a:cs typeface="Arial" pitchFamily="34" charset="0"/>
              </a:rPr>
              <a:t>'da, ABD'yi de içine alan bir Avrupa güvenliğinin yararına olmak üzere, NATO ve Varşova Paktı'nın dağıtılması önerildi. Varşova paktını kuruluşunu izleyen süreçte, SSCB ile üye ülkeler </a:t>
            </a:r>
            <a:r>
              <a:rPr lang="tr-TR" sz="1800" dirty="0" err="1" smtClean="0">
                <a:solidFill>
                  <a:srgbClr val="FFFF00"/>
                </a:solidFill>
                <a:latin typeface="Arial" pitchFamily="34" charset="0"/>
                <a:cs typeface="Arial" pitchFamily="34" charset="0"/>
              </a:rPr>
              <a:t>arasındazincirleme</a:t>
            </a:r>
            <a:r>
              <a:rPr lang="tr-TR" sz="1800" dirty="0" smtClean="0">
                <a:solidFill>
                  <a:srgbClr val="FFFF00"/>
                </a:solidFill>
                <a:latin typeface="Arial" pitchFamily="34" charset="0"/>
                <a:cs typeface="Arial" pitchFamily="34" charset="0"/>
              </a:rPr>
              <a:t> bir biçimde ikili yardım anlaşmaları imzalandı. SSCB aynı zamanda Polonya, Macaristan, Romanya ve Demokratik Almanya ile 1956 Aralık - 1957 Mayıs döneminde bir dizi kuvvet statüsü anlaşması imzaladı. Aynı tür bir antlaşma, </a:t>
            </a:r>
            <a:r>
              <a:rPr lang="tr-TR" sz="1800" dirty="0" err="1" smtClean="0">
                <a:solidFill>
                  <a:srgbClr val="FFFF00"/>
                </a:solidFill>
                <a:latin typeface="Arial" pitchFamily="34" charset="0"/>
                <a:cs typeface="Arial" pitchFamily="34" charset="0"/>
              </a:rPr>
              <a:t>Çekoslavakya'yla</a:t>
            </a:r>
            <a:r>
              <a:rPr lang="tr-TR" sz="1800" dirty="0" smtClean="0">
                <a:solidFill>
                  <a:srgbClr val="FFFF00"/>
                </a:solidFill>
                <a:latin typeface="Arial" pitchFamily="34" charset="0"/>
                <a:cs typeface="Arial" pitchFamily="34" charset="0"/>
              </a:rPr>
              <a:t> 1968'de imzalandı. Anlaşmada uluslararası ilişkilerde tehdit ve kuvvete başvurma kınanarak, üyelerin bunu önlemek konusunda gerekli tüm çabayı gösterecekleri belirtiliyordu.</a:t>
            </a:r>
          </a:p>
          <a:p>
            <a:pPr fontAlgn="auto">
              <a:spcBef>
                <a:spcPts val="0"/>
              </a:spcBef>
              <a:spcAft>
                <a:spcPts val="0"/>
              </a:spcAft>
              <a:defRPr/>
            </a:pPr>
            <a:endParaRPr lang="tr-TR" sz="800" dirty="0" smtClean="0">
              <a:solidFill>
                <a:srgbClr val="FFFF00"/>
              </a:solidFill>
              <a:latin typeface="Arial" pitchFamily="34" charset="0"/>
              <a:cs typeface="Arial" pitchFamily="34" charset="0"/>
            </a:endParaRPr>
          </a:p>
          <a:p>
            <a:endParaRPr lang="tr-TR" sz="9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0"/>
            <a:ext cx="6229336" cy="785834"/>
          </a:xfrm>
        </p:spPr>
        <p:txBody>
          <a:bodyPr>
            <a:normAutofit/>
          </a:bodyPr>
          <a:lstStyle/>
          <a:p>
            <a:r>
              <a:rPr lang="tr-TR" dirty="0" smtClean="0">
                <a:solidFill>
                  <a:schemeClr val="bg1"/>
                </a:solidFill>
                <a:latin typeface="Monotype Corsiva" pitchFamily="66" charset="0"/>
              </a:rPr>
              <a:t>Silahlı gücü</a:t>
            </a:r>
            <a:endParaRPr lang="tr-TR" dirty="0">
              <a:solidFill>
                <a:schemeClr val="bg1"/>
              </a:solidFill>
            </a:endParaRPr>
          </a:p>
        </p:txBody>
      </p:sp>
      <p:sp>
        <p:nvSpPr>
          <p:cNvPr id="3" name="2 İçerik Yer Tutucusu"/>
          <p:cNvSpPr>
            <a:spLocks noGrp="1"/>
          </p:cNvSpPr>
          <p:nvPr>
            <p:ph idx="1"/>
          </p:nvPr>
        </p:nvSpPr>
        <p:spPr>
          <a:xfrm>
            <a:off x="571472" y="785794"/>
            <a:ext cx="8229600" cy="4525963"/>
          </a:xfrm>
        </p:spPr>
        <p:txBody>
          <a:bodyPr>
            <a:normAutofit fontScale="55000" lnSpcReduction="20000"/>
          </a:bodyPr>
          <a:lstStyle/>
          <a:p>
            <a:pPr fontAlgn="auto">
              <a:spcBef>
                <a:spcPts val="0"/>
              </a:spcBef>
              <a:spcAft>
                <a:spcPts val="0"/>
              </a:spcAft>
              <a:defRPr/>
            </a:pPr>
            <a:r>
              <a:rPr lang="tr-TR" sz="3500" dirty="0" smtClean="0">
                <a:solidFill>
                  <a:srgbClr val="FFFF00"/>
                </a:solidFill>
                <a:latin typeface="Monotype Corsiva" pitchFamily="66" charset="0"/>
              </a:rPr>
              <a:t>Varşova Paktı kuvvetleri, 4,5 milyona yakını Avrupa'da olmak üzere yaklaşık 6,3 milyon </a:t>
            </a:r>
            <a:r>
              <a:rPr lang="tr-TR" sz="3500" dirty="0" err="1" smtClean="0">
                <a:solidFill>
                  <a:srgbClr val="FFFF00"/>
                </a:solidFill>
                <a:latin typeface="Monotype Corsiva" pitchFamily="66" charset="0"/>
              </a:rPr>
              <a:t>muvazaf</a:t>
            </a:r>
            <a:r>
              <a:rPr lang="tr-TR" sz="3500" dirty="0" smtClean="0">
                <a:solidFill>
                  <a:srgbClr val="FFFF00"/>
                </a:solidFill>
                <a:latin typeface="Monotype Corsiva" pitchFamily="66" charset="0"/>
              </a:rPr>
              <a:t> personele sahiptir. Ek olarak 700.000 kişilik ulusal güvenlik kuvvetleri vardır. Pakt'ın dünya üzerinde aktif durumda; 244 tümen, 27 bağımsız tugay, 60,000 savaş tankı ve 12.000 uçağı içeren Hava Kuvvetleri vardı. Büyük bölümünü Sovyet donanmasının oluşturduğu Deniz Kuvvetleri, nükleer balistik füze denizaltılarına ek olarak 300 denizaltı gemisi vardır. Bunların bir bölümü, denizaltılarından </a:t>
            </a:r>
            <a:r>
              <a:rPr lang="tr-TR" sz="3500" dirty="0" err="1" smtClean="0">
                <a:solidFill>
                  <a:srgbClr val="FFFF00"/>
                </a:solidFill>
                <a:latin typeface="Monotype Corsiva" pitchFamily="66" charset="0"/>
              </a:rPr>
              <a:t>Cruise</a:t>
            </a:r>
            <a:r>
              <a:rPr lang="tr-TR" sz="3500" dirty="0" smtClean="0">
                <a:solidFill>
                  <a:srgbClr val="FFFF00"/>
                </a:solidFill>
                <a:latin typeface="Monotype Corsiva" pitchFamily="66" charset="0"/>
              </a:rPr>
              <a:t>-seyir füzeleri atabilmektedir. Su üstü kuvvetlerinde, uçak gemisi ve kruvazörlerden oluşan 40 savaş gemisi, çok sayıda değişik tipten gemi ve havadan gemilere güdümlü füze atabilen 500 deniz bombardıman uçağı bulunmaktadır.</a:t>
            </a:r>
          </a:p>
          <a:p>
            <a:pPr fontAlgn="auto">
              <a:spcBef>
                <a:spcPts val="0"/>
              </a:spcBef>
              <a:spcAft>
                <a:spcPts val="0"/>
              </a:spcAft>
              <a:defRPr/>
            </a:pPr>
            <a:r>
              <a:rPr lang="tr-TR" sz="3500" dirty="0" err="1" smtClean="0">
                <a:solidFill>
                  <a:srgbClr val="FFFF00"/>
                </a:solidFill>
                <a:latin typeface="Monotype Corsiva" pitchFamily="66" charset="0"/>
              </a:rPr>
              <a:t>Sovyetler'in</a:t>
            </a:r>
            <a:r>
              <a:rPr lang="tr-TR" sz="3500" dirty="0" smtClean="0">
                <a:solidFill>
                  <a:srgbClr val="FFFF00"/>
                </a:solidFill>
                <a:latin typeface="Monotype Corsiva" pitchFamily="66" charset="0"/>
              </a:rPr>
              <a:t> 1984 yılında Dünya üzerinde bulunan </a:t>
            </a:r>
            <a:r>
              <a:rPr lang="tr-TR" sz="3500" dirty="0" err="1" smtClean="0">
                <a:solidFill>
                  <a:srgbClr val="FFFF00"/>
                </a:solidFill>
                <a:latin typeface="Monotype Corsiva" pitchFamily="66" charset="0"/>
              </a:rPr>
              <a:t>denizüsleri</a:t>
            </a:r>
            <a:r>
              <a:rPr lang="tr-TR" sz="3500" dirty="0" smtClean="0">
                <a:solidFill>
                  <a:srgbClr val="FFFF00"/>
                </a:solidFill>
                <a:latin typeface="Monotype Corsiva" pitchFamily="66" charset="0"/>
              </a:rPr>
              <a:t> ve gemileri</a:t>
            </a:r>
          </a:p>
          <a:p>
            <a:pPr fontAlgn="auto">
              <a:spcBef>
                <a:spcPts val="0"/>
              </a:spcBef>
              <a:spcAft>
                <a:spcPts val="0"/>
              </a:spcAft>
              <a:defRPr/>
            </a:pPr>
            <a:r>
              <a:rPr lang="tr-TR" sz="3500" dirty="0" smtClean="0">
                <a:solidFill>
                  <a:srgbClr val="FFFF00"/>
                </a:solidFill>
                <a:latin typeface="Monotype Corsiva" pitchFamily="66" charset="0"/>
              </a:rPr>
              <a:t>Paktın kıtalararası balistik (ICBM), denizaltı </a:t>
            </a:r>
            <a:r>
              <a:rPr lang="tr-TR" sz="3500" dirty="0" err="1" smtClean="0">
                <a:solidFill>
                  <a:srgbClr val="FFFF00"/>
                </a:solidFill>
                <a:latin typeface="Monotype Corsiva" pitchFamily="66" charset="0"/>
              </a:rPr>
              <a:t>gemilerindan</a:t>
            </a:r>
            <a:r>
              <a:rPr lang="tr-TR" sz="3500" dirty="0" smtClean="0">
                <a:solidFill>
                  <a:srgbClr val="FFFF00"/>
                </a:solidFill>
                <a:latin typeface="Monotype Corsiva" pitchFamily="66" charset="0"/>
              </a:rPr>
              <a:t> atılan balistik füzeler (SLBM) ve bombardıman uçaklarından oluşan stratejik kuvvetlerinin tümü Sovyetler Birliği tarafından sağlanmaktadır. 1989’da Varşova paktının asker sayısı 6.310.000 dolayındaydı. Fiili asker sayısı 5.390.000 olan NATO silahlı kuvvetleriyle 920.000 kişilik bir fark vardı. SSCB ise tek başına ABD’den üç kat fazla askere sahipti.</a:t>
            </a:r>
          </a:p>
          <a:p>
            <a:endParaRPr lang="tr-TR" dirty="0">
              <a:solidFill>
                <a:srgbClr val="FFFF00"/>
              </a:solidFill>
            </a:endParaRPr>
          </a:p>
        </p:txBody>
      </p:sp>
      <p:pic>
        <p:nvPicPr>
          <p:cNvPr id="4" name="Picture 2" descr="http://www.sosyaldersleri.com/vatandaslik/images/vat500px-Md08.jpg"/>
          <p:cNvPicPr>
            <a:picLocks noChangeAspect="1" noChangeArrowheads="1"/>
          </p:cNvPicPr>
          <p:nvPr/>
        </p:nvPicPr>
        <p:blipFill>
          <a:blip r:embed="rId2"/>
          <a:srcRect/>
          <a:stretch>
            <a:fillRect/>
          </a:stretch>
        </p:blipFill>
        <p:spPr bwMode="auto">
          <a:xfrm>
            <a:off x="1571604" y="4429132"/>
            <a:ext cx="5786438" cy="2162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to="" calcmode="lin" valueType="num">
                                      <p:cBhvr>
                                        <p:cTn id="2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214414" y="0"/>
            <a:ext cx="6543692" cy="846158"/>
          </a:xfrm>
          <a:noFill/>
          <a:ln>
            <a:noFill/>
          </a:ln>
        </p:spPr>
        <p:txBody>
          <a:bodyPr>
            <a:normAutofit/>
          </a:bodyPr>
          <a:lstStyle/>
          <a:p>
            <a:r>
              <a:rPr lang="tr-TR" dirty="0" smtClean="0">
                <a:solidFill>
                  <a:srgbClr val="FFFF00"/>
                </a:solidFill>
                <a:latin typeface="Monotype Corsiva" pitchFamily="66" charset="0"/>
              </a:rPr>
              <a:t>Maddeleri</a:t>
            </a:r>
            <a:endParaRPr lang="tr-TR" dirty="0">
              <a:solidFill>
                <a:srgbClr val="FFFF00"/>
              </a:solidFill>
            </a:endParaRPr>
          </a:p>
        </p:txBody>
      </p:sp>
      <p:sp>
        <p:nvSpPr>
          <p:cNvPr id="3" name="2 İçerik Yer Tutucusu"/>
          <p:cNvSpPr>
            <a:spLocks noGrp="1"/>
          </p:cNvSpPr>
          <p:nvPr>
            <p:ph idx="1"/>
          </p:nvPr>
        </p:nvSpPr>
        <p:spPr>
          <a:xfrm>
            <a:off x="357158" y="857232"/>
            <a:ext cx="8229600" cy="4525963"/>
          </a:xfrm>
        </p:spPr>
        <p:txBody>
          <a:bodyPr>
            <a:normAutofit fontScale="25000" lnSpcReduction="20000"/>
          </a:bodyPr>
          <a:lstStyle/>
          <a:p>
            <a:r>
              <a:rPr lang="tr-TR" sz="7200" dirty="0" smtClean="0">
                <a:solidFill>
                  <a:schemeClr val="bg1"/>
                </a:solidFill>
                <a:latin typeface="Cooper Black" pitchFamily="18" charset="0"/>
              </a:rPr>
              <a:t>NATO ve Varşova Paktı 1973</a:t>
            </a:r>
          </a:p>
          <a:p>
            <a:r>
              <a:rPr lang="tr-TR" sz="7200" dirty="0" smtClean="0">
                <a:solidFill>
                  <a:schemeClr val="bg1"/>
                </a:solidFill>
                <a:latin typeface="Cooper Black" pitchFamily="18" charset="0"/>
              </a:rPr>
              <a:t>Üyelerin ortak çıkarlarını ilgilendiren tüm sorunlarda birbirlerine danışacaklardır. </a:t>
            </a:r>
          </a:p>
          <a:p>
            <a:r>
              <a:rPr lang="tr-TR" sz="7200" dirty="0" smtClean="0">
                <a:solidFill>
                  <a:schemeClr val="bg1"/>
                </a:solidFill>
                <a:latin typeface="Cooper Black" pitchFamily="18" charset="0"/>
              </a:rPr>
              <a:t>Avrupa'da silahlı bir saldırı durumunda üyelerin tek tek ya da ortak bir biçimde kendilerini savunacaklardır. </a:t>
            </a:r>
          </a:p>
          <a:p>
            <a:r>
              <a:rPr lang="tr-TR" sz="7200" dirty="0" smtClean="0">
                <a:solidFill>
                  <a:schemeClr val="bg1"/>
                </a:solidFill>
                <a:latin typeface="Cooper Black" pitchFamily="18" charset="0"/>
              </a:rPr>
              <a:t>Birleşik Komutanlık kurulacaktır. </a:t>
            </a:r>
          </a:p>
          <a:p>
            <a:r>
              <a:rPr lang="tr-TR" sz="7200" dirty="0" smtClean="0">
                <a:solidFill>
                  <a:schemeClr val="bg1"/>
                </a:solidFill>
                <a:latin typeface="Cooper Black" pitchFamily="18" charset="0"/>
              </a:rPr>
              <a:t>Siyasal Danışma Komitesi kurulacaktır. </a:t>
            </a:r>
          </a:p>
          <a:p>
            <a:r>
              <a:rPr lang="tr-TR" sz="7200" dirty="0" smtClean="0">
                <a:solidFill>
                  <a:schemeClr val="bg1"/>
                </a:solidFill>
                <a:latin typeface="Cooper Black" pitchFamily="18" charset="0"/>
              </a:rPr>
              <a:t>Üyeler bu anlaşmanın amaçlarıyla herhangi bir uluslararası bağlantıya girmeyecekler ve girişimlerde bulunmayacaklardır. </a:t>
            </a:r>
          </a:p>
          <a:p>
            <a:r>
              <a:rPr lang="tr-TR" sz="7200" dirty="0" smtClean="0">
                <a:solidFill>
                  <a:schemeClr val="bg1"/>
                </a:solidFill>
                <a:latin typeface="Cooper Black" pitchFamily="18" charset="0"/>
              </a:rPr>
              <a:t>Tarafların birbirleriyle ekonomik ve kültürel </a:t>
            </a:r>
            <a:r>
              <a:rPr lang="tr-TR" sz="7200" dirty="0" err="1" smtClean="0">
                <a:solidFill>
                  <a:schemeClr val="bg1"/>
                </a:solidFill>
                <a:latin typeface="Cooper Black" pitchFamily="18" charset="0"/>
              </a:rPr>
              <a:t>ilişkilerinidaha</a:t>
            </a:r>
            <a:r>
              <a:rPr lang="tr-TR" sz="7200" dirty="0" smtClean="0">
                <a:solidFill>
                  <a:schemeClr val="bg1"/>
                </a:solidFill>
                <a:latin typeface="Cooper Black" pitchFamily="18" charset="0"/>
              </a:rPr>
              <a:t> ileri boyutlarda bir dostluk ruhu içinde davranacaklardır. </a:t>
            </a:r>
          </a:p>
          <a:p>
            <a:r>
              <a:rPr lang="tr-TR" sz="7200" dirty="0" smtClean="0">
                <a:solidFill>
                  <a:schemeClr val="bg1"/>
                </a:solidFill>
                <a:latin typeface="Cooper Black" pitchFamily="18" charset="0"/>
              </a:rPr>
              <a:t>Bu sözleşmenin toplumsal ve siyasal sistemleri </a:t>
            </a:r>
            <a:r>
              <a:rPr lang="tr-TR" sz="7200" dirty="0" err="1" smtClean="0">
                <a:solidFill>
                  <a:schemeClr val="bg1"/>
                </a:solidFill>
                <a:latin typeface="Cooper Black" pitchFamily="18" charset="0"/>
              </a:rPr>
              <a:t>gözönüne</a:t>
            </a:r>
            <a:r>
              <a:rPr lang="tr-TR" sz="7200" dirty="0" smtClean="0">
                <a:solidFill>
                  <a:schemeClr val="bg1"/>
                </a:solidFill>
                <a:latin typeface="Cooper Black" pitchFamily="18" charset="0"/>
              </a:rPr>
              <a:t> alınmaksızın öteki tüm devletlere açıktır. </a:t>
            </a:r>
          </a:p>
          <a:p>
            <a:r>
              <a:rPr lang="tr-TR" sz="7200" dirty="0" smtClean="0">
                <a:solidFill>
                  <a:schemeClr val="bg1"/>
                </a:solidFill>
                <a:latin typeface="Cooper Black" pitchFamily="18" charset="0"/>
              </a:rPr>
              <a:t>Antlaşma 20 yıl geçerli olacaktır. Sürenin bitiminden bir yıl önce, anlaşmayı sona erdirme isteğinin belirtilmemesi durumunda, anlaşmanın 10 yıl daha uzayacaktır. </a:t>
            </a:r>
          </a:p>
          <a:p>
            <a:r>
              <a:rPr lang="tr-TR" sz="7200" dirty="0" smtClean="0">
                <a:solidFill>
                  <a:schemeClr val="bg1"/>
                </a:solidFill>
                <a:latin typeface="Cooper Black" pitchFamily="18" charset="0"/>
              </a:rPr>
              <a:t>Varşova </a:t>
            </a:r>
            <a:r>
              <a:rPr lang="tr-TR" sz="7200" dirty="0" err="1" smtClean="0">
                <a:solidFill>
                  <a:schemeClr val="bg1"/>
                </a:solidFill>
                <a:latin typeface="Cooper Black" pitchFamily="18" charset="0"/>
              </a:rPr>
              <a:t>Paktı'ın</a:t>
            </a:r>
            <a:r>
              <a:rPr lang="tr-TR" sz="7200" dirty="0" smtClean="0">
                <a:solidFill>
                  <a:schemeClr val="bg1"/>
                </a:solidFill>
                <a:latin typeface="Cooper Black" pitchFamily="18" charset="0"/>
              </a:rPr>
              <a:t> en yüksek siyasal organı Siyasal Danışma Komitesi'dir(CPC). </a:t>
            </a:r>
          </a:p>
          <a:p>
            <a:r>
              <a:rPr lang="tr-TR" sz="7200" dirty="0" smtClean="0">
                <a:solidFill>
                  <a:schemeClr val="bg1"/>
                </a:solidFill>
                <a:latin typeface="Cooper Black" pitchFamily="18" charset="0"/>
              </a:rPr>
              <a:t>Doğu ile Batı arasında ortak güvenlik sağlayan bir pakt yürürlüğe girince, Varşova Paktı'nın kaldırılması </a:t>
            </a:r>
            <a:r>
              <a:rPr lang="tr-TR" sz="7200" dirty="0" err="1" smtClean="0">
                <a:solidFill>
                  <a:schemeClr val="bg1"/>
                </a:solidFill>
                <a:latin typeface="Cooper Black" pitchFamily="18" charset="0"/>
              </a:rPr>
              <a:t>gözönüne</a:t>
            </a:r>
            <a:r>
              <a:rPr lang="tr-TR" sz="7200" dirty="0" smtClean="0">
                <a:solidFill>
                  <a:schemeClr val="bg1"/>
                </a:solidFill>
                <a:latin typeface="Cooper Black" pitchFamily="18" charset="0"/>
              </a:rPr>
              <a:t> alınabilir. </a:t>
            </a:r>
          </a:p>
          <a:p>
            <a:endParaRPr lang="tr-TR" dirty="0" smtClean="0">
              <a:solidFill>
                <a:schemeClr val="bg1"/>
              </a:solidFill>
              <a:latin typeface="Monotype Corsiva" pitchFamily="66" charset="0"/>
            </a:endParaRPr>
          </a:p>
          <a:p>
            <a:endParaRPr lang="tr-T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to="" calcmode="lin" valueType="num">
                                      <p:cBhvr>
                                        <p:cTn id="32" dur="1" fill="hold"/>
                                        <p:tgtEl>
                                          <p:spTgt spid="3">
                                            <p:txEl>
                                              <p:pRg st="4" end="4"/>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to="" calcmode="lin" valueType="num">
                                      <p:cBhvr>
                                        <p:cTn id="37" dur="1" fill="hold"/>
                                        <p:tgtEl>
                                          <p:spTgt spid="3">
                                            <p:txEl>
                                              <p:pRg st="5" end="5"/>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to="" calcmode="lin" valueType="num">
                                      <p:cBhvr>
                                        <p:cTn id="42" dur="1" fill="hold"/>
                                        <p:tgtEl>
                                          <p:spTgt spid="3">
                                            <p:txEl>
                                              <p:pRg st="6" end="6"/>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to="" calcmode="lin" valueType="num">
                                      <p:cBhvr>
                                        <p:cTn id="47" dur="1" fill="hold"/>
                                        <p:tgtEl>
                                          <p:spTgt spid="3">
                                            <p:txEl>
                                              <p:pRg st="7" end="7"/>
                                            </p:txEl>
                                          </p:spTgt>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 to="" calcmode="lin" valueType="num">
                                      <p:cBhvr>
                                        <p:cTn id="52" dur="1" fill="hold"/>
                                        <p:tgtEl>
                                          <p:spTgt spid="3">
                                            <p:txEl>
                                              <p:pRg st="8" end="8"/>
                                            </p:txEl>
                                          </p:spTgt>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 to="" calcmode="lin" valueType="num">
                                      <p:cBhvr>
                                        <p:cTn id="57" dur="1" fill="hold"/>
                                        <p:tgtEl>
                                          <p:spTgt spid="3">
                                            <p:txEl>
                                              <p:pRg st="9" end="9"/>
                                            </p:txEl>
                                          </p:spTgt>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 to="" calcmode="lin" valueType="num">
                                      <p:cBhvr>
                                        <p:cTn id="62" dur="1" fill="hold"/>
                                        <p:tgtEl>
                                          <p:spTgt spid="3">
                                            <p:txEl>
                                              <p:pRg st="10" end="1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http://img265.imageshack.us/img265/4958/14mayssovyetlerbirliivesd6.jpg"/>
          <p:cNvPicPr>
            <a:picLocks noChangeAspect="1" noChangeArrowheads="1"/>
          </p:cNvPicPr>
          <p:nvPr/>
        </p:nvPicPr>
        <p:blipFill>
          <a:blip r:embed="rId2"/>
          <a:srcRect/>
          <a:stretch>
            <a:fillRect/>
          </a:stretch>
        </p:blipFill>
        <p:spPr bwMode="auto">
          <a:xfrm>
            <a:off x="857224" y="1857364"/>
            <a:ext cx="7651750" cy="4643437"/>
          </a:xfrm>
          <a:prstGeom prst="rect">
            <a:avLst/>
          </a:prstGeom>
          <a:noFill/>
          <a:ln w="9525">
            <a:noFill/>
            <a:miter lim="800000"/>
            <a:headEnd/>
            <a:tailEnd/>
          </a:ln>
        </p:spPr>
      </p:pic>
      <p:sp>
        <p:nvSpPr>
          <p:cNvPr id="5" name="4 Dikdörtgen"/>
          <p:cNvSpPr/>
          <p:nvPr/>
        </p:nvSpPr>
        <p:spPr>
          <a:xfrm>
            <a:off x="500034" y="0"/>
            <a:ext cx="8143932" cy="2031325"/>
          </a:xfrm>
          <a:prstGeom prst="rect">
            <a:avLst/>
          </a:prstGeom>
        </p:spPr>
        <p:txBody>
          <a:bodyPr wrap="square">
            <a:spAutoFit/>
          </a:bodyPr>
          <a:lstStyle/>
          <a:p>
            <a:r>
              <a:rPr lang="tr-TR" b="1" dirty="0" smtClean="0">
                <a:solidFill>
                  <a:schemeClr val="bg1"/>
                </a:solidFill>
                <a:latin typeface="Franklin Gothic Book" pitchFamily="34" charset="0"/>
              </a:rPr>
              <a:t>ÇÖKÜŞÜ</a:t>
            </a:r>
          </a:p>
          <a:p>
            <a:r>
              <a:rPr lang="tr-TR" dirty="0" smtClean="0">
                <a:solidFill>
                  <a:schemeClr val="bg1"/>
                </a:solidFill>
                <a:latin typeface="Franklin Gothic Book" pitchFamily="34" charset="0"/>
              </a:rPr>
              <a:t>1989'da </a:t>
            </a:r>
            <a:r>
              <a:rPr lang="tr-TR" u="sng" dirty="0" smtClean="0">
                <a:solidFill>
                  <a:schemeClr val="bg1"/>
                </a:solidFill>
                <a:latin typeface="Franklin Gothic Book" pitchFamily="34" charset="0"/>
                <a:hlinkClick r:id="rId3" tooltip="Sovyet Sosyalist Cumhuriyetler Birliği"/>
              </a:rPr>
              <a:t>SSCB</a:t>
            </a:r>
            <a:r>
              <a:rPr lang="tr-TR" dirty="0" smtClean="0">
                <a:solidFill>
                  <a:schemeClr val="bg1"/>
                </a:solidFill>
                <a:latin typeface="Franklin Gothic Book" pitchFamily="34" charset="0"/>
              </a:rPr>
              <a:t>'nin çökmesi ve çok partili parlamenter rejime geçilmesi, Avrupa'nın iki bloklu yapısını siyasal bakımdan ortadan kaldırdı. Varşova Paktı, 1 Temmuz 1991'de dağıtıldı ve böylece savaş sonrası Avrupa'sının iki kutuplu yapısı askeri bakımdan da tarihe karıştı.</a:t>
            </a:r>
          </a:p>
          <a:p>
            <a:r>
              <a:rPr lang="tr-TR" dirty="0" smtClean="0">
                <a:solidFill>
                  <a:schemeClr val="bg1"/>
                </a:solidFill>
                <a:latin typeface="Franklin Gothic Book" pitchFamily="34" charset="0"/>
              </a:rPr>
              <a:t> </a:t>
            </a:r>
          </a:p>
          <a:p>
            <a:endParaRPr lang="tr-TR" dirty="0">
              <a:solidFill>
                <a:schemeClr val="bg1"/>
              </a:solidFill>
              <a:latin typeface="Franklin Gothic Boo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to="" calcmode="lin" valueType="num">
                                      <p:cBhvr>
                                        <p:cTn id="14"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MARSHALL PLANI">
  <a:themeElements>
    <a:clrScheme name="Welcome">
      <a:dk1>
        <a:sysClr val="windowText" lastClr="000000"/>
      </a:dk1>
      <a:lt1>
        <a:sysClr val="window" lastClr="FFFFFF"/>
      </a:lt1>
      <a:dk2>
        <a:srgbClr val="00272B"/>
      </a:dk2>
      <a:lt2>
        <a:srgbClr val="F7F7FF"/>
      </a:lt2>
      <a:accent1>
        <a:srgbClr val="006AED"/>
      </a:accent1>
      <a:accent2>
        <a:srgbClr val="0087BF"/>
      </a:accent2>
      <a:accent3>
        <a:srgbClr val="5D974B"/>
      </a:accent3>
      <a:accent4>
        <a:srgbClr val="9DBB3F"/>
      </a:accent4>
      <a:accent5>
        <a:srgbClr val="C77CC7"/>
      </a:accent5>
      <a:accent6>
        <a:srgbClr val="996699"/>
      </a:accent6>
      <a:hlink>
        <a:srgbClr val="E78707"/>
      </a:hlink>
      <a:folHlink>
        <a:srgbClr val="C618BA"/>
      </a:folHlink>
    </a:clrScheme>
    <a:fontScheme name="Welcome">
      <a:majorFont>
        <a:latin typeface="Book Antiqua"/>
        <a:ea typeface=""/>
        <a:cs typeface=""/>
        <a:font script="Jpan" typeface="ＭＳ Ｐゴシック"/>
        <a:font script="Hang" typeface="돋움"/>
        <a:font script="Hans" typeface="华文中宋"/>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mbria"/>
        <a:ea typeface=""/>
        <a:cs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elcome">
      <a:fillStyleLst>
        <a:solidFill>
          <a:schemeClr val="phClr">
            <a:tint val="100000"/>
            <a:shade val="100000"/>
            <a:hueMod val="100000"/>
            <a:satMod val="150000"/>
          </a:schemeClr>
        </a:solidFill>
        <a:gradFill rotWithShape="1">
          <a:gsLst>
            <a:gs pos="0">
              <a:schemeClr val="phClr">
                <a:tint val="10000"/>
                <a:shade val="100000"/>
                <a:hueMod val="100000"/>
                <a:satMod val="1000000"/>
              </a:schemeClr>
            </a:gs>
            <a:gs pos="100000">
              <a:schemeClr val="phClr">
                <a:tint val="100000"/>
                <a:shade val="100000"/>
                <a:hueMod val="100000"/>
                <a:satMod val="300000"/>
              </a:schemeClr>
            </a:gs>
          </a:gsLst>
          <a:lin ang="16200000" scaled="1"/>
        </a:gradFill>
        <a:gradFill flip="none" rotWithShape="1">
          <a:gsLst>
            <a:gs pos="0">
              <a:schemeClr val="phClr">
                <a:tint val="70000"/>
              </a:schemeClr>
            </a:gs>
            <a:gs pos="30000">
              <a:schemeClr val="phClr">
                <a:tint val="90000"/>
              </a:schemeClr>
            </a:gs>
            <a:gs pos="88000">
              <a:schemeClr val="phClr">
                <a:shade val="30000"/>
              </a:schemeClr>
            </a:gs>
            <a:gs pos="100000">
              <a:schemeClr val="phClr">
                <a:shade val="20000"/>
              </a:schemeClr>
            </a:gs>
          </a:gsLst>
          <a:lin ang="5400000" scaled="1"/>
          <a:tileRect/>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outerShdw blurRad="39000" dist="25400" dir="5400000">
              <a:srgbClr val="000000">
                <a:alpha val="40000"/>
              </a:srgbClr>
            </a:outerShdw>
          </a:effectLst>
        </a:effectStyle>
        <a:effectStyle>
          <a:effectLst>
            <a:outerShdw blurRad="39000" dist="25400" dir="5400000">
              <a:srgbClr val="000000">
                <a:alpha val="30000"/>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Lst>
      <a:bgFillStyleLst>
        <a:solidFill>
          <a:schemeClr val="phClr">
            <a:tint val="100000"/>
            <a:shade val="100000"/>
            <a:hueMod val="100000"/>
            <a:satMod val="100000"/>
          </a:schemeClr>
        </a:solidFill>
        <a:gradFill rotWithShape="1">
          <a:gsLst>
            <a:gs pos="0">
              <a:schemeClr val="phClr">
                <a:tint val="100000"/>
                <a:shade val="30000"/>
                <a:hueMod val="100000"/>
              </a:schemeClr>
            </a:gs>
            <a:gs pos="20000">
              <a:schemeClr val="phClr">
                <a:tint val="100000"/>
                <a:shade val="100000"/>
                <a:hueMod val="100000"/>
              </a:schemeClr>
            </a:gs>
            <a:gs pos="100000">
              <a:schemeClr val="phClr">
                <a:tint val="90000"/>
                <a:shade val="100000"/>
                <a:hueMod val="100000"/>
                <a:satMod val="1600000"/>
              </a:schemeClr>
            </a:gs>
          </a:gsLst>
          <a:lin ang="16200000" scaled="1"/>
        </a:gradFill>
        <a:gradFill rotWithShape="1">
          <a:gsLst>
            <a:gs pos="0">
              <a:schemeClr val="phClr">
                <a:tint val="100000"/>
                <a:shade val="30000"/>
                <a:hueMod val="100000"/>
                <a:satMod val="1600000"/>
              </a:schemeClr>
            </a:gs>
            <a:gs pos="20000">
              <a:schemeClr val="phClr">
                <a:tint val="100000"/>
                <a:shade val="100000"/>
                <a:hueMod val="100000"/>
                <a:satMod val="500000"/>
              </a:schemeClr>
            </a:gs>
            <a:gs pos="100000">
              <a:schemeClr val="phClr">
                <a:tint val="90000"/>
                <a:shade val="100000"/>
                <a:hueMod val="100000"/>
                <a:satMod val="160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MARSHALL PLANI</Template>
  <TotalTime>2</TotalTime>
  <Words>835</Words>
  <Application>Microsoft Office PowerPoint</Application>
  <PresentationFormat>Ekran Gösterisi (4:3)</PresentationFormat>
  <Paragraphs>32</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MARSHALL PLANI</vt:lpstr>
      <vt:lpstr>MARSHALL PLANI </vt:lpstr>
      <vt:lpstr>Slayt 2</vt:lpstr>
      <vt:lpstr>MARSHALL’ IN GEREKÇELERİ</vt:lpstr>
      <vt:lpstr>Slayt 4</vt:lpstr>
      <vt:lpstr>Varşova Paktı</vt:lpstr>
      <vt:lpstr>Kurulmasının nedenleri</vt:lpstr>
      <vt:lpstr>Silahlı gücü</vt:lpstr>
      <vt:lpstr>Maddeleri</vt:lpstr>
      <vt:lpstr>Slayt 9</vt:lpstr>
      <vt:lpstr>NATO</vt:lpstr>
      <vt:lpstr>Slayt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MARSHALL PLANI </dc:title>
  <dc:creator>Sosyalbilimciler.com</dc:creator>
  <cp:lastModifiedBy>Sosyalbilimciler.com</cp:lastModifiedBy>
  <cp:revision>1</cp:revision>
  <dcterms:created xsi:type="dcterms:W3CDTF">2016-04-30T08:15:15Z</dcterms:created>
  <dcterms:modified xsi:type="dcterms:W3CDTF">2016-04-30T08:18:10Z</dcterms:modified>
</cp:coreProperties>
</file>