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4" r:id="rId6"/>
    <p:sldId id="265" r:id="rId7"/>
    <p:sldId id="261" r:id="rId8"/>
    <p:sldId id="262" r:id="rId9"/>
    <p:sldId id="263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FF"/>
    <a:srgbClr val="FF00FF"/>
    <a:srgbClr val="00CC99"/>
    <a:srgbClr val="00FFCC"/>
    <a:srgbClr val="FF9999"/>
    <a:srgbClr val="6600CC"/>
    <a:srgbClr val="CC0099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Gözyaşı Damlası"/>
          <p:cNvSpPr/>
          <p:nvPr/>
        </p:nvSpPr>
        <p:spPr>
          <a:xfrm>
            <a:off x="0" y="0"/>
            <a:ext cx="9144000" cy="6858000"/>
          </a:xfrm>
          <a:prstGeom prst="teardrop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0070C0"/>
                </a:solidFill>
              </a:rPr>
              <a:t>Sosyal Bilgiler </a:t>
            </a:r>
          </a:p>
          <a:p>
            <a:pPr algn="ctr"/>
            <a:r>
              <a:rPr lang="tr-TR" sz="8000" dirty="0" smtClean="0">
                <a:solidFill>
                  <a:srgbClr val="0070C0"/>
                </a:solidFill>
              </a:rPr>
              <a:t>Kadın Haklarının Gelişimi</a:t>
            </a:r>
            <a:endParaRPr lang="tr-TR" sz="8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600" dirty="0" smtClean="0">
                <a:solidFill>
                  <a:srgbClr val="FF0000"/>
                </a:solidFill>
              </a:rPr>
              <a:t>Öğretmen: Ahmet TEKTAŞ</a:t>
            </a:r>
            <a:endParaRPr lang="tr-TR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 numCol="1"/>
          <a:lstStyle/>
          <a:p>
            <a:r>
              <a:rPr lang="tr-TR" dirty="0" smtClean="0">
                <a:solidFill>
                  <a:schemeClr val="bg1"/>
                </a:solidFill>
              </a:rPr>
              <a:t>Kadın Hakları 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Orta Asya Türk Devletlerinde kadına önem verilirdi.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Devlet işlerinin görüşüldüğü yer olan Kurultay’a,hükümdarın eşi olan Hatun’da katılırdı.</a:t>
            </a:r>
          </a:p>
          <a:p>
            <a:pPr>
              <a:buNone/>
            </a:pPr>
            <a:r>
              <a:rPr lang="tr-TR" dirty="0" smtClean="0">
                <a:solidFill>
                  <a:schemeClr val="bg1"/>
                </a:solidFill>
              </a:rPr>
              <a:t>Kızlar küçük yaştan itibaren ata binmeyi ve silah kullanmayı öğrenirlerdi.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0"/>
            <a:ext cx="9144000" cy="2071678"/>
          </a:xfrm>
          <a:prstGeom prst="rect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Aşağıdakilerden hangisinde kadınların  haklarından değildir? </a:t>
            </a:r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0" y="2143116"/>
            <a:ext cx="9144000" cy="471488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/>
              <a:t>A)Boşanma hakkı</a:t>
            </a:r>
          </a:p>
          <a:p>
            <a:pPr algn="ctr"/>
            <a:r>
              <a:rPr lang="tr-TR" sz="4400" dirty="0" smtClean="0"/>
              <a:t>B)Resmi nikah</a:t>
            </a:r>
          </a:p>
          <a:p>
            <a:pPr algn="ctr"/>
            <a:r>
              <a:rPr lang="tr-TR" sz="4400" dirty="0" smtClean="0"/>
              <a:t>C)Oy kullanmamak</a:t>
            </a:r>
          </a:p>
          <a:p>
            <a:pPr algn="ctr"/>
            <a:r>
              <a:rPr lang="tr-TR" sz="4400" dirty="0" smtClean="0"/>
              <a:t>D)Tek eşlilik</a:t>
            </a:r>
            <a:endParaRPr lang="tr-TR" sz="4400" dirty="0"/>
          </a:p>
        </p:txBody>
      </p:sp>
      <p:sp>
        <p:nvSpPr>
          <p:cNvPr id="4" name="3 5-Nokta Yıldız"/>
          <p:cNvSpPr/>
          <p:nvPr/>
        </p:nvSpPr>
        <p:spPr>
          <a:xfrm>
            <a:off x="2428860" y="4572008"/>
            <a:ext cx="571504" cy="642942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Kadın Hakları 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Anadolu’ya geçişle birlikte kadınlar toplum ve çalışma hayatının dışında yer almaya başladı.</a:t>
            </a:r>
          </a:p>
          <a:p>
            <a:pPr>
              <a:buNone/>
            </a:pPr>
            <a:r>
              <a:rPr lang="tr-TR" dirty="0" smtClean="0"/>
              <a:t>Bu dönemde kadınlar sosyal hayatta cami medrese ,şifahane gibi vakıflarla kendini göstermiştir.</a:t>
            </a:r>
          </a:p>
          <a:p>
            <a:pPr>
              <a:buNone/>
            </a:pPr>
            <a:r>
              <a:rPr lang="tr-TR" dirty="0" smtClean="0"/>
              <a:t>Gevher Nesibe Şifahanesi,buna örnektir.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600" dirty="0" smtClean="0"/>
              <a:t>Aşağıdaki ülkelerin kadınlara siyasi hakları verme tarihlerini yazınız.</a:t>
            </a:r>
            <a:endParaRPr lang="tr-TR" sz="36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500034" y="1643050"/>
            <a:ext cx="1214446" cy="571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Yeni </a:t>
            </a:r>
            <a:r>
              <a:rPr lang="tr-TR" dirty="0" err="1" smtClean="0"/>
              <a:t>Zellanda</a:t>
            </a:r>
            <a:endParaRPr lang="tr-TR" dirty="0"/>
          </a:p>
        </p:txBody>
      </p:sp>
      <p:sp>
        <p:nvSpPr>
          <p:cNvPr id="5" name="4 Sağ Ok"/>
          <p:cNvSpPr/>
          <p:nvPr/>
        </p:nvSpPr>
        <p:spPr>
          <a:xfrm>
            <a:off x="1928794" y="1571612"/>
            <a:ext cx="785818" cy="5715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Dikdörtgen"/>
          <p:cNvSpPr/>
          <p:nvPr/>
        </p:nvSpPr>
        <p:spPr>
          <a:xfrm>
            <a:off x="2857488" y="1643050"/>
            <a:ext cx="5786478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1893</a:t>
            </a:r>
            <a:endParaRPr lang="tr-TR" dirty="0"/>
          </a:p>
        </p:txBody>
      </p:sp>
      <p:sp>
        <p:nvSpPr>
          <p:cNvPr id="7" name="6 Yuvarlatılmış Dikdörtgen"/>
          <p:cNvSpPr/>
          <p:nvPr/>
        </p:nvSpPr>
        <p:spPr>
          <a:xfrm>
            <a:off x="571472" y="2786058"/>
            <a:ext cx="121444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err="1" smtClean="0"/>
              <a:t>Avusturalya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8" name="7 Yuvarlatılmış Dikdörtgen"/>
          <p:cNvSpPr/>
          <p:nvPr/>
        </p:nvSpPr>
        <p:spPr>
          <a:xfrm>
            <a:off x="571472" y="4000504"/>
            <a:ext cx="1071570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Almanya</a:t>
            </a:r>
            <a:endParaRPr lang="tr-TR" dirty="0"/>
          </a:p>
        </p:txBody>
      </p:sp>
      <p:sp>
        <p:nvSpPr>
          <p:cNvPr id="9" name="8 Yuvarlatılmış Dikdörtgen"/>
          <p:cNvSpPr/>
          <p:nvPr/>
        </p:nvSpPr>
        <p:spPr>
          <a:xfrm>
            <a:off x="571472" y="5000636"/>
            <a:ext cx="1000132" cy="857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ABD</a:t>
            </a:r>
            <a:endParaRPr lang="tr-TR" dirty="0"/>
          </a:p>
        </p:txBody>
      </p:sp>
      <p:sp>
        <p:nvSpPr>
          <p:cNvPr id="10" name="9 Sağ Ok"/>
          <p:cNvSpPr/>
          <p:nvPr/>
        </p:nvSpPr>
        <p:spPr>
          <a:xfrm>
            <a:off x="2143108" y="2643182"/>
            <a:ext cx="642942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ağ Ok"/>
          <p:cNvSpPr/>
          <p:nvPr/>
        </p:nvSpPr>
        <p:spPr>
          <a:xfrm>
            <a:off x="2071670" y="4000504"/>
            <a:ext cx="928694" cy="71438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Sağ Ok"/>
          <p:cNvSpPr/>
          <p:nvPr/>
        </p:nvSpPr>
        <p:spPr>
          <a:xfrm>
            <a:off x="2000232" y="5000636"/>
            <a:ext cx="857256" cy="7858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Dikdörtgen"/>
          <p:cNvSpPr/>
          <p:nvPr/>
        </p:nvSpPr>
        <p:spPr>
          <a:xfrm>
            <a:off x="3000364" y="2857496"/>
            <a:ext cx="5572164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1902</a:t>
            </a:r>
            <a:endParaRPr lang="tr-TR" dirty="0"/>
          </a:p>
        </p:txBody>
      </p:sp>
      <p:sp>
        <p:nvSpPr>
          <p:cNvPr id="14" name="13 Dikdörtgen"/>
          <p:cNvSpPr/>
          <p:nvPr/>
        </p:nvSpPr>
        <p:spPr>
          <a:xfrm>
            <a:off x="3143240" y="4143380"/>
            <a:ext cx="550072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1919</a:t>
            </a:r>
            <a:endParaRPr lang="tr-TR" dirty="0"/>
          </a:p>
        </p:txBody>
      </p:sp>
      <p:sp>
        <p:nvSpPr>
          <p:cNvPr id="15" name="14 Dikdörtgen"/>
          <p:cNvSpPr/>
          <p:nvPr/>
        </p:nvSpPr>
        <p:spPr>
          <a:xfrm>
            <a:off x="3071802" y="5357826"/>
            <a:ext cx="5286412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1920</a:t>
            </a:r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0" y="0"/>
            <a:ext cx="2071670" cy="12144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Türkiye</a:t>
            </a:r>
            <a:endParaRPr lang="tr-TR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0" y="1500174"/>
            <a:ext cx="207167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Fransa</a:t>
            </a:r>
            <a:endParaRPr lang="tr-TR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0" y="3571876"/>
            <a:ext cx="2071670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Japonya </a:t>
            </a:r>
            <a:endParaRPr lang="tr-TR" dirty="0"/>
          </a:p>
        </p:txBody>
      </p:sp>
      <p:sp>
        <p:nvSpPr>
          <p:cNvPr id="8" name="7 Sağ Ok"/>
          <p:cNvSpPr/>
          <p:nvPr/>
        </p:nvSpPr>
        <p:spPr>
          <a:xfrm>
            <a:off x="2357422" y="0"/>
            <a:ext cx="928694" cy="10001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Sağ Ok"/>
          <p:cNvSpPr/>
          <p:nvPr/>
        </p:nvSpPr>
        <p:spPr>
          <a:xfrm>
            <a:off x="2500298" y="1500174"/>
            <a:ext cx="1071570" cy="1428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9 Sağ Ok"/>
          <p:cNvSpPr/>
          <p:nvPr/>
        </p:nvSpPr>
        <p:spPr>
          <a:xfrm>
            <a:off x="2571736" y="3500438"/>
            <a:ext cx="1000132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ağ Ok"/>
          <p:cNvSpPr/>
          <p:nvPr/>
        </p:nvSpPr>
        <p:spPr>
          <a:xfrm>
            <a:off x="2428860" y="5572140"/>
            <a:ext cx="1214446" cy="1071570"/>
          </a:xfrm>
          <a:prstGeom prst="rightArrow">
            <a:avLst>
              <a:gd name="adj1" fmla="val 50000"/>
              <a:gd name="adj2" fmla="val 4482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Dikdörtgen"/>
          <p:cNvSpPr/>
          <p:nvPr/>
        </p:nvSpPr>
        <p:spPr>
          <a:xfrm>
            <a:off x="3500430" y="0"/>
            <a:ext cx="5643570" cy="10715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1934</a:t>
            </a:r>
            <a:endParaRPr lang="tr-TR" dirty="0"/>
          </a:p>
        </p:txBody>
      </p:sp>
      <p:sp>
        <p:nvSpPr>
          <p:cNvPr id="14" name="13 Dikdörtgen"/>
          <p:cNvSpPr/>
          <p:nvPr/>
        </p:nvSpPr>
        <p:spPr>
          <a:xfrm>
            <a:off x="3857620" y="1643050"/>
            <a:ext cx="528638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1945</a:t>
            </a:r>
            <a:endParaRPr lang="tr-TR" dirty="0"/>
          </a:p>
        </p:txBody>
      </p:sp>
      <p:sp>
        <p:nvSpPr>
          <p:cNvPr id="15" name="14 Dikdörtgen"/>
          <p:cNvSpPr/>
          <p:nvPr/>
        </p:nvSpPr>
        <p:spPr>
          <a:xfrm>
            <a:off x="3571868" y="3500438"/>
            <a:ext cx="557213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1945</a:t>
            </a:r>
            <a:endParaRPr lang="tr-TR" dirty="0"/>
          </a:p>
        </p:txBody>
      </p:sp>
      <p:sp>
        <p:nvSpPr>
          <p:cNvPr id="16" name="15 Dikdörtgen"/>
          <p:cNvSpPr/>
          <p:nvPr/>
        </p:nvSpPr>
        <p:spPr>
          <a:xfrm>
            <a:off x="3857620" y="5786454"/>
            <a:ext cx="528638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1949</a:t>
            </a:r>
            <a:endParaRPr lang="tr-TR" dirty="0"/>
          </a:p>
        </p:txBody>
      </p:sp>
      <p:sp>
        <p:nvSpPr>
          <p:cNvPr id="17" name="16 Yuvarlatılmış Dikdörtgen"/>
          <p:cNvSpPr/>
          <p:nvPr/>
        </p:nvSpPr>
        <p:spPr>
          <a:xfrm>
            <a:off x="0" y="5643554"/>
            <a:ext cx="185738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Çin</a:t>
            </a:r>
            <a:endParaRPr lang="tr-TR" dirty="0"/>
          </a:p>
        </p:txBody>
      </p:sp>
      <p:sp>
        <p:nvSpPr>
          <p:cNvPr id="18" name="17 Yuvarlatılmış Dikdörtgen"/>
          <p:cNvSpPr/>
          <p:nvPr/>
        </p:nvSpPr>
        <p:spPr>
          <a:xfrm>
            <a:off x="0" y="4572008"/>
            <a:ext cx="1643042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İsrail</a:t>
            </a:r>
            <a:endParaRPr lang="tr-TR" dirty="0"/>
          </a:p>
        </p:txBody>
      </p:sp>
      <p:sp>
        <p:nvSpPr>
          <p:cNvPr id="19" name="18 Sağ Ok"/>
          <p:cNvSpPr/>
          <p:nvPr/>
        </p:nvSpPr>
        <p:spPr>
          <a:xfrm>
            <a:off x="2714612" y="4500570"/>
            <a:ext cx="857256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Dikdörtgen"/>
          <p:cNvSpPr/>
          <p:nvPr/>
        </p:nvSpPr>
        <p:spPr>
          <a:xfrm>
            <a:off x="3786182" y="4500570"/>
            <a:ext cx="5357818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1948</a:t>
            </a:r>
            <a:endParaRPr lang="tr-TR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Cumhuriyet Dönemi Kadın Hakları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/>
              <a:t>Cumhuriyet döneminde dünyadaki gelişmelere paralel olarak,kadınlar birçok alanda haklarını  elde etmeye başlamıştır.</a:t>
            </a:r>
            <a:endParaRPr lang="tr-TR" sz="48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tr-TR" dirty="0" err="1" smtClean="0"/>
              <a:t>bvc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0" y="0"/>
            <a:ext cx="9144000" cy="12858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solidFill>
                  <a:srgbClr val="FFFF00"/>
                </a:solidFill>
              </a:rPr>
              <a:t>Cumhuriyet Dönemi Kadın Hakları</a:t>
            </a:r>
            <a:endParaRPr lang="tr-TR" sz="4400" dirty="0">
              <a:solidFill>
                <a:srgbClr val="FFFF00"/>
              </a:solidFill>
            </a:endParaRPr>
          </a:p>
        </p:txBody>
      </p:sp>
      <p:cxnSp>
        <p:nvCxnSpPr>
          <p:cNvPr id="9" name="8 Düz Ok Bağlayıcısı"/>
          <p:cNvCxnSpPr/>
          <p:nvPr/>
        </p:nvCxnSpPr>
        <p:spPr>
          <a:xfrm>
            <a:off x="5072066" y="1357298"/>
            <a:ext cx="1143008" cy="1071570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10800000" flipV="1">
            <a:off x="2000232" y="1357298"/>
            <a:ext cx="1857388" cy="1285884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Dikdörtgen"/>
          <p:cNvSpPr/>
          <p:nvPr/>
        </p:nvSpPr>
        <p:spPr>
          <a:xfrm>
            <a:off x="0" y="2643182"/>
            <a:ext cx="4500562" cy="4214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CC0099"/>
                </a:solidFill>
              </a:rPr>
              <a:t>Sosyal ve Ekonomik Haklar</a:t>
            </a:r>
          </a:p>
          <a:p>
            <a:pPr algn="ctr"/>
            <a:r>
              <a:rPr lang="tr-TR" dirty="0" smtClean="0">
                <a:solidFill>
                  <a:srgbClr val="7030A0"/>
                </a:solidFill>
              </a:rPr>
              <a:t>1926 yılında kabul edilen Medeni kanun ile</a:t>
            </a:r>
          </a:p>
          <a:p>
            <a:pPr algn="ctr"/>
            <a:r>
              <a:rPr lang="tr-TR" dirty="0" smtClean="0">
                <a:solidFill>
                  <a:srgbClr val="0000CC"/>
                </a:solidFill>
              </a:rPr>
              <a:t>Boşanma Hakkı</a:t>
            </a:r>
          </a:p>
          <a:p>
            <a:pPr algn="ctr"/>
            <a:r>
              <a:rPr lang="tr-TR" dirty="0" smtClean="0">
                <a:solidFill>
                  <a:srgbClr val="0000CC"/>
                </a:solidFill>
              </a:rPr>
              <a:t>Tek Eşlilik </a:t>
            </a:r>
          </a:p>
          <a:p>
            <a:pPr algn="ctr"/>
            <a:r>
              <a:rPr lang="tr-TR" dirty="0" smtClean="0">
                <a:solidFill>
                  <a:srgbClr val="0000CC"/>
                </a:solidFill>
              </a:rPr>
              <a:t>Resmi Nikah </a:t>
            </a:r>
          </a:p>
          <a:p>
            <a:pPr algn="ctr"/>
            <a:r>
              <a:rPr lang="tr-TR" dirty="0" smtClean="0">
                <a:solidFill>
                  <a:srgbClr val="0000CC"/>
                </a:solidFill>
              </a:rPr>
              <a:t>Mirasta Eşitlik </a:t>
            </a:r>
          </a:p>
          <a:p>
            <a:pPr algn="ctr"/>
            <a:r>
              <a:rPr lang="tr-TR" dirty="0" smtClean="0">
                <a:solidFill>
                  <a:srgbClr val="7030A0"/>
                </a:solidFill>
              </a:rPr>
              <a:t>gibi hakları elde etmiştir. 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4500562" y="2643182"/>
            <a:ext cx="4643438" cy="421481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solidFill>
                  <a:srgbClr val="7030A0"/>
                </a:solidFill>
              </a:rPr>
              <a:t>Siyasi Haklar </a:t>
            </a:r>
          </a:p>
          <a:p>
            <a:pPr algn="ctr"/>
            <a:r>
              <a:rPr lang="tr-TR" sz="3200" dirty="0" smtClean="0">
                <a:solidFill>
                  <a:srgbClr val="7030A0"/>
                </a:solidFill>
              </a:rPr>
              <a:t>1930: Belediye Seçimleri</a:t>
            </a:r>
          </a:p>
          <a:p>
            <a:pPr algn="ctr"/>
            <a:r>
              <a:rPr lang="tr-TR" sz="3200" dirty="0" smtClean="0">
                <a:solidFill>
                  <a:srgbClr val="7030A0"/>
                </a:solidFill>
              </a:rPr>
              <a:t>1933: Muhtarlık Seçimleri </a:t>
            </a:r>
          </a:p>
          <a:p>
            <a:pPr algn="ctr"/>
            <a:r>
              <a:rPr lang="tr-TR" sz="3200" dirty="0" smtClean="0">
                <a:solidFill>
                  <a:srgbClr val="7030A0"/>
                </a:solidFill>
              </a:rPr>
              <a:t>1934:Milletvekili Seçimleri</a:t>
            </a:r>
            <a:endParaRPr lang="tr-TR" sz="3200" dirty="0">
              <a:solidFill>
                <a:srgbClr val="7030A0"/>
              </a:solidFill>
            </a:endParaRPr>
          </a:p>
        </p:txBody>
      </p:sp>
      <p:sp>
        <p:nvSpPr>
          <p:cNvPr id="16" name="15 Kalp"/>
          <p:cNvSpPr/>
          <p:nvPr/>
        </p:nvSpPr>
        <p:spPr>
          <a:xfrm>
            <a:off x="1214414" y="4429132"/>
            <a:ext cx="214314" cy="142876"/>
          </a:xfrm>
          <a:prstGeom prst="heart">
            <a:avLst/>
          </a:prstGeom>
          <a:solidFill>
            <a:srgbClr val="FF99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Kalp"/>
          <p:cNvSpPr/>
          <p:nvPr/>
        </p:nvSpPr>
        <p:spPr>
          <a:xfrm>
            <a:off x="1357290" y="4643446"/>
            <a:ext cx="214314" cy="214314"/>
          </a:xfrm>
          <a:prstGeom prst="heart">
            <a:avLst/>
          </a:prstGeom>
          <a:solidFill>
            <a:srgbClr val="FF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Kalp"/>
          <p:cNvSpPr/>
          <p:nvPr/>
        </p:nvSpPr>
        <p:spPr>
          <a:xfrm>
            <a:off x="1285852" y="4857760"/>
            <a:ext cx="285752" cy="285752"/>
          </a:xfrm>
          <a:prstGeom prst="heart">
            <a:avLst/>
          </a:prstGeom>
          <a:solidFill>
            <a:srgbClr val="00CC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Kalp"/>
          <p:cNvSpPr/>
          <p:nvPr/>
        </p:nvSpPr>
        <p:spPr>
          <a:xfrm>
            <a:off x="1285852" y="5214950"/>
            <a:ext cx="285752" cy="214314"/>
          </a:xfrm>
          <a:prstGeom prst="heart">
            <a:avLst/>
          </a:prstGeom>
          <a:solidFill>
            <a:srgbClr val="00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/>
              <a:t>Hazırlayanlar:  </a:t>
            </a:r>
          </a:p>
          <a:p>
            <a:pPr algn="ctr"/>
            <a:r>
              <a:rPr lang="tr-TR" sz="8800" dirty="0" smtClean="0"/>
              <a:t>Elif Ayça ARKÇI</a:t>
            </a:r>
          </a:p>
          <a:p>
            <a:pPr algn="ctr"/>
            <a:r>
              <a:rPr lang="tr-TR" sz="8800" dirty="0" smtClean="0"/>
              <a:t>Ezgi İrem FENER</a:t>
            </a:r>
            <a:endParaRPr lang="tr-TR" sz="88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183</Words>
  <PresentationFormat>Ekran Gösterisi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Kadın Hakları </vt:lpstr>
      <vt:lpstr>Slayt 3</vt:lpstr>
      <vt:lpstr>Kadın Hakları </vt:lpstr>
      <vt:lpstr>Aşağıdaki ülkelerin kadınlara siyasi hakları verme tarihlerini yazınız.</vt:lpstr>
      <vt:lpstr>Slayt 6</vt:lpstr>
      <vt:lpstr>Cumhuriyet Dönemi Kadın Hakları</vt:lpstr>
      <vt:lpstr>Slayt 8</vt:lpstr>
      <vt:lpstr>Slayt 9</vt:lpstr>
      <vt:lpstr>Slayt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Lab2</cp:lastModifiedBy>
  <cp:revision>7</cp:revision>
  <dcterms:modified xsi:type="dcterms:W3CDTF">2016-04-17T03:10:48Z</dcterms:modified>
</cp:coreProperties>
</file>