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3" r:id="rId6"/>
    <p:sldId id="260" r:id="rId7"/>
    <p:sldId id="261" r:id="rId8"/>
    <p:sldId id="262" r:id="rId9"/>
    <p:sldId id="264" r:id="rId10"/>
    <p:sldId id="265" r:id="rId11"/>
    <p:sldId id="266" r:id="rId12"/>
    <p:sldId id="268" r:id="rId13"/>
    <p:sldId id="269" r:id="rId14"/>
    <p:sldId id="267" r:id="rId15"/>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63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16.05.2016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16.05.2016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16.05.2016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16.05.2016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16.05.2016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D9F75050-0E15-4C5B-92B0-66D068882F1F}" type="datetimeFigureOut">
              <a:rPr lang="tr-TR" smtClean="0"/>
              <a:pPr/>
              <a:t>16.05.2016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D9F75050-0E15-4C5B-92B0-66D068882F1F}" type="datetimeFigureOut">
              <a:rPr lang="tr-TR" smtClean="0"/>
              <a:pPr/>
              <a:t>16.05.2016</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D9F75050-0E15-4C5B-92B0-66D068882F1F}" type="datetimeFigureOut">
              <a:rPr lang="tr-TR" smtClean="0"/>
              <a:pPr/>
              <a:t>16.05.2016</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16.05.2016</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16.05.2016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16.05.2016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F75050-0E15-4C5B-92B0-66D068882F1F}" type="datetimeFigureOut">
              <a:rPr lang="tr-TR" smtClean="0"/>
              <a:pPr/>
              <a:t>16.05.2016</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000082"/>
            </a:gs>
            <a:gs pos="30000">
              <a:srgbClr val="66008F"/>
            </a:gs>
            <a:gs pos="64999">
              <a:srgbClr val="BA0066"/>
            </a:gs>
            <a:gs pos="89999">
              <a:srgbClr val="FF0000"/>
            </a:gs>
            <a:gs pos="100000">
              <a:srgbClr val="FF8200"/>
            </a:gs>
          </a:gsLst>
          <a:lin ang="5400000" scaled="0"/>
        </a:gradFill>
        <a:effectLst/>
      </p:bgPr>
    </p:bg>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0"/>
            <a:ext cx="7772400" cy="6857999"/>
          </a:xfrm>
        </p:spPr>
        <p:txBody>
          <a:bodyPr>
            <a:noAutofit/>
          </a:bodyPr>
          <a:lstStyle/>
          <a:p>
            <a:r>
              <a:rPr lang="tr-TR" sz="9600" dirty="0" smtClean="0">
                <a:solidFill>
                  <a:srgbClr val="FFFF00"/>
                </a:solidFill>
              </a:rPr>
              <a:t>İNSAN OLARAK HAKLARIMIZ</a:t>
            </a:r>
            <a:endParaRPr lang="tr-TR" sz="9600" dirty="0">
              <a:solidFill>
                <a:srgbClr val="FFFF00"/>
              </a:solidFill>
            </a:endParaRPr>
          </a:p>
        </p:txBody>
      </p:sp>
    </p:spTree>
  </p:cSld>
  <p:clrMapOvr>
    <a:masterClrMapping/>
  </p:clrMapOvr>
  <p:transition spd="slow">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a:gradFill>
            <a:gsLst>
              <a:gs pos="0">
                <a:srgbClr val="DCEBF5"/>
              </a:gs>
              <a:gs pos="8000">
                <a:srgbClr val="83A7C3"/>
              </a:gs>
              <a:gs pos="13000">
                <a:srgbClr val="768FB9"/>
              </a:gs>
              <a:gs pos="21001">
                <a:srgbClr val="83A7C3"/>
              </a:gs>
              <a:gs pos="52000">
                <a:srgbClr val="FFFFFF"/>
              </a:gs>
              <a:gs pos="56000">
                <a:srgbClr val="9C6563"/>
              </a:gs>
              <a:gs pos="58000">
                <a:srgbClr val="80302D"/>
              </a:gs>
              <a:gs pos="71001">
                <a:srgbClr val="C0524E"/>
              </a:gs>
              <a:gs pos="94000">
                <a:srgbClr val="EBDAD4"/>
              </a:gs>
              <a:gs pos="100000">
                <a:srgbClr val="55261C"/>
              </a:gs>
            </a:gsLst>
            <a:lin ang="5400000" scaled="0"/>
          </a:gradFill>
        </p:spPr>
        <p:txBody>
          <a:bodyPr>
            <a:normAutofit lnSpcReduction="10000"/>
          </a:bodyPr>
          <a:lstStyle/>
          <a:p>
            <a:r>
              <a:rPr lang="tr-TR" dirty="0" smtClean="0"/>
              <a:t>Türkiye'miz adına laiklik gibi bir sistemle sağlanmak istenmiştir. </a:t>
            </a:r>
            <a:r>
              <a:rPr lang="tr-TR" dirty="0" err="1" smtClean="0"/>
              <a:t>atatürk'ün</a:t>
            </a:r>
            <a:r>
              <a:rPr lang="tr-TR" dirty="0" smtClean="0"/>
              <a:t> getirmiş olduğu laiklik anlayışı tam da din ve vicdan özgürlüğüne hitap etmekteyken, ilerleyen yıllarda bu laiklik anlayışı özünden saparak dini baskı altına alma şekline dönmüştür. tabi bu gelen yönetimlerin(özellikle de darbelerin)hatasıdır. günümüz laiklik anlayışı gerçek laiklik anlayışından bir hayli uzaktadır. din ve vicdan özgürlüğünü sağlayamamaktadır.</a:t>
            </a:r>
            <a:br>
              <a:rPr lang="tr-TR" dirty="0" smtClean="0"/>
            </a:br>
            <a:r>
              <a:rPr lang="tr-TR" dirty="0" smtClean="0"/>
              <a:t>din ve vicdan özgürlüğü toplumların huzur içinde yaşamasını sağlayan bir hak olmasının yanında, devletin bu hakkı gözetmesi ve koyduğu kanunlarla bunu desteklemesi insanoğlunun en büyük ihtiyacıdır.</a:t>
            </a:r>
          </a:p>
          <a:p>
            <a:endParaRPr lang="tr-TR" dirty="0"/>
          </a:p>
        </p:txBody>
      </p:sp>
    </p:spTree>
  </p:cSld>
  <p:clrMapOvr>
    <a:masterClrMapping/>
  </p:clrMapOvr>
  <p:transition spd="slow">
    <p:pull dir="l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AutoShape 2" descr="din ve vicdan özgürlüğü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21508" name="Picture 4" descr="http://www.liberal.org.tr/uploads/icerikresim/419.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ransition spd="slow">
    <p:cover dir="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rgbClr val="CCCCFF"/>
            </a:gs>
            <a:gs pos="17999">
              <a:srgbClr val="99CCFF"/>
            </a:gs>
            <a:gs pos="36000">
              <a:srgbClr val="9966FF"/>
            </a:gs>
            <a:gs pos="61000">
              <a:srgbClr val="CC99FF"/>
            </a:gs>
            <a:gs pos="82001">
              <a:srgbClr val="99CCFF"/>
            </a:gs>
            <a:gs pos="100000">
              <a:srgbClr val="CCCCFF"/>
            </a:gs>
          </a:gsLst>
          <a:lin ang="5400000" scaled="0"/>
        </a:gra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9144000" cy="1643050"/>
          </a:xfrm>
        </p:spPr>
        <p:txBody>
          <a:bodyPr/>
          <a:lstStyle/>
          <a:p>
            <a:r>
              <a:rPr lang="tr-TR" dirty="0" smtClean="0"/>
              <a:t>S-1</a:t>
            </a:r>
            <a:endParaRPr lang="tr-TR" dirty="0"/>
          </a:p>
        </p:txBody>
      </p:sp>
      <p:sp>
        <p:nvSpPr>
          <p:cNvPr id="3" name="2 İçerik Yer Tutucusu"/>
          <p:cNvSpPr>
            <a:spLocks noGrp="1"/>
          </p:cNvSpPr>
          <p:nvPr>
            <p:ph idx="1"/>
          </p:nvPr>
        </p:nvSpPr>
        <p:spPr>
          <a:xfrm>
            <a:off x="0" y="1600200"/>
            <a:ext cx="9144000" cy="5257800"/>
          </a:xfrm>
        </p:spPr>
        <p:txBody>
          <a:bodyPr>
            <a:normAutofit/>
          </a:bodyPr>
          <a:lstStyle/>
          <a:p>
            <a:r>
              <a:rPr lang="tr-TR" sz="4800" dirty="0" smtClean="0"/>
              <a:t>Yaşama hakkı nedir?</a:t>
            </a:r>
            <a:endParaRPr lang="tr-TR" sz="4800" dirty="0"/>
          </a:p>
        </p:txBody>
      </p:sp>
      <p:sp>
        <p:nvSpPr>
          <p:cNvPr id="4" name="3 Oval"/>
          <p:cNvSpPr/>
          <p:nvPr/>
        </p:nvSpPr>
        <p:spPr>
          <a:xfrm>
            <a:off x="0" y="2500306"/>
            <a:ext cx="9144000" cy="4357694"/>
          </a:xfrm>
          <a:prstGeom prst="ellipse">
            <a:avLst/>
          </a:prstGeom>
        </p:spPr>
        <p:style>
          <a:lnRef idx="1">
            <a:schemeClr val="accent4"/>
          </a:lnRef>
          <a:fillRef idx="3">
            <a:schemeClr val="accent4"/>
          </a:fillRef>
          <a:effectRef idx="2">
            <a:schemeClr val="accent4"/>
          </a:effectRef>
          <a:fontRef idx="minor">
            <a:schemeClr val="lt1"/>
          </a:fontRef>
        </p:style>
        <p:txBody>
          <a:bodyPr rtlCol="0" anchor="ctr"/>
          <a:lstStyle/>
          <a:p>
            <a:r>
              <a:rPr lang="tr-TR" sz="2400" b="1" dirty="0" smtClean="0">
                <a:solidFill>
                  <a:srgbClr val="FFFF00"/>
                </a:solidFill>
              </a:rPr>
              <a:t>Yaşama Hakkı</a:t>
            </a:r>
            <a:r>
              <a:rPr lang="tr-TR" sz="2400" dirty="0" smtClean="0">
                <a:solidFill>
                  <a:srgbClr val="FFFF00"/>
                </a:solidFill>
              </a:rPr>
              <a:t>, kişinin fiziksel varlığının sürdürebilmesinin güvencesini oluşturan insan hakkı. 4 Kasım 1950 tarihli Avrupa İnsan Hakları Sözleşmesi'nin 2. maddesinde herkesin yaşama hakkının yasayla korunacağı, yasanın ölüm cezasını öngördüğü bir suçtan dolayı mahkemece verilmiş bir cezanın yerine getirilmesi dışında hiç kimsenin kasten öldürülemeyeceği belirtilmiştir.</a:t>
            </a:r>
            <a:endParaRPr lang="tr-TR" sz="2400" dirty="0">
              <a:solidFill>
                <a:srgbClr val="FFFF00"/>
              </a:solidFill>
            </a:endParaRPr>
          </a:p>
        </p:txBody>
      </p:sp>
    </p:spTree>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mph" presetSubtype="0" grpId="1" nodeType="clickEffect">
                                  <p:stCondLst>
                                    <p:cond delay="0"/>
                                  </p:stCondLst>
                                  <p:childTnLst>
                                    <p:set>
                                      <p:cBhvr override="childStyle">
                                        <p:cTn id="11" dur="indefinite"/>
                                        <p:tgtEl>
                                          <p:spTgt spid="4"/>
                                        </p:tgtEl>
                                        <p:attrNameLst>
                                          <p:attrName>style.fontFamily</p:attrName>
                                        </p:attrNameLst>
                                      </p:cBhvr>
                                      <p:to>
                                        <p:strVal val="Times New Roma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rgbClr val="DCEBF5"/>
            </a:gs>
            <a:gs pos="8000">
              <a:srgbClr val="83A7C3"/>
            </a:gs>
            <a:gs pos="13000">
              <a:srgbClr val="768FB9"/>
            </a:gs>
            <a:gs pos="21001">
              <a:srgbClr val="83A7C3"/>
            </a:gs>
            <a:gs pos="52000">
              <a:srgbClr val="FFFFFF"/>
            </a:gs>
            <a:gs pos="56000">
              <a:srgbClr val="9C6563"/>
            </a:gs>
            <a:gs pos="58000">
              <a:srgbClr val="80302D"/>
            </a:gs>
            <a:gs pos="71001">
              <a:srgbClr val="C0524E"/>
            </a:gs>
            <a:gs pos="94000">
              <a:srgbClr val="EBDAD4"/>
            </a:gs>
            <a:gs pos="100000">
              <a:srgbClr val="55261C"/>
            </a:gs>
          </a:gsLst>
          <a:lin ang="5400000" scaled="0"/>
        </a:gra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9144000" cy="1571612"/>
          </a:xfrm>
        </p:spPr>
        <p:txBody>
          <a:bodyPr/>
          <a:lstStyle/>
          <a:p>
            <a:r>
              <a:rPr lang="tr-TR" dirty="0" smtClean="0"/>
              <a:t>S-2</a:t>
            </a:r>
            <a:endParaRPr lang="tr-TR" dirty="0"/>
          </a:p>
        </p:txBody>
      </p:sp>
      <p:sp>
        <p:nvSpPr>
          <p:cNvPr id="3" name="2 İçerik Yer Tutucusu"/>
          <p:cNvSpPr>
            <a:spLocks noGrp="1"/>
          </p:cNvSpPr>
          <p:nvPr>
            <p:ph idx="1"/>
          </p:nvPr>
        </p:nvSpPr>
        <p:spPr>
          <a:xfrm>
            <a:off x="0" y="1600200"/>
            <a:ext cx="9144000" cy="5257800"/>
          </a:xfrm>
        </p:spPr>
        <p:txBody>
          <a:bodyPr/>
          <a:lstStyle/>
          <a:p>
            <a:pPr>
              <a:buNone/>
            </a:pPr>
            <a:r>
              <a:rPr lang="tr-TR" dirty="0" smtClean="0"/>
              <a:t>Düşünce ve İfade Özgürlüğü nedir?</a:t>
            </a:r>
            <a:endParaRPr lang="tr-TR" dirty="0"/>
          </a:p>
        </p:txBody>
      </p:sp>
      <p:sp>
        <p:nvSpPr>
          <p:cNvPr id="4" name="3 Sağ Ok"/>
          <p:cNvSpPr/>
          <p:nvPr/>
        </p:nvSpPr>
        <p:spPr>
          <a:xfrm>
            <a:off x="0" y="2285992"/>
            <a:ext cx="9144000" cy="4572008"/>
          </a:xfrm>
          <a:prstGeom prst="rightArrow">
            <a:avLst>
              <a:gd name="adj1" fmla="val 74712"/>
              <a:gd name="adj2" fmla="val 17787"/>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tr-TR" sz="3200" dirty="0" smtClean="0">
                <a:solidFill>
                  <a:srgbClr val="7030A0"/>
                </a:solidFill>
              </a:rPr>
              <a:t>Düşünce özgürlüğü, insaninin sahip olduğu düşüncelerini açıklama özgürlüğüdür. Düşüncenin özgür olması gerektiği, insanlığın yaşadığı deneyimler sonucunda elde ettiği en önemli kazanımlardan biridir.</a:t>
            </a:r>
            <a:endParaRPr lang="tr-TR" sz="3200" dirty="0">
              <a:solidFill>
                <a:srgbClr val="7030A0"/>
              </a:solidFill>
            </a:endParaRPr>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rgbClr val="000082"/>
            </a:gs>
            <a:gs pos="30000">
              <a:srgbClr val="66008F"/>
            </a:gs>
            <a:gs pos="64999">
              <a:srgbClr val="BA0066"/>
            </a:gs>
            <a:gs pos="89999">
              <a:srgbClr val="FF0000"/>
            </a:gs>
            <a:gs pos="100000">
              <a:srgbClr val="FF8200"/>
            </a:gs>
          </a:gsLst>
          <a:lin ang="5400000" scaled="0"/>
        </a:gra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9144000" cy="1417638"/>
          </a:xfrm>
        </p:spPr>
        <p:txBody>
          <a:bodyPr>
            <a:normAutofit/>
          </a:bodyPr>
          <a:lstStyle/>
          <a:p>
            <a:r>
              <a:rPr lang="tr-TR" sz="8000" dirty="0" smtClean="0">
                <a:solidFill>
                  <a:srgbClr val="FFFF00"/>
                </a:solidFill>
              </a:rPr>
              <a:t>Hazırlayan:</a:t>
            </a:r>
            <a:endParaRPr lang="tr-TR" sz="8000" dirty="0">
              <a:solidFill>
                <a:srgbClr val="FFFF00"/>
              </a:solidFill>
            </a:endParaRPr>
          </a:p>
        </p:txBody>
      </p:sp>
      <p:sp>
        <p:nvSpPr>
          <p:cNvPr id="3" name="2 İçerik Yer Tutucusu"/>
          <p:cNvSpPr>
            <a:spLocks noGrp="1"/>
          </p:cNvSpPr>
          <p:nvPr>
            <p:ph idx="1"/>
          </p:nvPr>
        </p:nvSpPr>
        <p:spPr>
          <a:xfrm>
            <a:off x="0" y="1357298"/>
            <a:ext cx="9144000" cy="5500702"/>
          </a:xfrm>
        </p:spPr>
        <p:txBody>
          <a:bodyPr>
            <a:normAutofit/>
          </a:bodyPr>
          <a:lstStyle/>
          <a:p>
            <a:r>
              <a:rPr lang="tr-TR" sz="8800" dirty="0" smtClean="0">
                <a:solidFill>
                  <a:srgbClr val="FFFF00"/>
                </a:solidFill>
              </a:rPr>
              <a:t>Kaan BOZAN</a:t>
            </a:r>
          </a:p>
          <a:p>
            <a:r>
              <a:rPr lang="tr-TR" sz="8800" dirty="0" smtClean="0">
                <a:solidFill>
                  <a:srgbClr val="FFFF00"/>
                </a:solidFill>
              </a:rPr>
              <a:t>No:18</a:t>
            </a:r>
          </a:p>
          <a:p>
            <a:r>
              <a:rPr lang="tr-TR" sz="8800" dirty="0" smtClean="0">
                <a:solidFill>
                  <a:srgbClr val="FFFF00"/>
                </a:solidFill>
              </a:rPr>
              <a:t>Sınıf:6/A</a:t>
            </a:r>
            <a:endParaRPr lang="tr-TR" sz="8800" dirty="0">
              <a:solidFill>
                <a:srgbClr val="FFFF00"/>
              </a:solidFill>
            </a:endParaRPr>
          </a:p>
        </p:txBody>
      </p:sp>
    </p:spTree>
  </p:cSld>
  <p:clrMapOvr>
    <a:masterClrMapping/>
  </p:clrMapOvr>
  <p:transition spd="slow">
    <p:newsflash/>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a:solidFill>
            <a:srgbClr val="FF0000"/>
          </a:solidFill>
        </p:spPr>
        <p:txBody>
          <a:bodyPr/>
          <a:lstStyle/>
          <a:p>
            <a:r>
              <a:rPr lang="tr-TR" dirty="0" smtClean="0">
                <a:solidFill>
                  <a:srgbClr val="FFFF00"/>
                </a:solidFill>
              </a:rPr>
              <a:t>İnsan Hakları, insanı insan yapan ve insanın sırf insan olarak herhangi bir şarta veya statüye bağlı olmadan doğuştan sahip olduğu dokunulmaz, vazgeçilmez, üstün nitelikli ahlaki değerlerdir. Bu haklar;</a:t>
            </a:r>
          </a:p>
          <a:p>
            <a:pPr>
              <a:buNone/>
            </a:pPr>
            <a:r>
              <a:rPr lang="tr-TR" dirty="0" smtClean="0">
                <a:solidFill>
                  <a:srgbClr val="FFFF00"/>
                </a:solidFill>
              </a:rPr>
              <a:t> </a:t>
            </a:r>
            <a:r>
              <a:rPr lang="tr-TR" dirty="0" smtClean="0">
                <a:solidFill>
                  <a:srgbClr val="FFFF00"/>
                </a:solidFill>
              </a:rPr>
              <a:t>İnsanın değerini ve onurunu </a:t>
            </a:r>
            <a:r>
              <a:rPr lang="tr-TR" dirty="0" smtClean="0">
                <a:solidFill>
                  <a:srgbClr val="FFFF00"/>
                </a:solidFill>
              </a:rPr>
              <a:t>korur.                             İnsanın</a:t>
            </a:r>
            <a:r>
              <a:rPr lang="tr-TR" dirty="0" smtClean="0">
                <a:solidFill>
                  <a:srgbClr val="FFFF00"/>
                </a:solidFill>
              </a:rPr>
              <a:t>, “insanca” yaşaması için gerekli, zorunlu koşulları ifade eder.</a:t>
            </a:r>
          </a:p>
          <a:p>
            <a:pPr>
              <a:buNone/>
            </a:pPr>
            <a:r>
              <a:rPr lang="tr-TR" dirty="0" smtClean="0">
                <a:solidFill>
                  <a:srgbClr val="FFFF00"/>
                </a:solidFill>
              </a:rPr>
              <a:t> </a:t>
            </a:r>
            <a:r>
              <a:rPr lang="tr-TR" dirty="0" smtClean="0">
                <a:solidFill>
                  <a:srgbClr val="FFFF00"/>
                </a:solidFill>
              </a:rPr>
              <a:t>İnsanın insan olmaktan kaynaklanan gereksinimlerini karşılamaya yönelik, maddi ve manevi varlığını korumayı, geliştirmeyi hedef edinen en temel değerlerdir</a:t>
            </a:r>
            <a:r>
              <a:rPr lang="tr-TR" dirty="0" smtClean="0"/>
              <a:t>.</a:t>
            </a:r>
            <a:endParaRPr lang="tr-TR" dirty="0"/>
          </a:p>
        </p:txBody>
      </p:sp>
    </p:spTree>
  </p:cSld>
  <p:clrMapOvr>
    <a:masterClrMapping/>
  </p:clrMapOvr>
  <p:transition spd="slow">
    <p:wedg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9144000" cy="6858000"/>
          </a:xfrm>
          <a:solidFill>
            <a:srgbClr val="00B050"/>
          </a:solidFill>
        </p:spPr>
        <p:txBody>
          <a:bodyPr/>
          <a:lstStyle/>
          <a:p>
            <a:r>
              <a:rPr lang="tr-TR" sz="9600" dirty="0" smtClean="0">
                <a:solidFill>
                  <a:srgbClr val="FFFF00"/>
                </a:solidFill>
              </a:rPr>
              <a:t>Birtakım Haklarımız</a:t>
            </a:r>
            <a:endParaRPr lang="tr-TR" sz="9600" dirty="0">
              <a:solidFill>
                <a:srgbClr val="FFFF00"/>
              </a:solidFill>
            </a:endParaRPr>
          </a:p>
        </p:txBody>
      </p:sp>
    </p:spTree>
  </p:cSld>
  <p:clrMapOvr>
    <a:masterClrMapping/>
  </p:clrMapOvr>
  <p:transition spd="slow">
    <p:pull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rgbClr val="3399FF"/>
            </a:gs>
            <a:gs pos="16000">
              <a:srgbClr val="00CCCC"/>
            </a:gs>
            <a:gs pos="47000">
              <a:srgbClr val="9999FF"/>
            </a:gs>
            <a:gs pos="60001">
              <a:srgbClr val="2E6792"/>
            </a:gs>
            <a:gs pos="71001">
              <a:srgbClr val="3333CC"/>
            </a:gs>
            <a:gs pos="81000">
              <a:srgbClr val="1170FF"/>
            </a:gs>
            <a:gs pos="100000">
              <a:srgbClr val="006699"/>
            </a:gs>
          </a:gsLst>
          <a:lin ang="5400000" scaled="0"/>
        </a:gra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9144000" cy="1417638"/>
          </a:xfrm>
        </p:spPr>
        <p:txBody>
          <a:bodyPr/>
          <a:lstStyle/>
          <a:p>
            <a:r>
              <a:rPr lang="tr-TR" dirty="0" smtClean="0">
                <a:solidFill>
                  <a:srgbClr val="FFFF00"/>
                </a:solidFill>
              </a:rPr>
              <a:t>Yaşama Hakkı</a:t>
            </a:r>
            <a:endParaRPr lang="tr-TR" dirty="0">
              <a:solidFill>
                <a:srgbClr val="FFFF00"/>
              </a:solidFill>
            </a:endParaRPr>
          </a:p>
        </p:txBody>
      </p:sp>
      <p:sp>
        <p:nvSpPr>
          <p:cNvPr id="3" name="2 İçerik Yer Tutucusu"/>
          <p:cNvSpPr>
            <a:spLocks noGrp="1"/>
          </p:cNvSpPr>
          <p:nvPr>
            <p:ph idx="1"/>
          </p:nvPr>
        </p:nvSpPr>
        <p:spPr>
          <a:xfrm>
            <a:off x="0" y="1428736"/>
            <a:ext cx="9144000" cy="5429264"/>
          </a:xfrm>
        </p:spPr>
        <p:txBody>
          <a:bodyPr>
            <a:normAutofit fontScale="85000" lnSpcReduction="10000"/>
          </a:bodyPr>
          <a:lstStyle/>
          <a:p>
            <a:r>
              <a:rPr lang="tr-TR" b="1" dirty="0">
                <a:solidFill>
                  <a:schemeClr val="bg1"/>
                </a:solidFill>
              </a:rPr>
              <a:t>Yaşama Hakkı</a:t>
            </a:r>
            <a:r>
              <a:rPr lang="tr-TR" dirty="0">
                <a:solidFill>
                  <a:schemeClr val="bg1"/>
                </a:solidFill>
              </a:rPr>
              <a:t>, kişinin fiziksel varlığının sürdürebilmesinin güvencesini oluşturan insan hakkı. 4 Kasım 1950 tarihli Avrupa İnsan Hakları Sözleşmesi'nin 2. maddesinde herkesin yaşama hakkının yasayla korunacağı, yasanın ölüm cezasını öngördüğü bir suçtan dolayı mahkemece verilmiş bir cezanın yerine getirilmesi dışında hiç kimsenin kasten öldürülemeyeceği belirtilmiştir.</a:t>
            </a:r>
          </a:p>
          <a:p>
            <a:r>
              <a:rPr lang="tr-TR" dirty="0">
                <a:solidFill>
                  <a:schemeClr val="bg1"/>
                </a:solidFill>
              </a:rPr>
              <a:t>Aynı maddeye göre öldürme olayı;</a:t>
            </a:r>
          </a:p>
          <a:p>
            <a:r>
              <a:rPr lang="tr-TR" dirty="0">
                <a:solidFill>
                  <a:schemeClr val="bg1"/>
                </a:solidFill>
              </a:rPr>
              <a:t>Yasadışı şiddete karşı korunma</a:t>
            </a:r>
          </a:p>
          <a:p>
            <a:r>
              <a:rPr lang="tr-TR" dirty="0">
                <a:solidFill>
                  <a:schemeClr val="bg1"/>
                </a:solidFill>
              </a:rPr>
              <a:t>Yasaya uygun tutuklama</a:t>
            </a:r>
          </a:p>
          <a:p>
            <a:r>
              <a:rPr lang="tr-TR" dirty="0">
                <a:solidFill>
                  <a:schemeClr val="bg1"/>
                </a:solidFill>
              </a:rPr>
              <a:t>Tutuklu kişinin kaçmasını önleme</a:t>
            </a:r>
          </a:p>
          <a:p>
            <a:r>
              <a:rPr lang="tr-TR" dirty="0">
                <a:solidFill>
                  <a:schemeClr val="bg1"/>
                </a:solidFill>
              </a:rPr>
              <a:t>Bir ayaklanma ya da isyanı yasaya uygun olarak bastırma</a:t>
            </a:r>
          </a:p>
          <a:p>
            <a:r>
              <a:rPr lang="tr-TR" dirty="0">
                <a:solidFill>
                  <a:schemeClr val="bg1"/>
                </a:solidFill>
              </a:rPr>
              <a:t>bu durumda birçok insan böyle durumlara düşer.</a:t>
            </a:r>
          </a:p>
          <a:p>
            <a:endParaRPr lang="tr-TR" dirty="0"/>
          </a:p>
        </p:txBody>
      </p:sp>
    </p:spTree>
  </p:cSld>
  <p:clrMapOvr>
    <a:masterClrMapping/>
  </p:clrMapOvr>
  <p:transition spd="slow">
    <p:wheel spokes="3"/>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AutoShape 2" descr="yaşama hakkı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1028" name="AutoShape 4" descr="yaşama hakkı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1030" name="Picture 6" descr="http://i.milliyet.com.tr/YeniAnaResim/2012/02/01/fft99_mf1962095.Jpe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ransition spd="slow">
    <p:wipe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rgbClr val="000000"/>
            </a:gs>
            <a:gs pos="20000">
              <a:srgbClr val="000040"/>
            </a:gs>
            <a:gs pos="50000">
              <a:srgbClr val="400040"/>
            </a:gs>
            <a:gs pos="75000">
              <a:srgbClr val="8F0040"/>
            </a:gs>
            <a:gs pos="89999">
              <a:srgbClr val="F27300"/>
            </a:gs>
            <a:gs pos="100000">
              <a:srgbClr val="FFBF00"/>
            </a:gs>
          </a:gsLst>
          <a:lin ang="5400000" scaled="0"/>
        </a:gra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9144000" cy="1417638"/>
          </a:xfrm>
        </p:spPr>
        <p:txBody>
          <a:bodyPr/>
          <a:lstStyle/>
          <a:p>
            <a:r>
              <a:rPr lang="tr-TR" dirty="0">
                <a:solidFill>
                  <a:schemeClr val="bg1"/>
                </a:solidFill>
              </a:rPr>
              <a:t>D</a:t>
            </a:r>
            <a:r>
              <a:rPr lang="tr-TR" dirty="0" smtClean="0">
                <a:solidFill>
                  <a:schemeClr val="bg1"/>
                </a:solidFill>
              </a:rPr>
              <a:t>üşünce ve İfade </a:t>
            </a:r>
            <a:r>
              <a:rPr lang="tr-TR" dirty="0">
                <a:solidFill>
                  <a:schemeClr val="bg1"/>
                </a:solidFill>
              </a:rPr>
              <a:t>Ö</a:t>
            </a:r>
            <a:r>
              <a:rPr lang="tr-TR" dirty="0" smtClean="0">
                <a:solidFill>
                  <a:schemeClr val="bg1"/>
                </a:solidFill>
              </a:rPr>
              <a:t>zgürlüğü</a:t>
            </a:r>
            <a:endParaRPr lang="tr-TR" dirty="0">
              <a:solidFill>
                <a:schemeClr val="bg1"/>
              </a:solidFill>
            </a:endParaRPr>
          </a:p>
        </p:txBody>
      </p:sp>
      <p:sp>
        <p:nvSpPr>
          <p:cNvPr id="3" name="2 İçerik Yer Tutucusu"/>
          <p:cNvSpPr>
            <a:spLocks noGrp="1"/>
          </p:cNvSpPr>
          <p:nvPr>
            <p:ph idx="1"/>
          </p:nvPr>
        </p:nvSpPr>
        <p:spPr>
          <a:xfrm>
            <a:off x="0" y="1428736"/>
            <a:ext cx="9144000" cy="5429264"/>
          </a:xfrm>
        </p:spPr>
        <p:txBody>
          <a:bodyPr>
            <a:normAutofit fontScale="92500"/>
          </a:bodyPr>
          <a:lstStyle/>
          <a:p>
            <a:r>
              <a:rPr lang="tr-TR" dirty="0">
                <a:solidFill>
                  <a:schemeClr val="bg1"/>
                </a:solidFill>
              </a:rPr>
              <a:t>Düşünce özgürlüğü, insaninin sahip olduğu düşüncelerini açıklama özgürlüğüdür. Düşüncenin özgür olması gerektiği, insanlığın yaşadığı deneyimler sonucunda elde ettiği en önemli kazanımlardan biridir.</a:t>
            </a:r>
          </a:p>
          <a:p>
            <a:r>
              <a:rPr lang="tr-TR" dirty="0">
                <a:solidFill>
                  <a:schemeClr val="bg1"/>
                </a:solidFill>
              </a:rPr>
              <a:t>Düşünceleri baskı altında tutmanın, bir düşünceyi karşıdakinin görüsünü dikkate almaksızın baskı yoluyla kabul ettirmeye çalışmanın sonuçta hiçbir şey kazandırmadığı açıkça görülmüştür. İkinci dünya savaşı öncesinde ortaya çıkan, düşünceleri baskı altında tutan yöntemler kötü sonuçlar verince, bundan vazgeçilmiş düşünceler özgür bırakılmıştır.</a:t>
            </a:r>
          </a:p>
          <a:p>
            <a:endParaRPr lang="tr-TR" dirty="0">
              <a:solidFill>
                <a:schemeClr val="bg1"/>
              </a:solidFill>
            </a:endParaRPr>
          </a:p>
        </p:txBody>
      </p:sp>
    </p:spTree>
  </p:cSld>
  <p:clrMapOvr>
    <a:masterClrMapping/>
  </p:clrMapOvr>
  <p:transition spd="slow">
    <p:wheel spokes="3"/>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a:gradFill>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0"/>
          </a:gradFill>
        </p:spPr>
        <p:txBody>
          <a:bodyPr>
            <a:normAutofit fontScale="85000" lnSpcReduction="10000"/>
          </a:bodyPr>
          <a:lstStyle/>
          <a:p>
            <a:r>
              <a:rPr lang="tr-TR" dirty="0" smtClean="0"/>
              <a:t>Düşünceleri baskı altına almak, yalnızca iki yüzlü insanların sayılarının artmasına neden olmaktadır. İnsanlar görüşlerini özgürce söyleyemedikleri için düşünce, gün geçtikçe zayıflamakta, canlılığını kaybetmektedir.</a:t>
            </a:r>
            <a:br>
              <a:rPr lang="tr-TR" dirty="0" smtClean="0"/>
            </a:br>
            <a:r>
              <a:rPr lang="tr-TR" dirty="0" smtClean="0"/>
              <a:t>İslam dininin “dinde zorlama yoktur” ve “işlerinde onlara danış” ilkeleriyle Peygamberimizin vahiy inmeyen konularda ashabına danışmasından, düşüncelerin serbestçe ifade edilmesi taraftarı olduğunu çıkarabiliriz.</a:t>
            </a:r>
          </a:p>
          <a:p>
            <a:r>
              <a:rPr lang="tr-TR" dirty="0" smtClean="0"/>
              <a:t>Müslümanların insanlığın genel deneyimlerinden en üst düzeyde yararlanmaları, tarihsel olaylardan sağlıklı çıkarımlarda bulunmaları ve bu doğrultuda düşünce özgürlüğü konusunda daha esnek davranmaları doğaldır.</a:t>
            </a:r>
          </a:p>
          <a:p>
            <a:r>
              <a:rPr lang="tr-TR" dirty="0" smtClean="0"/>
              <a:t>Düşüncelerini açıklama özgürlüğü, bir kişiye veya kuruma hakaret etme, kişilik haklarına saldırma, insanları ona karşı kışkırtma hakki anlamına gelmez. Çünkü bu, düşünce özgürlüğü değil, başka birinin hakkini ihlal etme demektir.</a:t>
            </a:r>
          </a:p>
          <a:p>
            <a:endParaRPr lang="tr-TR" dirty="0"/>
          </a:p>
        </p:txBody>
      </p:sp>
    </p:spTree>
  </p:cSld>
  <p:clrMapOvr>
    <a:masterClrMapping/>
  </p:clrMapOvr>
  <p:transition spd="slow">
    <p:split dir="in"/>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AutoShape 2" descr="düşünce ve ifade özgürlüğü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2052" name="AutoShape 4" descr="düşünce ve ifade özgürlüğü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2054" name="Picture 6" descr="http://blogimg.radikal.com.tr/Blogs/2015/01/21/ifade-300x223-6BFF-99D0-F064.jpg"/>
          <p:cNvPicPr>
            <a:picLocks noChangeAspect="1" noChangeArrowheads="1"/>
          </p:cNvPicPr>
          <p:nvPr/>
        </p:nvPicPr>
        <p:blipFill>
          <a:blip r:embed="rId2" cstate="print"/>
          <a:srcRect/>
          <a:stretch>
            <a:fillRect/>
          </a:stretch>
        </p:blipFill>
        <p:spPr bwMode="auto">
          <a:xfrm>
            <a:off x="0" y="0"/>
            <a:ext cx="9147576" cy="6858000"/>
          </a:xfrm>
          <a:prstGeom prst="rect">
            <a:avLst/>
          </a:prstGeom>
          <a:noFill/>
        </p:spPr>
      </p:pic>
    </p:spTree>
  </p:cSld>
  <p:clrMapOvr>
    <a:masterClrMapping/>
  </p:clrMapOvr>
  <p:transition spd="slow">
    <p:wedg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rgbClr val="FFF200"/>
            </a:gs>
            <a:gs pos="45000">
              <a:srgbClr val="FF7A00"/>
            </a:gs>
            <a:gs pos="70000">
              <a:srgbClr val="FF0300"/>
            </a:gs>
            <a:gs pos="100000">
              <a:srgbClr val="4D0808"/>
            </a:gs>
          </a:gsLst>
          <a:lin ang="5400000" scaled="0"/>
        </a:gra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9144000" cy="1417638"/>
          </a:xfrm>
        </p:spPr>
        <p:txBody>
          <a:bodyPr>
            <a:normAutofit/>
          </a:bodyPr>
          <a:lstStyle/>
          <a:p>
            <a:r>
              <a:rPr lang="tr-TR" dirty="0"/>
              <a:t>D</a:t>
            </a:r>
            <a:r>
              <a:rPr lang="tr-TR" dirty="0" smtClean="0"/>
              <a:t>in </a:t>
            </a:r>
            <a:r>
              <a:rPr lang="tr-TR" dirty="0"/>
              <a:t>ve </a:t>
            </a:r>
            <a:r>
              <a:rPr lang="tr-TR" dirty="0" smtClean="0"/>
              <a:t>Vicdan Özgürlüğü</a:t>
            </a:r>
            <a:endParaRPr lang="tr-TR" dirty="0"/>
          </a:p>
        </p:txBody>
      </p:sp>
      <p:sp>
        <p:nvSpPr>
          <p:cNvPr id="3" name="2 İçerik Yer Tutucusu"/>
          <p:cNvSpPr>
            <a:spLocks noGrp="1"/>
          </p:cNvSpPr>
          <p:nvPr>
            <p:ph idx="1"/>
          </p:nvPr>
        </p:nvSpPr>
        <p:spPr>
          <a:xfrm>
            <a:off x="0" y="1357298"/>
            <a:ext cx="9144000" cy="5500702"/>
          </a:xfrm>
        </p:spPr>
        <p:txBody>
          <a:bodyPr>
            <a:normAutofit fontScale="92500" lnSpcReduction="20000"/>
          </a:bodyPr>
          <a:lstStyle/>
          <a:p>
            <a:r>
              <a:rPr lang="tr-TR" dirty="0" smtClean="0"/>
              <a:t>İnsanların </a:t>
            </a:r>
            <a:r>
              <a:rPr lang="tr-TR" dirty="0"/>
              <a:t>inançları konusunda serbest olduğunu, hiçbir dış </a:t>
            </a:r>
            <a:r>
              <a:rPr lang="tr-TR" dirty="0" err="1"/>
              <a:t>müdahele</a:t>
            </a:r>
            <a:r>
              <a:rPr lang="tr-TR" dirty="0"/>
              <a:t> ve zorlamaya tabi tutulamayacağını belirten tamlama. din insanların kendi dünyasında yaşamış olduğu bir inançtır. aynı şekilde herhangi bir dine inanmak veya inanmamak insanın vicdanına kalmıştır. hiçbir kimse insanların dini yaşamını kısıtlayıcı kurallar </a:t>
            </a:r>
            <a:r>
              <a:rPr lang="tr-TR" dirty="0" err="1"/>
              <a:t>koyamacağı</a:t>
            </a:r>
            <a:r>
              <a:rPr lang="tr-TR" dirty="0"/>
              <a:t> gibi, zorla bir inancı dikte etme hakkı da yoktur. bu yüzden din ve vicdan özgürlüğü kişilerin sahip olması gereken insani bir haktır. bu hakkı üzerinde yaşamış olduğumuz ülke bir güvenceyle sağlamalıdır. bu yüzden sistemine bazı kurallar koymalıdır. bu kurallar din ve vicdan özgürlüğünün bir sigortası olmalıdır.</a:t>
            </a:r>
            <a:r>
              <a:rPr lang="tr-TR" dirty="0" smtClean="0"/>
              <a:t/>
            </a:r>
            <a:br>
              <a:rPr lang="tr-TR" dirty="0" smtClean="0"/>
            </a:br>
            <a:endParaRPr lang="tr-TR" dirty="0"/>
          </a:p>
        </p:txBody>
      </p:sp>
    </p:spTree>
  </p:cSld>
  <p:clrMapOvr>
    <a:masterClrMapping/>
  </p:clrMapOvr>
  <p:transition spd="slow">
    <p:pull dir="lu"/>
  </p:transition>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25</TotalTime>
  <Words>415</Words>
  <Application>Microsoft Office PowerPoint</Application>
  <PresentationFormat>Ekran Gösterisi (4:3)</PresentationFormat>
  <Paragraphs>32</Paragraphs>
  <Slides>14</Slides>
  <Notes>0</Notes>
  <HiddenSlides>0</HiddenSlides>
  <MMClips>0</MMClips>
  <ScaleCrop>false</ScaleCrop>
  <HeadingPairs>
    <vt:vector size="4" baseType="variant">
      <vt:variant>
        <vt:lpstr>Tema</vt:lpstr>
      </vt:variant>
      <vt:variant>
        <vt:i4>1</vt:i4>
      </vt:variant>
      <vt:variant>
        <vt:lpstr>Slayt Başlıkları</vt:lpstr>
      </vt:variant>
      <vt:variant>
        <vt:i4>14</vt:i4>
      </vt:variant>
    </vt:vector>
  </HeadingPairs>
  <TitlesOfParts>
    <vt:vector size="15" baseType="lpstr">
      <vt:lpstr>Ofis Teması</vt:lpstr>
      <vt:lpstr>İNSAN OLARAK HAKLARIMIZ</vt:lpstr>
      <vt:lpstr>Slayt 2</vt:lpstr>
      <vt:lpstr>Birtakım Haklarımız</vt:lpstr>
      <vt:lpstr>Yaşama Hakkı</vt:lpstr>
      <vt:lpstr>Slayt 5</vt:lpstr>
      <vt:lpstr>Düşünce ve İfade Özgürlüğü</vt:lpstr>
      <vt:lpstr>Slayt 7</vt:lpstr>
      <vt:lpstr>Slayt 8</vt:lpstr>
      <vt:lpstr>Din ve Vicdan Özgürlüğü</vt:lpstr>
      <vt:lpstr>Slayt 10</vt:lpstr>
      <vt:lpstr>Slayt 11</vt:lpstr>
      <vt:lpstr>S-1</vt:lpstr>
      <vt:lpstr>S-2</vt:lpstr>
      <vt:lpstr>Hazırlayan: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İNSAN OLARAK HAKLARIMIZ</dc:title>
  <dc:creator>Lenovo</dc:creator>
  <cp:lastModifiedBy>Lenovo</cp:lastModifiedBy>
  <cp:revision>4</cp:revision>
  <dcterms:created xsi:type="dcterms:W3CDTF">2016-05-16T14:34:36Z</dcterms:created>
  <dcterms:modified xsi:type="dcterms:W3CDTF">2016-05-16T15:11:03Z</dcterms:modified>
</cp:coreProperties>
</file>