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1" r:id="rId3"/>
    <p:sldId id="257" r:id="rId4"/>
    <p:sldId id="258" r:id="rId5"/>
    <p:sldId id="275" r:id="rId6"/>
    <p:sldId id="259" r:id="rId7"/>
    <p:sldId id="260" r:id="rId8"/>
    <p:sldId id="261" r:id="rId9"/>
    <p:sldId id="262" r:id="rId10"/>
    <p:sldId id="263" r:id="rId11"/>
    <p:sldId id="264" r:id="rId12"/>
    <p:sldId id="277" r:id="rId13"/>
    <p:sldId id="265" r:id="rId14"/>
    <p:sldId id="266" r:id="rId15"/>
    <p:sldId id="267" r:id="rId16"/>
    <p:sldId id="278" r:id="rId17"/>
    <p:sldId id="269" r:id="rId18"/>
    <p:sldId id="270" r:id="rId19"/>
    <p:sldId id="272" r:id="rId20"/>
    <p:sldId id="273" r:id="rId21"/>
    <p:sldId id="274"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00"/>
    <a:srgbClr val="006666"/>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19.04.2016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slow">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19.04.2016</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wedg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000082"/>
            </a:gs>
            <a:gs pos="30000">
              <a:srgbClr val="66008F"/>
            </a:gs>
            <a:gs pos="64999">
              <a:srgbClr val="BA0066"/>
            </a:gs>
            <a:gs pos="89999">
              <a:srgbClr val="FF0000"/>
            </a:gs>
            <a:gs pos="100000">
              <a:srgbClr val="FF8200"/>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1052736"/>
            <a:ext cx="7772400" cy="3168351"/>
          </a:xfrm>
        </p:spPr>
        <p:txBody>
          <a:bodyPr>
            <a:noAutofit/>
          </a:bodyPr>
          <a:lstStyle/>
          <a:p>
            <a:r>
              <a:rPr lang="tr-TR" sz="11500" dirty="0" smtClean="0">
                <a:latin typeface="Harlow Solid Italic" pitchFamily="82" charset="0"/>
              </a:rPr>
              <a:t>İnsan Olarak Haklarımız</a:t>
            </a:r>
            <a:endParaRPr lang="tr-TR" sz="11500" dirty="0">
              <a:latin typeface="Harlow Solid Italic" pitchFamily="82" charset="0"/>
            </a:endParaRPr>
          </a:p>
        </p:txBody>
      </p:sp>
    </p:spTree>
  </p:cSld>
  <p:clrMapOvr>
    <a:masterClrMapping/>
  </p:clrMapOvr>
  <p:transition spd="slow">
    <p:wedge/>
    <p:sndAc>
      <p:stSnd>
        <p:snd r:embed="rId2" name="bomb.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circle">
              <a:fillToRect l="100000" t="100000"/>
            </a:path>
            <a:tileRect r="-100000" b="-100000"/>
          </a:gradFill>
        </p:spPr>
        <p:txBody>
          <a:bodyPr>
            <a:normAutofit lnSpcReduction="10000"/>
          </a:bodyPr>
          <a:lstStyle/>
          <a:p>
            <a:r>
              <a:rPr lang="tr-TR" dirty="0" smtClean="0">
                <a:solidFill>
                  <a:srgbClr val="FF0000"/>
                </a:solidFill>
              </a:rPr>
              <a:t>BASIN ÖZGÜRLÜĞÜ</a:t>
            </a:r>
            <a:br>
              <a:rPr lang="tr-TR" dirty="0" smtClean="0">
                <a:solidFill>
                  <a:srgbClr val="FF0000"/>
                </a:solidFill>
              </a:rPr>
            </a:br>
            <a:r>
              <a:rPr lang="tr-TR" dirty="0" smtClean="0">
                <a:solidFill>
                  <a:srgbClr val="FF0000"/>
                </a:solidFill>
              </a:rPr>
              <a:t>(Anayasa, Madde 26):</a:t>
            </a:r>
            <a:r>
              <a:rPr lang="tr-TR" dirty="0" smtClean="0"/>
              <a:t/>
            </a:r>
            <a:br>
              <a:rPr lang="tr-TR" dirty="0" smtClean="0"/>
            </a:br>
            <a:r>
              <a:rPr lang="tr-TR" dirty="0" smtClean="0">
                <a:solidFill>
                  <a:schemeClr val="bg1"/>
                </a:solidFill>
              </a:rPr>
              <a:t>Herkes düşünce ve kanaatlerini söz, yazı, resim veya başka yollarla tek başına</a:t>
            </a:r>
            <a:br>
              <a:rPr lang="tr-TR" dirty="0" smtClean="0">
                <a:solidFill>
                  <a:schemeClr val="bg1"/>
                </a:solidFill>
              </a:rPr>
            </a:br>
            <a:r>
              <a:rPr lang="tr-TR" dirty="0" smtClean="0">
                <a:solidFill>
                  <a:schemeClr val="bg1"/>
                </a:solidFill>
              </a:rPr>
              <a:t>veya toplu olarak açıklama hakkına ve yayma hakkına sahiptir.</a:t>
            </a:r>
            <a:br>
              <a:rPr lang="tr-TR" dirty="0" smtClean="0">
                <a:solidFill>
                  <a:schemeClr val="bg1"/>
                </a:solidFill>
              </a:rPr>
            </a:br>
            <a:r>
              <a:rPr lang="tr-TR" dirty="0" smtClean="0"/>
              <a:t/>
            </a:r>
            <a:br>
              <a:rPr lang="tr-TR" dirty="0" smtClean="0"/>
            </a:br>
            <a:r>
              <a:rPr lang="tr-TR" dirty="0" smtClean="0">
                <a:solidFill>
                  <a:srgbClr val="FF0000"/>
                </a:solidFill>
              </a:rPr>
              <a:t>(Anayasa, Madde 28):</a:t>
            </a:r>
            <a:r>
              <a:rPr lang="tr-TR" dirty="0" smtClean="0"/>
              <a:t/>
            </a:r>
            <a:br>
              <a:rPr lang="tr-TR" dirty="0" smtClean="0"/>
            </a:br>
            <a:r>
              <a:rPr lang="tr-TR" dirty="0" smtClean="0"/>
              <a:t>Basın hürdür, sansür edilemez.</a:t>
            </a:r>
            <a:br>
              <a:rPr lang="tr-TR" dirty="0" smtClean="0"/>
            </a:br>
            <a:r>
              <a:rPr lang="tr-TR" dirty="0" smtClean="0"/>
              <a:t>Basın özgürlüğü de insanların fikirlerini gazete, dergi, radyo ya da televizyon aracılığı ile insanlara ulaştırma</a:t>
            </a:r>
            <a:r>
              <a:rPr lang="tr-TR" dirty="0" smtClean="0">
                <a:solidFill>
                  <a:schemeClr val="bg1"/>
                </a:solidFill>
              </a:rPr>
              <a:t> </a:t>
            </a:r>
            <a:r>
              <a:rPr lang="tr-TR" dirty="0" smtClean="0"/>
              <a:t>özgürlüğünü içerir.</a:t>
            </a:r>
            <a:br>
              <a:rPr lang="tr-TR" dirty="0" smtClean="0"/>
            </a:br>
            <a:r>
              <a:rPr lang="tr-TR" dirty="0" smtClean="0"/>
              <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5E9EFF"/>
              </a:gs>
              <a:gs pos="39999">
                <a:srgbClr val="85C2FF"/>
              </a:gs>
              <a:gs pos="70000">
                <a:srgbClr val="C4D6EB"/>
              </a:gs>
              <a:gs pos="100000">
                <a:srgbClr val="FFEBFA"/>
              </a:gs>
            </a:gsLst>
            <a:path path="shape">
              <a:fillToRect l="50000" t="50000" r="50000" b="50000"/>
            </a:path>
            <a:tileRect/>
          </a:gradFill>
        </p:spPr>
        <p:txBody>
          <a:bodyPr>
            <a:normAutofit lnSpcReduction="10000"/>
          </a:bodyPr>
          <a:lstStyle/>
          <a:p>
            <a:r>
              <a:rPr lang="tr-TR" dirty="0" smtClean="0">
                <a:solidFill>
                  <a:srgbClr val="FF0000"/>
                </a:solidFill>
              </a:rPr>
              <a:t>SAĞLIK HAKKI:</a:t>
            </a:r>
            <a:br>
              <a:rPr lang="tr-TR" dirty="0" smtClean="0">
                <a:solidFill>
                  <a:srgbClr val="FF0000"/>
                </a:solidFill>
              </a:rPr>
            </a:br>
            <a:r>
              <a:rPr lang="tr-TR" dirty="0" smtClean="0">
                <a:solidFill>
                  <a:srgbClr val="FF0000"/>
                </a:solidFill>
              </a:rPr>
              <a:t>(Anayasa, Madde 56):</a:t>
            </a:r>
            <a:r>
              <a:rPr lang="tr-TR" dirty="0" smtClean="0"/>
              <a:t/>
            </a:r>
            <a:br>
              <a:rPr lang="tr-TR" dirty="0" smtClean="0"/>
            </a:br>
            <a:r>
              <a:rPr lang="tr-TR" dirty="0" smtClean="0"/>
              <a:t>Herkes sağlıklı ve dengeli bir çevrede yaşama hakkına sahiptir.</a:t>
            </a:r>
            <a:br>
              <a:rPr lang="tr-TR" dirty="0" smtClean="0"/>
            </a:br>
            <a:r>
              <a:rPr lang="tr-TR" dirty="0" smtClean="0"/>
              <a:t>Sağlık hakkı insana beden ve tuh sağlığı içinde yaşama isteme hakkını verir.</a:t>
            </a:r>
            <a:br>
              <a:rPr lang="tr-TR" dirty="0" smtClean="0"/>
            </a:br>
            <a:r>
              <a:rPr lang="tr-TR" dirty="0" smtClean="0"/>
              <a:t/>
            </a:r>
            <a:br>
              <a:rPr lang="tr-TR" dirty="0" smtClean="0"/>
            </a:br>
            <a:r>
              <a:rPr lang="tr-TR" dirty="0" smtClean="0">
                <a:solidFill>
                  <a:srgbClr val="FF0000"/>
                </a:solidFill>
              </a:rPr>
              <a:t>YAŞAMA HAKKI</a:t>
            </a:r>
            <a:br>
              <a:rPr lang="tr-TR" dirty="0" smtClean="0">
                <a:solidFill>
                  <a:srgbClr val="FF0000"/>
                </a:solidFill>
              </a:rPr>
            </a:br>
            <a:r>
              <a:rPr lang="tr-TR" dirty="0" smtClean="0">
                <a:solidFill>
                  <a:srgbClr val="FF0000"/>
                </a:solidFill>
              </a:rPr>
              <a:t>(Anayasa, Madde 17):</a:t>
            </a:r>
            <a:r>
              <a:rPr lang="tr-TR" dirty="0" smtClean="0"/>
              <a:t/>
            </a:r>
            <a:br>
              <a:rPr lang="tr-TR" dirty="0" smtClean="0"/>
            </a:br>
            <a:r>
              <a:rPr lang="tr-TR" dirty="0" smtClean="0"/>
              <a:t>Herkes yaşama, maddi ve manevi varlığını koruma ve geliştirme hakkına sahiptir.</a:t>
            </a:r>
            <a:br>
              <a:rPr lang="tr-TR" dirty="0" smtClean="0"/>
            </a:br>
            <a:r>
              <a:rPr lang="tr-TR" dirty="0" smtClean="0"/>
              <a:t>Yaşama hakkı, bütün hakların temelidir. Savaş, sıkıyönetim ve olağanüstü hallerde dahi durdurulamaz, yok edilemez</a:t>
            </a:r>
            <a:endParaRPr lang="tr-TR" dirty="0"/>
          </a:p>
        </p:txBody>
      </p:sp>
    </p:spTree>
  </p:cSld>
  <p:clrMapOvr>
    <a:masterClrMapping/>
  </p:clrMapOvr>
  <p:transition spd="slow">
    <p:wedg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endParaRPr lang="tr-TR" dirty="0"/>
          </a:p>
        </p:txBody>
      </p:sp>
      <p:pic>
        <p:nvPicPr>
          <p:cNvPr id="5122" name="Picture 2" descr="C:\Users\Turkuaz PC\Desktop\human.jpg"/>
          <p:cNvPicPr>
            <a:picLocks noChangeAspect="1" noChangeArrowheads="1"/>
          </p:cNvPicPr>
          <p:nvPr/>
        </p:nvPicPr>
        <p:blipFill>
          <a:blip r:embed="rId2" cstate="print"/>
          <a:srcRect/>
          <a:stretch>
            <a:fillRect/>
          </a:stretch>
        </p:blipFill>
        <p:spPr bwMode="auto">
          <a:xfrm>
            <a:off x="-907" y="0"/>
            <a:ext cx="9144907" cy="6858001"/>
          </a:xfrm>
          <a:prstGeom prst="rect">
            <a:avLst/>
          </a:prstGeom>
          <a:noFill/>
        </p:spPr>
      </p:pic>
    </p:spTree>
  </p:cSld>
  <p:clrMapOvr>
    <a:masterClrMapping/>
  </p:clrMapOvr>
  <p:transition spd="slow">
    <p:wedg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solidFill>
            <a:srgbClr val="FF0066"/>
          </a:solidFill>
        </p:spPr>
        <p:txBody>
          <a:bodyPr>
            <a:normAutofit/>
          </a:bodyPr>
          <a:lstStyle/>
          <a:p>
            <a:r>
              <a:rPr lang="tr-TR" dirty="0" smtClean="0">
                <a:solidFill>
                  <a:schemeClr val="bg1"/>
                </a:solidFill>
              </a:rPr>
              <a:t>KONUT DOKUNULMAZLIĞI</a:t>
            </a:r>
            <a:br>
              <a:rPr lang="tr-TR" dirty="0" smtClean="0">
                <a:solidFill>
                  <a:schemeClr val="bg1"/>
                </a:solidFill>
              </a:rPr>
            </a:br>
            <a:r>
              <a:rPr lang="tr-TR" dirty="0" smtClean="0">
                <a:solidFill>
                  <a:schemeClr val="bg1"/>
                </a:solidFill>
              </a:rPr>
              <a:t>(Anayasa, Madde 21): </a:t>
            </a:r>
            <a:r>
              <a:rPr lang="tr-TR" dirty="0" smtClean="0"/>
              <a:t/>
            </a:r>
            <a:br>
              <a:rPr lang="tr-TR" dirty="0" smtClean="0"/>
            </a:br>
            <a:r>
              <a:rPr lang="tr-TR" dirty="0" smtClean="0"/>
              <a:t>Kimsenin konutuna dokunulamaz. Çeşitli nedenlerle, yasayla yetkili kılınmış kurumların yazılı emri bulunmadıkça; kimsenin konutuna girilemez, arama yapılamaz ve buradaki eşyaya el konulamaz.</a:t>
            </a:r>
            <a:br>
              <a:rPr lang="tr-TR" dirty="0" smtClean="0"/>
            </a:br>
            <a:r>
              <a:rPr lang="tr-TR" dirty="0" smtClean="0"/>
              <a:t>İnsanların kendi evlerinde rahatsız edilmeden yaşam sürme hakkı Anayasada güvence altına alınmıştır.</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solidFill>
            <a:srgbClr val="800000"/>
          </a:solidFill>
        </p:spPr>
        <p:txBody>
          <a:bodyPr>
            <a:normAutofit/>
          </a:bodyPr>
          <a:lstStyle/>
          <a:p>
            <a:r>
              <a:rPr lang="tr-TR" dirty="0" smtClean="0">
                <a:solidFill>
                  <a:schemeClr val="bg1"/>
                </a:solidFill>
              </a:rPr>
              <a:t>EĞİTİM VE ÖĞRENİM HAKKI:</a:t>
            </a:r>
            <a:br>
              <a:rPr lang="tr-TR" dirty="0" smtClean="0">
                <a:solidFill>
                  <a:schemeClr val="bg1"/>
                </a:solidFill>
              </a:rPr>
            </a:br>
            <a:r>
              <a:rPr lang="tr-TR" dirty="0" smtClean="0">
                <a:solidFill>
                  <a:schemeClr val="bg1"/>
                </a:solidFill>
              </a:rPr>
              <a:t>Anayasa, Madde 42):</a:t>
            </a:r>
            <a:r>
              <a:rPr lang="tr-TR" dirty="0" smtClean="0"/>
              <a:t/>
            </a:r>
            <a:br>
              <a:rPr lang="tr-TR" dirty="0" smtClean="0"/>
            </a:br>
            <a:r>
              <a:rPr lang="tr-TR" dirty="0" smtClean="0"/>
              <a:t>Kimse, eğitim ve öğretim hakkından yoksun bırakılamaz. Öğrenim hakkının kapsamı kanunla tespit edilir ve düzenlenir. Eğitim ve öğretim, Atatürk ilkeleri ve inkılapları doğrultusunda, çağdaş bilim ve eğitim esaslarına göre, devletin gözetim ve denetiminde yapılır.</a:t>
            </a:r>
            <a:br>
              <a:rPr lang="tr-TR" dirty="0" smtClean="0"/>
            </a:br>
            <a:r>
              <a:rPr lang="tr-TR" dirty="0" smtClean="0"/>
              <a:t>İnsanın kendisini geliştirme ve sahip olduğu hakların bilincine varması eğitim yoluyla olur.</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solidFill>
            <a:schemeClr val="tx1"/>
          </a:solidFill>
        </p:spPr>
        <p:txBody>
          <a:bodyPr>
            <a:normAutofit/>
          </a:bodyPr>
          <a:lstStyle/>
          <a:p>
            <a:r>
              <a:rPr lang="tr-TR" dirty="0" smtClean="0">
                <a:solidFill>
                  <a:schemeClr val="bg1"/>
                </a:solidFill>
              </a:rPr>
              <a:t>SEÇME VE SEÇİLME HAKKI:</a:t>
            </a:r>
            <a:br>
              <a:rPr lang="tr-TR" dirty="0" smtClean="0">
                <a:solidFill>
                  <a:schemeClr val="bg1"/>
                </a:solidFill>
              </a:rPr>
            </a:br>
            <a:r>
              <a:rPr lang="tr-TR" dirty="0" smtClean="0">
                <a:solidFill>
                  <a:schemeClr val="bg1"/>
                </a:solidFill>
              </a:rPr>
              <a:t>(Anayasa, Madde 67):</a:t>
            </a:r>
            <a:r>
              <a:rPr lang="tr-TR" dirty="0" smtClean="0"/>
              <a:t/>
            </a:r>
            <a:br>
              <a:rPr lang="tr-TR" dirty="0" smtClean="0"/>
            </a:br>
            <a:r>
              <a:rPr lang="tr-TR" dirty="0" smtClean="0">
                <a:solidFill>
                  <a:srgbClr val="FF0000"/>
                </a:solidFill>
              </a:rPr>
              <a:t>Vatandaşlar, kanunda gösterilen şartlara uygun olarak seçme, seçilme ve bağımsız olarak veya bir siyasi parti içinde siyasi faaliyette bulunma ve halk oylamasına katılma hakkına sahiptir.</a:t>
            </a:r>
            <a:br>
              <a:rPr lang="tr-TR" dirty="0" smtClean="0">
                <a:solidFill>
                  <a:srgbClr val="FF0000"/>
                </a:solidFill>
              </a:rPr>
            </a:br>
            <a:r>
              <a:rPr lang="tr-TR" dirty="0" smtClean="0">
                <a:solidFill>
                  <a:srgbClr val="FF0000"/>
                </a:solidFill>
              </a:rPr>
              <a:t>Seçme ve seçilme hakkı demokratik toplumlarda temel ilkelerden biridir. </a:t>
            </a:r>
          </a:p>
          <a:p>
            <a:endParaRPr lang="tr-TR" dirty="0" smtClean="0">
              <a:solidFill>
                <a:srgbClr val="FF0000"/>
              </a:solidFill>
            </a:endParaRPr>
          </a:p>
          <a:p>
            <a:endParaRPr lang="tr-TR" dirty="0">
              <a:solidFill>
                <a:srgbClr val="FF0000"/>
              </a:solidFill>
            </a:endParaRPr>
          </a:p>
        </p:txBody>
      </p:sp>
    </p:spTree>
  </p:cSld>
  <p:clrMapOvr>
    <a:masterClrMapping/>
  </p:clrMapOvr>
  <p:transition spd="slow">
    <p:wedg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endParaRPr lang="tr-TR" dirty="0"/>
          </a:p>
        </p:txBody>
      </p:sp>
      <p:pic>
        <p:nvPicPr>
          <p:cNvPr id="6146" name="Picture 2" descr="C:\Users\Turkuaz PC\Desktop\afyonkarahisarda-insan-haklari-satandi-kurulacak.jpg"/>
          <p:cNvPicPr>
            <a:picLocks noChangeAspect="1" noChangeArrowheads="1"/>
          </p:cNvPicPr>
          <p:nvPr/>
        </p:nvPicPr>
        <p:blipFill>
          <a:blip r:embed="rId2" cstate="print"/>
          <a:srcRect/>
          <a:stretch>
            <a:fillRect/>
          </a:stretch>
        </p:blipFill>
        <p:spPr bwMode="auto">
          <a:xfrm>
            <a:off x="0" y="0"/>
            <a:ext cx="9058328" cy="68580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İçerik Yer Tutucusu"/>
          <p:cNvSpPr>
            <a:spLocks noGrp="1"/>
          </p:cNvSpPr>
          <p:nvPr>
            <p:ph idx="1"/>
          </p:nvPr>
        </p:nvSpPr>
        <p:spPr>
          <a:xfrm>
            <a:off x="0" y="0"/>
            <a:ext cx="9144000" cy="6858000"/>
          </a:xfrm>
        </p:spPr>
        <p:txBody>
          <a:bodyPr>
            <a:normAutofit/>
          </a:bodyPr>
          <a:lstStyle/>
          <a:p>
            <a:pPr>
              <a:buNone/>
            </a:pPr>
            <a:r>
              <a:rPr lang="tr-TR" sz="8800" dirty="0" smtClean="0"/>
              <a:t>  </a:t>
            </a:r>
          </a:p>
          <a:p>
            <a:pPr>
              <a:buNone/>
            </a:pPr>
            <a:endParaRPr lang="tr-TR" sz="8800" dirty="0" smtClean="0"/>
          </a:p>
          <a:p>
            <a:pPr>
              <a:buNone/>
            </a:pPr>
            <a:r>
              <a:rPr lang="tr-TR" sz="8800" dirty="0" smtClean="0"/>
              <a:t> </a:t>
            </a:r>
            <a:r>
              <a:rPr lang="tr-TR" sz="8800" dirty="0" smtClean="0">
                <a:solidFill>
                  <a:srgbClr val="006666"/>
                </a:solidFill>
              </a:rPr>
              <a:t>Sorular Bölümüne </a:t>
            </a:r>
            <a:endParaRPr lang="tr-TR" sz="8800" dirty="0">
              <a:solidFill>
                <a:srgbClr val="006666"/>
              </a:solidFill>
            </a:endParaRPr>
          </a:p>
        </p:txBody>
      </p:sp>
      <p:pic>
        <p:nvPicPr>
          <p:cNvPr id="6" name="Picture 2" descr="C:\Users\Turkuaz PC\Desktop\hosgeldiniz-yeni (1).gif"/>
          <p:cNvPicPr>
            <a:picLocks noChangeAspect="1" noChangeArrowheads="1" noCrop="1"/>
          </p:cNvPicPr>
          <p:nvPr/>
        </p:nvPicPr>
        <p:blipFill>
          <a:blip r:embed="rId3" cstate="print"/>
          <a:srcRect/>
          <a:stretch>
            <a:fillRect/>
          </a:stretch>
        </p:blipFill>
        <p:spPr bwMode="auto">
          <a:xfrm>
            <a:off x="251520" y="4869160"/>
            <a:ext cx="5184576" cy="1524000"/>
          </a:xfrm>
          <a:prstGeom prst="rect">
            <a:avLst/>
          </a:prstGeom>
          <a:noFill/>
        </p:spPr>
      </p:pic>
    </p:spTree>
  </p:cSld>
  <p:clrMapOvr>
    <a:masterClrMapping/>
  </p:clrMapOvr>
  <p:transition spd="slow">
    <p:wedge/>
    <p:sndAc>
      <p:stSnd>
        <p:snd r:embed="rId2" name="applause.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S 1- Yaşama Hakkı nedir?</a:t>
            </a:r>
            <a:endParaRPr lang="tr-TR" dirty="0"/>
          </a:p>
        </p:txBody>
      </p:sp>
      <p:sp>
        <p:nvSpPr>
          <p:cNvPr id="4" name="3 Yuvarlatılmış Dikdörtgen"/>
          <p:cNvSpPr/>
          <p:nvPr/>
        </p:nvSpPr>
        <p:spPr>
          <a:xfrm>
            <a:off x="971600" y="3140968"/>
            <a:ext cx="7200800" cy="3240360"/>
          </a:xfrm>
          <a:prstGeom prst="roundRect">
            <a:avLst/>
          </a:prstGeom>
          <a:solidFill>
            <a:srgbClr val="8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Yaşama Hakkı, kişinin fiziksel varlığının sürdürebilmesinin güvencesini oluşturan insan hakkı. 4 Kasım 1950 tarihli Avrupa İnsan Hakları Sözleşmesi’nin 2. maddesinde herkesin yaşama hakkının yasayla korunacağı, yasanın ölüm cezasını öngördüğü bir suçtan dolayı mahkemece verilmiş bir cezanın yerine getirilmesi dışında hiç kimsenin kasten öldürülemeyeceği belirtilmiştir.</a:t>
            </a:r>
            <a:endParaRPr lang="tr-TR" sz="2400" dirty="0">
              <a:solidFill>
                <a:schemeClr val="bg1"/>
              </a:solidFill>
            </a:endParaRP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S 2- Din ve Vicdan Özgürlüğü nedir?</a:t>
            </a:r>
            <a:endParaRPr lang="tr-TR" dirty="0"/>
          </a:p>
        </p:txBody>
      </p:sp>
      <p:sp>
        <p:nvSpPr>
          <p:cNvPr id="4" name="3 Yatay Kaydırma"/>
          <p:cNvSpPr/>
          <p:nvPr/>
        </p:nvSpPr>
        <p:spPr>
          <a:xfrm>
            <a:off x="395536" y="2276872"/>
            <a:ext cx="8280920" cy="4176464"/>
          </a:xfrm>
          <a:prstGeom prst="horizontalScroll">
            <a:avLst/>
          </a:prstGeom>
          <a:solidFill>
            <a:srgbClr val="8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smtClean="0"/>
              <a:t>Din ve Vicdan özgürlüğünün temel unsurları </a:t>
            </a:r>
            <a:r>
              <a:rPr lang="tr-TR" sz="2400" dirty="0" err="1" smtClean="0"/>
              <a:t>îmân</a:t>
            </a:r>
            <a:r>
              <a:rPr lang="tr-TR" sz="2400" dirty="0" smtClean="0"/>
              <a:t> etme, bağlı bulunduğu dinin esaslarına göre amel etme, onu öğrenme, öğretme, tebliğ etme emir ve yasaklarına </a:t>
            </a:r>
            <a:r>
              <a:rPr lang="tr-TR" sz="2400" dirty="0" err="1" smtClean="0"/>
              <a:t>riâyet</a:t>
            </a:r>
            <a:r>
              <a:rPr lang="tr-TR" sz="2400" dirty="0" smtClean="0"/>
              <a:t> etmek gibi hususlardır.</a:t>
            </a:r>
            <a:br>
              <a:rPr lang="tr-TR" sz="2400" dirty="0" smtClean="0"/>
            </a:br>
            <a:r>
              <a:rPr lang="tr-TR" sz="2400" dirty="0" smtClean="0"/>
              <a:t>Vicdan ise iyiyi kötüden, hayrı şerden ayırmaya yardımcı olan ve insana iyilik yaptığı zaman huzur ve sevinç, kötülük işlediği zaman pişmanlık, elem ve </a:t>
            </a:r>
            <a:r>
              <a:rPr lang="tr-TR" sz="2400" dirty="0" err="1" smtClean="0"/>
              <a:t>ızdırap</a:t>
            </a:r>
            <a:r>
              <a:rPr lang="tr-TR" sz="2400" dirty="0" smtClean="0"/>
              <a:t> veren ahlâkî bir duygudur.</a:t>
            </a:r>
            <a:r>
              <a:rPr lang="tr-TR" dirty="0" smtClean="0"/>
              <a:t/>
            </a:r>
            <a:br>
              <a:rPr lang="tr-TR" dirty="0" smtClean="0"/>
            </a:br>
            <a:endParaRPr lang="tr-TR"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trips(downLeft)">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Turkuaz PC\Desktop\12.jpg"/>
          <p:cNvPicPr>
            <a:picLocks noGrp="1" noChangeAspect="1" noChangeArrowheads="1"/>
          </p:cNvPicPr>
          <p:nvPr>
            <p:ph idx="1"/>
          </p:nvPr>
        </p:nvPicPr>
        <p:blipFill>
          <a:blip r:embed="rId2" cstate="print"/>
          <a:srcRect/>
          <a:stretch>
            <a:fillRect/>
          </a:stretch>
        </p:blipFill>
        <p:spPr bwMode="auto">
          <a:xfrm>
            <a:off x="0" y="0"/>
            <a:ext cx="9120443" cy="685800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r>
              <a:rPr lang="tr-TR" dirty="0" smtClean="0"/>
              <a:t>S 3- Düşünce ve İfade Özgürlüğü nedir?</a:t>
            </a:r>
            <a:endParaRPr lang="tr-TR" dirty="0"/>
          </a:p>
        </p:txBody>
      </p:sp>
      <p:sp>
        <p:nvSpPr>
          <p:cNvPr id="4" name="3 Tek Köşesi Kesik Dikdörtgen"/>
          <p:cNvSpPr/>
          <p:nvPr/>
        </p:nvSpPr>
        <p:spPr>
          <a:xfrm>
            <a:off x="251520" y="3501008"/>
            <a:ext cx="8676456" cy="2808312"/>
          </a:xfrm>
          <a:prstGeom prst="snip1Rect">
            <a:avLst/>
          </a:prstGeom>
          <a:solidFill>
            <a:srgbClr val="8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800" dirty="0" smtClean="0"/>
              <a:t>İnsanı diğer varlıklardan ayıran en önemli özellik aklıdır. Aklın ise en önemli işlevi düşünmektir. Kuran-ı Kerime göre insanı insan yapan, onun her türlü davranışlarına anlam kazandıran ve ilahi emirler karşısında sorumluluk altına girmesini sağlayan şey aklıdır.</a:t>
            </a:r>
            <a:endParaRPr lang="tr-TR" sz="2800" dirty="0"/>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endParaRPr lang="tr-TR" dirty="0"/>
          </a:p>
        </p:txBody>
      </p:sp>
      <p:sp>
        <p:nvSpPr>
          <p:cNvPr id="5" name="4 Dikdörtgen"/>
          <p:cNvSpPr/>
          <p:nvPr/>
        </p:nvSpPr>
        <p:spPr>
          <a:xfrm>
            <a:off x="755576" y="908720"/>
            <a:ext cx="7467557" cy="4247317"/>
          </a:xfrm>
          <a:prstGeom prst="rect">
            <a:avLst/>
          </a:prstGeom>
          <a:noFill/>
        </p:spPr>
        <p:txBody>
          <a:bodyPr wrap="none" lIns="91440" tIns="45720" rIns="91440" bIns="45720">
            <a:spAutoFit/>
          </a:bodyPr>
          <a:lstStyle/>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Hazırlayan:</a:t>
            </a:r>
          </a:p>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Ceren Irmak</a:t>
            </a:r>
          </a:p>
          <a:p>
            <a:pPr algn="ctr"/>
            <a:r>
              <a:rPr lang="tr-TR" sz="5400" b="1"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DURMAZ</a:t>
            </a:r>
            <a:endPar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a:p>
            <a:pPr algn="ctr"/>
            <a:r>
              <a:rPr lang="tr-TR"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SINIF:6/A  NO: 8</a:t>
            </a:r>
          </a:p>
          <a:p>
            <a:pPr algn="ctr"/>
            <a:r>
              <a:rPr lang="tr-TR"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Öğretmen:Ahmet TEKTAŞ</a:t>
            </a:r>
            <a:endParaRPr lang="tr-TR"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5 Kalp"/>
          <p:cNvSpPr/>
          <p:nvPr/>
        </p:nvSpPr>
        <p:spPr>
          <a:xfrm>
            <a:off x="323528" y="5589240"/>
            <a:ext cx="1224136" cy="1008112"/>
          </a:xfrm>
          <a:prstGeom prst="heart">
            <a:avLst/>
          </a:prstGeom>
          <a:gradFill flip="none" rotWithShape="1">
            <a:gsLst>
              <a:gs pos="0">
                <a:schemeClr val="accent4">
                  <a:lumMod val="75000"/>
                  <a:tint val="66000"/>
                  <a:satMod val="160000"/>
                </a:schemeClr>
              </a:gs>
              <a:gs pos="50000">
                <a:schemeClr val="accent4">
                  <a:lumMod val="75000"/>
                  <a:tint val="44500"/>
                  <a:satMod val="160000"/>
                </a:schemeClr>
              </a:gs>
              <a:gs pos="100000">
                <a:schemeClr val="accent4">
                  <a:lumMod val="75000"/>
                  <a:tint val="23500"/>
                  <a:satMod val="16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ransition spd="slow">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3.33333E-6 8.32562E-7 C 0.07656 -0.0141 0.15417 -0.00508 0.23021 0.00764 C 0.33125 0.00509 0.43229 0.0037 0.53316 8.32562E-7 C 0.5559 -0.00092 0.58142 -0.01711 0.60434 -0.02127 C 0.62726 -0.03168 0.59757 -0.01896 0.62326 -0.02706 C 0.63264 -0.03006 0.64132 -0.03607 0.65052 -0.03862 C 0.65955 -0.04116 0.67413 -0.04301 0.68403 -0.0444 C 0.68906 -0.04671 0.69497 -0.04718 0.7 -0.05018 C 0.70208 -0.05157 0.7033 -0.05481 0.70573 -0.05596 C 0.71042 -0.05828 0.71545 -0.05851 0.72014 -0.0599 C 0.72326 -0.06313 0.72569 -0.0673 0.72882 -0.06961 C 0.73073 -0.071 0.73281 -0.0703 0.73472 -0.07146 C 0.7375 -0.07354 0.73958 -0.07678 0.74184 -0.07909 C 0.75399 -0.09065 0.76806 -0.10199 0.78264 -0.1043 C 0.78629 -0.10754 0.78872 -0.11332 0.79271 -0.11586 C 0.80486 -0.12396 0.80955 -0.12465 0.82014 -0.12743 C 0.83125 -0.13714 0.82604 -0.13274 0.83629 -0.14084 C 0.84132 -0.14477 0.84497 -0.15471 0.84931 -0.16027 C 0.84965 -0.16212 0.85 -0.1642 0.85052 -0.16605 C 0.85174 -0.16882 0.85399 -0.17067 0.85486 -0.17368 C 0.85625 -0.17807 0.85608 -0.1827 0.85642 -0.18732 C 0.85556 -0.19704 0.85521 -0.20675 0.85365 -0.21623 C 0.85243 -0.2234 0.84688 -0.2278 0.8434 -0.23358 C 0.83438 -0.24838 0.84375 -0.23751 0.82448 -0.253 C 0.81927 -0.2574 0.81389 -0.26156 0.80868 -0.26642 C 0.80243 -0.27197 0.77379 -0.27335 0.76667 -0.27405 C 0.71076 -0.28561 0.72257 -0.28076 0.62031 -0.28376 C 0.61771 -0.30203 0.61962 -0.32238 0.6276 -0.33788 C 0.63073 -0.3506 0.63993 -0.36054 0.64618 -0.37072 C 0.65035 -0.37696 0.64861 -0.37743 0.65365 -0.38413 C 0.66111 -0.39408 0.66007 -0.38598 0.66806 -0.40148 C 0.675 -0.41489 0.67882 -0.42946 0.68403 -0.44403 C 0.67795 -0.50115 0.68785 -0.49491 0.66076 -0.50786 C 0.65122 -0.50717 0.64149 -0.50786 0.63194 -0.50578 C 0.62483 -0.50416 0.6217 -0.49306 0.61597 -0.48843 C 0.60938 -0.48311 0.60156 -0.4815 0.59566 -0.47502 C 0.58542 -0.46415 0.59497 -0.46878 0.58385 -0.46531 C 0.57917 -0.45513 0.55625 -0.44403 0.54618 -0.44218 C 0.53472 -0.43802 0.52396 -0.429 0.51302 -0.42275 C 0.50903 -0.42067 0.50122 -0.41697 0.50122 -0.41697 C 0.5 -0.41512 0.49774 -0.40865 0.49688 -0.41119 C 0.49601 -0.41443 0.49844 -0.41813 0.5 -0.4209 C 0.50625 -0.432 0.51458 -0.43871 0.5217 -0.44796 C 0.52483 -0.45212 0.52708 -0.45744 0.53038 -0.46138 C 0.53542 -0.46762 0.54288 -0.46878 0.54931 -0.47294 C 0.56892 -0.48589 0.58976 -0.49028 0.61163 -0.49236 C 0.61701 -0.49422 0.62309 -0.49398 0.6276 -0.49815 C 0.62882 -0.49953 0.63038 -0.50115 0.63194 -0.50208 C 0.63472 -0.5037 0.64063 -0.50578 0.64063 -0.50578 C 0.64184 -0.50763 0.64323 -0.50994 0.64497 -0.51156 C 0.64653 -0.51318 0.64896 -0.51364 0.65052 -0.51549 C 0.65399 -0.51942 0.65625 -0.52474 0.65938 -0.52891 C 0.66302 -0.54093 0.66701 -0.55088 0.67396 -0.5599 C 0.67535 -0.56706 0.67778 -0.57215 0.67969 -0.57909 C 0.6816 -0.58557 0.68559 -0.59852 0.68559 -0.59852 C 0.68247 -0.6531 0.69167 -0.71901 0.65486 -0.75485 C 0.64705 -0.7715 0.6316 -0.77382 0.61892 -0.78006 C 0.57674 -0.77867 0.53472 -0.77867 0.49254 -0.77613 C 0.49063 -0.7759 0.48507 -0.77382 0.48698 -0.7722 C 0.49097 -0.7685 0.49653 -0.76919 0.50122 -0.7685 C 0.51424 -0.76665 0.5276 -0.76619 0.54063 -0.76457 C 0.55747 -0.76225 0.57448 -0.75902 0.59132 -0.7567 C 0.67292 -0.74514 0.75469 -0.73566 0.83629 -0.72409 C 0.84497 -0.68663 0.8217 -0.66027 0.80729 -0.63136 C 0.80139 -0.61933 0.79896 -0.60545 0.79427 -0.59273 C 0.79219 -0.58025 0.7901 -0.56799 0.78698 -0.55596 C 0.78629 -0.55088 0.78472 -0.54556 0.78559 -0.54047 C 0.78594 -0.53839 0.78854 -0.53769 0.78993 -0.53862 C 0.79132 -0.53954 0.79063 -0.54255 0.79132 -0.5444 C 0.7941 -0.55226 0.79653 -0.56013 0.8 -0.56753 C 0.80365 -0.57655 0.81146 -0.59459 0.81146 -0.59459 C 0.81823 -0.62696 0.82326 -0.66027 0.83316 -0.69125 C 0.83438 -0.71623 0.83663 -0.71878 0.83194 -0.73936 C 0.82847 -0.75462 0.8191 -0.75925 0.8099 -0.76642 C 0.79184 -0.78076 0.77569 -0.80874 0.75208 -0.80897 C 0.61458 -0.81105 0.47674 -0.81151 0.33906 -0.8129 C 0.24826 -0.82955 0.15885 -0.81984 0.06962 -0.80111 C 0.06233 -0.79787 0.05504 -0.79417 0.04774 -0.79162 C 0.04201 -0.78977 0.03594 -0.79001 0.03021 -0.78769 C 0.02517 -0.78561 0.02101 -0.78076 0.01597 -0.77798 C -0.00764 -0.76457 -0.03212 -0.75555 -0.05208 -0.73358 C -0.06458 -0.72016 -0.08125 -0.70652 -0.08698 -0.68547 C -0.07986 -0.64338 -0.04514 -0.63274 -0.01892 -0.61979 C -0.00833 -0.61471 0.00122 -0.60707 0.01163 -0.60245 C 0.03455 -0.59227 0.05851 -0.58649 0.08125 -0.57539 C 0.09184 -0.5703 0.10191 -0.5629 0.11302 -0.5599 C 0.12639 -0.55643 0.1401 -0.55735 0.15347 -0.55596 C 0.15642 -0.55481 0.15938 -0.55365 0.16215 -0.55226 C 0.16424 -0.55111 0.16806 -0.55111 0.16788 -0.54833 C 0.16771 -0.54232 0.16372 -0.53746 0.16076 -0.53284 C 0.15017 -0.51595 0.13438 -0.5111 0.11892 -0.50786 C 0.10573 -0.50902 0.09219 -0.50624 0.07969 -0.51156 C 0.07552 -0.51341 0.07396 -0.52706 0.07396 -0.52706 C 0.07448 -0.55851 0.07361 -0.59019 0.07535 -0.62164 C 0.07552 -0.62534 0.0783 -0.62812 0.07969 -0.63136 C 0.08264 -0.63899 0.08576 -0.64662 0.08837 -0.65448 C 0.09462 -0.67368 0.10365 -0.69056 0.11163 -0.7086 C 0.12257 -0.73404 0.13194 -0.7611 0.14774 -0.78191 C 0.15069 -0.79394 0.14879 -0.78446 0.14618 -0.78006 C 0.14479 -0.77706 0.14254 -0.77474 0.14045 -0.7722 C 0.13507 -0.75416 0.14097 -0.76896 0.12604 -0.74907 C 0.11458 -0.73404 0.10399 -0.71785 0.09254 -0.70282 C 0.07066 -0.67368 0.04792 -0.64523 0.0276 -0.61401 C 0.02361 -0.5777 0.01406 -0.53422 0.03316 -0.50393 C 0.03594 -0.4882 0.03247 -0.50393 0.04045 -0.4845 C 0.05122 -0.4586 0.03681 -0.48751 0.04618 -0.46924 C 0.05139 -0.43663 0.04427 -0.44542 0.07674 -0.44796 C 0.09115 -0.45721 0.10903 -0.45814 0.12465 -0.45952 C 0.12899 -0.46091 0.13333 -0.46253 0.1375 -0.46346 C 0.14254 -0.46438 0.1474 -0.46415 0.15208 -0.46531 C 0.16042 -0.46762 0.16736 -0.47525 0.17517 -0.47872 C 0.18004 -0.48311 0.18247 -0.48705 0.18993 -0.4808 C 0.19149 -0.47941 0.19028 -0.47548 0.19132 -0.47294 C 0.19288 -0.46762 0.19583 -0.46554 0.19861 -0.46138 C 0.20017 -0.45906 0.20035 -0.45444 0.20295 -0.45374 C 0.21441 -0.45097 0.22604 -0.45236 0.2375 -0.45166 C 0.2349 -0.41073 0.23976 -0.44403 0.23194 -0.42275 C 0.23108 -0.42067 0.22813 -0.40633 0.22604 -0.40356 C 0.22066 -0.39731 0.21059 -0.395 0.20434 -0.39385 C 0.17379 -0.3802 0.14392 -0.38714 0.11163 -0.38806 C 0.10069 -0.39523 0.09132 -0.39361 0.07969 -0.39199 C 0.07049 -0.37997 0.06684 -0.38575 0.05938 -0.36887 C 0.05816 -0.36632 0.05747 -0.36355 0.0566 -0.36101 C 0.05486 -0.35707 0.05069 -0.34944 0.05069 -0.34944 C 0.04844 -0.33996 0.04479 -0.33348 0.03889 -0.32817 C 0.03837 -0.32562 0.03872 -0.32285 0.0375 -0.32053 C 0.03368 -0.31105 0.02691 -0.31614 0.0434 -0.31267 C 0.0526 -0.32007 0.06198 -0.32053 0.07222 -0.32446 C 0.08108 -0.3314 0.08889 -0.3314 0.09844 -0.33395 C 0.09983 -0.33325 0.10243 -0.33395 0.10278 -0.3321 C 0.10538 -0.32215 0.10122 -0.32238 0.09688 -0.32053 C 0.08733 -0.32123 0.0776 -0.3203 0.06806 -0.32238 C 0.06597 -0.32285 0.06528 -0.32655 0.06372 -0.32817 C 0.05677 -0.33557 0.04913 -0.34412 0.04184 -0.35129 C 0.02917 -0.36424 0.01563 -0.37511 -3.33333E-6 -0.38043 C -0.00625 -0.37974 -0.01285 -0.38089 -0.01892 -0.37835 C -0.03681 -0.37026 -0.05121 -0.34713 -0.06233 -0.32817 C -0.06771 -0.30712 -0.07431 -0.28792 -0.0783 -0.26642 C -0.0776 -0.24445 -0.08524 -0.216 -0.06806 -0.20467 C -0.06458 -0.20236 -0.06024 -0.20259 -0.0566 -0.20074 C -0.05764 -0.17113 -0.05469 -0.16651 -0.06233 -0.14685 C -0.05764 -0.08117 -0.0651 -0.09343 -0.04201 -0.0599 C -0.04028 -0.05735 -0.02587 -0.03769 -0.02187 -0.03469 C -0.01788 -0.03191 -0.00868 -0.02914 -0.00868 -0.02914 C 0.02326 -0.03214 0.05504 -0.03607 0.08698 -0.03862 C 0.08802 -0.03885 0.12326 -0.04301 0.13333 -0.04833 C 0.16354 -0.06521 0.12188 -0.04671 0.14323 -0.05596 C 0.14879 -0.06082 0.15469 -0.06244 0.16076 -0.06568 C 0.19427 -0.06383 0.2276 -0.0629 0.26094 -0.0599 C 0.27951 -0.05828 0.3 -0.04926 0.31892 -0.0444 C 0.3809 -0.00185 0.49167 -0.01873 0.54323 -0.01734 C 0.56458 -0.01341 0.57292 -0.00902 0.59566 -0.00578 C 0.61337 0.00139 0.6309 0.00972 0.64931 0.01342 C 0.66181 0.01596 0.68698 0.0192 0.68698 0.0192 C 0.70625 0.02799 0.72535 0.03839 0.74497 0.04626 C 0.76111 0.05273 0.77882 0.05412 0.79566 0.05759 C 0.80052 0.05713 0.80556 0.05851 0.8099 0.05597 C 0.81198 0.05481 0.81302 0.05111 0.81302 0.04834 C 0.81267 0.03215 0.81146 0.01573 0.80868 8.32562E-7 C 0.80799 -0.003 0.80469 -0.0037 0.80295 -0.00578 C 0.79722 -0.01225 0.79306 -0.01526 0.78559 -0.01734 C 0.78125 -0.01873 0.7724 -0.02127 0.7724 -0.02127 C 0.74879 -0.02058 0.725 -0.0222 0.70139 -0.01942 C 0.69306 -0.01873 0.6875 -0.0074 0.67969 -0.00393 C 0.66979 0.0007 0.65868 0.00139 0.64931 0.00764 C 0.64392 0.01134 0.63368 0.0185 0.6276 0.02128 C 0.60035 0.03331 0.5724 0.04186 0.54497 0.05204 C 0.37726 0.05065 0.20955 0.05204 0.04184 0.04834 C 0.03316 0.04811 0.02847 0.034 0.0217 0.02706 C 0.01337 0.01874 -0.00347 0.00417 -0.01302 8.32562E-7 C -0.02187 -0.00832 -0.03229 -0.00416 -0.04201 8.32562E-7 C -0.04306 0.00185 -0.04583 0.0037 -0.04496 0.00555 C -0.0441 0.0081 -0.04132 0.00764 -0.03906 0.00764 C -0.02708 0.00717 -0.01493 0.00509 -0.00295 0.00393 C 0.00938 -0.00717 -0.00868 0.00625 -0.01007 0.00764 C -0.01233 0.02637 -0.01215 0.0303 0.00295 0.02706 C 0.00781 0.01804 0.01163 0.00949 0.01163 -0.00185 L -3.33333E-6 8.32562E-7 Z " pathEditMode="relative" ptsTypes="ffffffffffffffffffffffffffffffffffffffffffffffffffffffffffffffffffffffffffffffffffffffffffffffffffffffffffffffffffffffffffffffffffffffffffffffffffffffffffffffffffffffffffffffffAf">
                                      <p:cBhvr>
                                        <p:cTn id="6" dur="5000" fill="hold"/>
                                        <p:tgtEl>
                                          <p:spTgt spid="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A603AB"/>
              </a:gs>
              <a:gs pos="21001">
                <a:srgbClr val="0819FB"/>
              </a:gs>
              <a:gs pos="35001">
                <a:srgbClr val="1A8D48"/>
              </a:gs>
              <a:gs pos="52000">
                <a:srgbClr val="FFFF00"/>
              </a:gs>
              <a:gs pos="73000">
                <a:srgbClr val="EE3F17"/>
              </a:gs>
              <a:gs pos="88000">
                <a:srgbClr val="E81766"/>
              </a:gs>
              <a:gs pos="100000">
                <a:srgbClr val="A603AB"/>
              </a:gs>
            </a:gsLst>
            <a:path path="shape">
              <a:fillToRect l="50000" t="50000" r="50000" b="50000"/>
            </a:path>
            <a:tileRect/>
          </a:gradFill>
        </p:spPr>
        <p:txBody>
          <a:bodyPr/>
          <a:lstStyle/>
          <a:p>
            <a:r>
              <a:rPr lang="tr-TR" dirty="0" smtClean="0">
                <a:solidFill>
                  <a:schemeClr val="bg1"/>
                </a:solidFill>
              </a:rPr>
              <a:t>HAK: </a:t>
            </a:r>
            <a:r>
              <a:rPr lang="tr-TR" dirty="0" smtClean="0"/>
              <a:t>İnsanların herhangi bir işi yapma yetkisine hak denir.</a:t>
            </a:r>
            <a:br>
              <a:rPr lang="tr-TR" dirty="0" smtClean="0"/>
            </a:br>
            <a:r>
              <a:rPr lang="tr-TR" dirty="0" smtClean="0"/>
              <a:t/>
            </a:r>
            <a:br>
              <a:rPr lang="tr-TR" dirty="0" smtClean="0"/>
            </a:br>
            <a:r>
              <a:rPr lang="tr-TR" dirty="0" smtClean="0">
                <a:solidFill>
                  <a:schemeClr val="bg1"/>
                </a:solidFill>
              </a:rPr>
              <a:t>ÖZGÜRLÜK: </a:t>
            </a:r>
            <a:r>
              <a:rPr lang="tr-TR" dirty="0" smtClean="0"/>
              <a:t>İnsanların hiçbir insana zarar vermeden dilediği her şeyi yapabilmesine özgürlük denir.</a:t>
            </a:r>
            <a:br>
              <a:rPr lang="tr-TR" dirty="0" smtClean="0"/>
            </a:br>
            <a:r>
              <a:rPr lang="tr-TR" dirty="0" smtClean="0">
                <a:solidFill>
                  <a:schemeClr val="bg1"/>
                </a:solidFill>
              </a:rPr>
              <a:t/>
            </a:r>
            <a:br>
              <a:rPr lang="tr-TR" dirty="0" smtClean="0">
                <a:solidFill>
                  <a:schemeClr val="bg1"/>
                </a:solidFill>
              </a:rPr>
            </a:br>
            <a:r>
              <a:rPr lang="tr-TR" dirty="0" smtClean="0">
                <a:solidFill>
                  <a:schemeClr val="bg1"/>
                </a:solidFill>
              </a:rPr>
              <a:t>TEMEL HAK VE ÖZGÜRLÜKLERİN KÖTÜYE KULLANILMAMASI</a:t>
            </a:r>
            <a:br>
              <a:rPr lang="tr-TR" dirty="0" smtClean="0">
                <a:solidFill>
                  <a:schemeClr val="bg1"/>
                </a:solidFill>
              </a:rPr>
            </a:br>
            <a:r>
              <a:rPr lang="tr-TR" dirty="0" smtClean="0">
                <a:solidFill>
                  <a:schemeClr val="bg1"/>
                </a:solidFill>
              </a:rPr>
              <a:t>(Anayasa, Madde 14):</a:t>
            </a:r>
            <a:br>
              <a:rPr lang="tr-TR" dirty="0" smtClean="0">
                <a:solidFill>
                  <a:schemeClr val="bg1"/>
                </a:solidFill>
              </a:rPr>
            </a:br>
            <a:r>
              <a:rPr lang="tr-TR" dirty="0" smtClean="0"/>
              <a:t>Anayasa’nın hiçbir hükmü Anayasa’da yer alan hak ve hürriyetleri yok etmeye yönelik bir faaliyette bulunma hakkını verir şeklinde yorumlanamaz.</a:t>
            </a:r>
            <a:endParaRPr lang="tr-TR" dirty="0"/>
          </a:p>
        </p:txBody>
      </p:sp>
    </p:spTree>
  </p:cSld>
  <p:clrMapOvr>
    <a:masterClrMapping/>
  </p:clrMapOvr>
  <p:transition spd="slow">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blipFill>
            <a:blip r:embed="rId2" cstate="print"/>
            <a:tile tx="0" ty="0" sx="100000" sy="100000" flip="none" algn="tl"/>
          </a:blipFill>
        </p:spPr>
        <p:txBody>
          <a:bodyPr>
            <a:normAutofit lnSpcReduction="10000"/>
          </a:bodyPr>
          <a:lstStyle/>
          <a:p>
            <a:r>
              <a:rPr lang="tr-TR" dirty="0" smtClean="0">
                <a:solidFill>
                  <a:srgbClr val="FF0000"/>
                </a:solidFill>
              </a:rPr>
              <a:t>TEMEL HAK VE ÖZGÜRLÜKLERİMİZİN GENEL ÖZELLİKLERİ</a:t>
            </a:r>
            <a:r>
              <a:rPr lang="tr-TR" dirty="0" smtClean="0"/>
              <a:t/>
            </a:r>
            <a:br>
              <a:rPr lang="tr-TR" dirty="0" smtClean="0"/>
            </a:br>
            <a:r>
              <a:rPr lang="tr-TR" dirty="0" smtClean="0">
                <a:solidFill>
                  <a:srgbClr val="FF0000"/>
                </a:solidFill>
              </a:rPr>
              <a:t>1-</a:t>
            </a:r>
            <a:r>
              <a:rPr lang="tr-TR" dirty="0" smtClean="0"/>
              <a:t> Doğumla başlar, ölümle biter.</a:t>
            </a:r>
            <a:br>
              <a:rPr lang="tr-TR" dirty="0" smtClean="0"/>
            </a:br>
            <a:r>
              <a:rPr lang="tr-TR" dirty="0" smtClean="0">
                <a:solidFill>
                  <a:srgbClr val="FF0000"/>
                </a:solidFill>
              </a:rPr>
              <a:t>2-</a:t>
            </a:r>
            <a:r>
              <a:rPr lang="tr-TR" dirty="0" smtClean="0"/>
              <a:t> Evrenseldir. Dünya’nın her yerinde geçerlidir.</a:t>
            </a:r>
            <a:br>
              <a:rPr lang="tr-TR" dirty="0" smtClean="0"/>
            </a:br>
            <a:r>
              <a:rPr lang="tr-TR" dirty="0" smtClean="0">
                <a:solidFill>
                  <a:srgbClr val="FF0000"/>
                </a:solidFill>
              </a:rPr>
              <a:t>3-</a:t>
            </a:r>
            <a:r>
              <a:rPr lang="tr-TR" dirty="0" smtClean="0"/>
              <a:t> Dokunulamaz, devredilemez ve vazgeçilemez özellikler taşırlar.</a:t>
            </a:r>
            <a:br>
              <a:rPr lang="tr-TR" dirty="0" smtClean="0"/>
            </a:br>
            <a:r>
              <a:rPr lang="tr-TR" dirty="0" smtClean="0">
                <a:solidFill>
                  <a:srgbClr val="FF0000"/>
                </a:solidFill>
              </a:rPr>
              <a:t>4-</a:t>
            </a:r>
            <a:r>
              <a:rPr lang="tr-TR" dirty="0" smtClean="0"/>
              <a:t> Tamamı bir bütündür. Bir tanesi bile olmazsa veya kullanılmazsa diğerleri bir işe yaramaz.</a:t>
            </a:r>
            <a:br>
              <a:rPr lang="tr-TR" dirty="0" smtClean="0"/>
            </a:br>
            <a:r>
              <a:rPr lang="tr-TR" dirty="0" smtClean="0">
                <a:solidFill>
                  <a:srgbClr val="FF0000"/>
                </a:solidFill>
              </a:rPr>
              <a:t>5-</a:t>
            </a:r>
            <a:r>
              <a:rPr lang="tr-TR" dirty="0" smtClean="0"/>
              <a:t> Yaşama hakkımızın dışındaki diğer tüm haklar sıkıyönetim, savaş, bulaşıcı hastalıklar, nüfus sayımları gibi insan hayatının söz konusu olduğu olağanüstü durumlarda sınırlandırılabilir. Normal durumlarda hakların sınırlandırılması asla söz konusu olamaz.</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p:spPr>
        <p:txBody>
          <a:bodyPr/>
          <a:lstStyle/>
          <a:p>
            <a:endParaRPr lang="tr-TR" dirty="0"/>
          </a:p>
        </p:txBody>
      </p:sp>
      <p:pic>
        <p:nvPicPr>
          <p:cNvPr id="3074" name="Picture 2" descr="C:\Users\Turkuaz PC\Desktop\indir.jpg"/>
          <p:cNvPicPr>
            <a:picLocks noChangeAspect="1" noChangeArrowheads="1"/>
          </p:cNvPicPr>
          <p:nvPr/>
        </p:nvPicPr>
        <p:blipFill>
          <a:blip r:embed="rId2" cstate="print"/>
          <a:srcRect/>
          <a:stretch>
            <a:fillRect/>
          </a:stretch>
        </p:blipFill>
        <p:spPr bwMode="auto">
          <a:xfrm>
            <a:off x="0" y="0"/>
            <a:ext cx="9144000" cy="6824310"/>
          </a:xfrm>
          <a:prstGeom prst="rect">
            <a:avLst/>
          </a:prstGeom>
          <a:noFill/>
        </p:spPr>
      </p:pic>
    </p:spTree>
  </p:cSld>
  <p:clrMapOvr>
    <a:masterClrMapping/>
  </p:clrMapOvr>
  <p:transition spd="slow">
    <p:wedg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FFF200"/>
              </a:gs>
              <a:gs pos="45000">
                <a:srgbClr val="FF7A00"/>
              </a:gs>
              <a:gs pos="70000">
                <a:srgbClr val="FF0300"/>
              </a:gs>
              <a:gs pos="100000">
                <a:srgbClr val="4D0808"/>
              </a:gs>
            </a:gsLst>
            <a:lin ang="2700000" scaled="0"/>
            <a:tileRect/>
          </a:gradFill>
        </p:spPr>
        <p:txBody>
          <a:bodyPr/>
          <a:lstStyle/>
          <a:p>
            <a:r>
              <a:rPr lang="tr-TR" dirty="0" smtClean="0">
                <a:solidFill>
                  <a:srgbClr val="FF0000"/>
                </a:solidFill>
              </a:rPr>
              <a:t>6-</a:t>
            </a:r>
            <a:r>
              <a:rPr lang="tr-TR" dirty="0" smtClean="0"/>
              <a:t> Başkalarının hak ve özgürlüklerinin başladığı yerde bizim hak ve özgürlüklerimiz biter.</a:t>
            </a:r>
            <a:br>
              <a:rPr lang="tr-TR" dirty="0" smtClean="0"/>
            </a:br>
            <a:r>
              <a:rPr lang="tr-TR" dirty="0" smtClean="0">
                <a:solidFill>
                  <a:srgbClr val="FF0000"/>
                </a:solidFill>
              </a:rPr>
              <a:t>7-</a:t>
            </a:r>
            <a:r>
              <a:rPr lang="tr-TR" dirty="0" smtClean="0"/>
              <a:t> Her devlet düzenlediği anayasa ve yasalarla İnsan haklarını güvence altına almak zorundadır.</a:t>
            </a:r>
            <a:br>
              <a:rPr lang="tr-TR" dirty="0" smtClean="0"/>
            </a:br>
            <a:r>
              <a:rPr lang="tr-TR" dirty="0" smtClean="0">
                <a:solidFill>
                  <a:srgbClr val="FF0000"/>
                </a:solidFill>
              </a:rPr>
              <a:t>8-</a:t>
            </a:r>
            <a:r>
              <a:rPr lang="tr-TR" dirty="0" smtClean="0"/>
              <a:t> Bütün haklar uluslar arası belgeler ve kuruluşlar tarafından da koruma altına alınırlar.</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FFF200"/>
              </a:gs>
              <a:gs pos="45000">
                <a:srgbClr val="FF7A00"/>
              </a:gs>
              <a:gs pos="70000">
                <a:srgbClr val="FF0300"/>
              </a:gs>
              <a:gs pos="100000">
                <a:srgbClr val="4D0808"/>
              </a:gs>
            </a:gsLst>
            <a:path path="rect">
              <a:fillToRect l="100000" t="100000"/>
            </a:path>
            <a:tileRect r="-100000" b="-100000"/>
          </a:gradFill>
        </p:spPr>
        <p:txBody>
          <a:bodyPr>
            <a:normAutofit/>
          </a:bodyPr>
          <a:lstStyle/>
          <a:p>
            <a:r>
              <a:rPr lang="tr-TR" dirty="0" smtClean="0">
                <a:solidFill>
                  <a:srgbClr val="FF0000"/>
                </a:solidFill>
              </a:rPr>
              <a:t>KİŞİ DOKUNULMAZLIĞI HAKKI</a:t>
            </a:r>
            <a:br>
              <a:rPr lang="tr-TR" dirty="0" smtClean="0">
                <a:solidFill>
                  <a:srgbClr val="FF0000"/>
                </a:solidFill>
              </a:rPr>
            </a:br>
            <a:r>
              <a:rPr lang="tr-TR" dirty="0" smtClean="0">
                <a:solidFill>
                  <a:srgbClr val="FF0000"/>
                </a:solidFill>
              </a:rPr>
              <a:t>(Anayasa, Madde 17)</a:t>
            </a:r>
            <a:r>
              <a:rPr lang="tr-TR" dirty="0" smtClean="0"/>
              <a:t/>
            </a:r>
            <a:br>
              <a:rPr lang="tr-TR" dirty="0" smtClean="0"/>
            </a:br>
            <a:r>
              <a:rPr lang="tr-TR" dirty="0" smtClean="0"/>
              <a:t>Tıbbi zorunluluklar ve kanunda yazılı haller dışında, kişinin vücut bütünlüğüne dokunulamaz; rızası olmadan bilimsel ve tıbbi deneylere tabi tutulamaz. Kimseye işkence ve eziyet yapılamaz; kimse insan haysiyetiyle bağdaşmayan bir cezaya muameleye tabi tutulamaz.</a:t>
            </a:r>
            <a:br>
              <a:rPr lang="tr-TR" dirty="0" smtClean="0"/>
            </a:br>
            <a:r>
              <a:rPr lang="tr-TR" dirty="0" smtClean="0"/>
              <a:t>Böylece kişinin yaşaması ve vücut bütünlüğü güvence altına alınmıştır.</a:t>
            </a:r>
            <a:br>
              <a:rPr lang="tr-TR" dirty="0" smtClean="0"/>
            </a:br>
            <a:r>
              <a:rPr lang="tr-TR" dirty="0" smtClean="0"/>
              <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000082"/>
              </a:gs>
              <a:gs pos="13000">
                <a:srgbClr val="0047FF"/>
              </a:gs>
              <a:gs pos="28000">
                <a:srgbClr val="000082"/>
              </a:gs>
              <a:gs pos="42999">
                <a:srgbClr val="0047FF"/>
              </a:gs>
              <a:gs pos="58000">
                <a:srgbClr val="000082"/>
              </a:gs>
              <a:gs pos="72000">
                <a:srgbClr val="0047FF"/>
              </a:gs>
              <a:gs pos="87000">
                <a:srgbClr val="000082"/>
              </a:gs>
              <a:gs pos="100000">
                <a:srgbClr val="0047FF"/>
              </a:gs>
            </a:gsLst>
            <a:path path="circle">
              <a:fillToRect l="100000" t="100000"/>
            </a:path>
            <a:tileRect r="-100000" b="-100000"/>
          </a:gradFill>
        </p:spPr>
        <p:txBody>
          <a:bodyPr>
            <a:normAutofit/>
          </a:bodyPr>
          <a:lstStyle/>
          <a:p>
            <a:r>
              <a:rPr lang="tr-TR" dirty="0" smtClean="0">
                <a:solidFill>
                  <a:srgbClr val="FF0000"/>
                </a:solidFill>
              </a:rPr>
              <a:t>ÖZEL YAŞAMIN GİZLİLİĞİ:</a:t>
            </a:r>
            <a:br>
              <a:rPr lang="tr-TR" dirty="0" smtClean="0">
                <a:solidFill>
                  <a:srgbClr val="FF0000"/>
                </a:solidFill>
              </a:rPr>
            </a:br>
            <a:r>
              <a:rPr lang="tr-TR" dirty="0" smtClean="0">
                <a:solidFill>
                  <a:srgbClr val="FF0000"/>
                </a:solidFill>
              </a:rPr>
              <a:t>(Anayasa, Madde 20):</a:t>
            </a:r>
            <a:r>
              <a:rPr lang="tr-TR" dirty="0" smtClean="0"/>
              <a:t/>
            </a:r>
            <a:br>
              <a:rPr lang="tr-TR" dirty="0" smtClean="0"/>
            </a:br>
            <a:r>
              <a:rPr lang="tr-TR" dirty="0" smtClean="0">
                <a:solidFill>
                  <a:schemeClr val="bg1"/>
                </a:solidFill>
              </a:rPr>
              <a:t>Herkes, özel hayatına ve aile hayatına saygı gösterilmesini isteme hakkına sahiptir. Özel hayatın ve aile hayatının gizliliğine dokunulamaz.</a:t>
            </a:r>
            <a:br>
              <a:rPr lang="tr-TR" dirty="0" smtClean="0">
                <a:solidFill>
                  <a:schemeClr val="bg1"/>
                </a:solidFill>
              </a:rPr>
            </a:br>
            <a:r>
              <a:rPr lang="tr-TR" dirty="0" smtClean="0">
                <a:solidFill>
                  <a:schemeClr val="bg1"/>
                </a:solidFill>
              </a:rPr>
              <a:t>Kişilerin özel hayatlarını kendilerinin izni olmaksızın topluma sergilemek doğru değildir.</a:t>
            </a:r>
          </a:p>
          <a:p>
            <a:r>
              <a:rPr lang="tr-TR" dirty="0" smtClean="0"/>
              <a:t/>
            </a:r>
            <a:br>
              <a:rPr lang="tr-TR" dirty="0" smtClean="0"/>
            </a:br>
            <a:r>
              <a:rPr lang="tr-TR" dirty="0" smtClean="0">
                <a:solidFill>
                  <a:srgbClr val="FF0000"/>
                </a:solidFill>
              </a:rPr>
              <a:t>Özel Yaşam: </a:t>
            </a:r>
            <a:r>
              <a:rPr lang="tr-TR" dirty="0" smtClean="0">
                <a:solidFill>
                  <a:schemeClr val="bg1"/>
                </a:solidFill>
              </a:rPr>
              <a:t>Meydana gelen herhangi bir olay sadece bir bireyi, o bireyin ailesini veya çalışma arkadaşlarını ilgilendiriyorsa bu olay o insanın özel yaşa  ait bir olaydır.</a:t>
            </a:r>
            <a:r>
              <a:rPr lang="tr-TR" dirty="0" smtClean="0"/>
              <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0"/>
            <a:ext cx="9144000" cy="6858000"/>
          </a:xfrm>
          <a:gradFill flip="none" rotWithShape="1">
            <a:gsLst>
              <a:gs pos="0">
                <a:srgbClr val="D6B19C"/>
              </a:gs>
              <a:gs pos="30000">
                <a:srgbClr val="D49E6C"/>
              </a:gs>
              <a:gs pos="70000">
                <a:srgbClr val="A65528"/>
              </a:gs>
              <a:gs pos="100000">
                <a:srgbClr val="663012"/>
              </a:gs>
            </a:gsLst>
            <a:path path="shape">
              <a:fillToRect l="50000" t="50000" r="50000" b="50000"/>
            </a:path>
            <a:tileRect/>
          </a:gradFill>
        </p:spPr>
        <p:txBody>
          <a:bodyPr>
            <a:normAutofit/>
          </a:bodyPr>
          <a:lstStyle/>
          <a:p>
            <a:r>
              <a:rPr lang="tr-TR" dirty="0" smtClean="0">
                <a:solidFill>
                  <a:srgbClr val="FF0000"/>
                </a:solidFill>
              </a:rPr>
              <a:t>Genel Yaşam: </a:t>
            </a:r>
            <a:r>
              <a:rPr lang="tr-TR" dirty="0" smtClean="0"/>
              <a:t>Meydana gelen bir herhangi bir olay bir kişinin yanı sıra yaşadığı mahalleyi, kenti, ülkeyi veya tüm dünyayı ilgilendiriyorsa o olay genel yaşam içerisinde yer alan bir olaydır.</a:t>
            </a:r>
            <a:br>
              <a:rPr lang="tr-TR" dirty="0" smtClean="0"/>
            </a:br>
            <a:r>
              <a:rPr lang="tr-TR" dirty="0" smtClean="0">
                <a:solidFill>
                  <a:srgbClr val="FF0000"/>
                </a:solidFill>
              </a:rPr>
              <a:t>Örnek: </a:t>
            </a:r>
            <a:r>
              <a:rPr lang="tr-TR" dirty="0" smtClean="0"/>
              <a:t>Herhangi bir insanın otomobilinin içinde ailesi ile birlikte sohbet ederek trafikte yol ilerlemesi o kişinin özel yaşa ait bir olaydır. Fakat aynı bireyin az sonra kendisini ailesiyle yaptığı sohbete kaptırıp dikkatini dağıtması ve kaza yapması genel yaşama yönelik bir olaydır</a:t>
            </a:r>
            <a:br>
              <a:rPr lang="tr-TR" dirty="0" smtClean="0"/>
            </a:br>
            <a:r>
              <a:rPr lang="tr-TR" dirty="0" smtClean="0"/>
              <a:t/>
            </a:r>
            <a:br>
              <a:rPr lang="tr-TR" dirty="0" smtClean="0"/>
            </a:br>
            <a:endParaRPr lang="tr-TR" dirty="0"/>
          </a:p>
        </p:txBody>
      </p:sp>
    </p:spTree>
  </p:cSld>
  <p:clrMapOvr>
    <a:masterClrMapping/>
  </p:clrMapOvr>
  <p:transition spd="slow">
    <p:wedge/>
  </p:transition>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TotalTime>
  <Words>248</Words>
  <Application>Microsoft Office PowerPoint</Application>
  <PresentationFormat>Ekran Gösterisi (4:3)</PresentationFormat>
  <Paragraphs>27</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İnsan Olarak Haklarımız</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İnsan O</dc:title>
  <dc:creator>CEREN IRMAK</dc:creator>
  <cp:lastModifiedBy>Turkuaz PC</cp:lastModifiedBy>
  <cp:revision>9</cp:revision>
  <dcterms:created xsi:type="dcterms:W3CDTF">2016-04-19T18:42:47Z</dcterms:created>
  <dcterms:modified xsi:type="dcterms:W3CDTF">2016-04-19T20:46:31Z</dcterms:modified>
</cp:coreProperties>
</file>