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tr-TR"/>
              <a:t>Asıl başlık stilini düzenlemek için tıklayın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nchor="ct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tr-TR"/>
              <a:t>Asıl başlık stilini düzenlemek için tıklayın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tr-TR"/>
              <a:t>Asıl başlık stilini düzenlemek için tıklayın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tr-TR"/>
              <a:t>Asıl başlık stilini düzenlemek için tıklayın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düzenlemek için tıklayın</a:t>
            </a:r>
          </a:p>
        </p:txBody>
      </p:sp>
      <p:sp>
        <p:nvSpPr>
          <p:cNvPr id="3" name="Date Placeholder 2"/>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tr-TR"/>
              <a:t>Asıl başlık stilini düzenlemek için tıklayın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tr-TR"/>
              <a:t>Asıl başlık stilini düzenlemek için tıklayın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düzenlemek için tıklayın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tr-TR"/>
              <a:t>Asıl başlık stilini düzenlemek için tıklayın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tr-TR"/>
              <a:t>Asıl başlık stilini düzenlemek için tıklayın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tr-TR"/>
              <a:t>Asıl metin stillerini düzenlemek için tıklayın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tr-TR"/>
              <a:t>Asıl başlık stilini düzenlemek için tıklayın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tr-TR"/>
              <a:t>Asıl metin stillerini düzenlemek için tıklayın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12/23/2021</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tr.wikipedia.org/wiki/%C4%B0nsan_g%C3%B6%C3%A7leri#cite_note-1"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tr.wikipedia.org/wiki/T%C3%BCrkiye-Yunanistan_n%C3%BCfus_m%C3%BCbadelesi" TargetMode="External"/><Relationship Id="rId2" Type="http://schemas.openxmlformats.org/officeDocument/2006/relationships/hyperlink" Target="https://tr.wikipedia.org/wiki/M%C3%BClteci" TargetMode="External"/><Relationship Id="rId1" Type="http://schemas.openxmlformats.org/officeDocument/2006/relationships/slideLayout" Target="../slideLayouts/slideLayout2.xml"/><Relationship Id="rId4" Type="http://schemas.openxmlformats.org/officeDocument/2006/relationships/hyperlink" Target="https://tr.wikipedia.org/wiki/Beyin_g%C3%B6%C3%A7%C3%BC"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tr.wikipedia.org/wiki/Azerbaycan" TargetMode="External"/><Relationship Id="rId13" Type="http://schemas.openxmlformats.org/officeDocument/2006/relationships/hyperlink" Target="https://tr.wikipedia.org/w/index.php?title=93_Muhacerat%C4%B1&amp;action=edit&amp;redlink=1" TargetMode="External"/><Relationship Id="rId18" Type="http://schemas.openxmlformats.org/officeDocument/2006/relationships/hyperlink" Target="https://tr.wikipedia.org/wiki/T%C3%BCrkiye" TargetMode="External"/><Relationship Id="rId3" Type="http://schemas.openxmlformats.org/officeDocument/2006/relationships/hyperlink" Target="https://tr.wikipedia.org/wiki/Orta_Asya" TargetMode="External"/><Relationship Id="rId7" Type="http://schemas.openxmlformats.org/officeDocument/2006/relationships/hyperlink" Target="https://tr.wikipedia.org/wiki/%C4%B0ran" TargetMode="External"/><Relationship Id="rId12" Type="http://schemas.openxmlformats.org/officeDocument/2006/relationships/hyperlink" Target="https://tr.wikipedia.org/wiki/K%C4%B1r%C4%B1m" TargetMode="External"/><Relationship Id="rId17" Type="http://schemas.openxmlformats.org/officeDocument/2006/relationships/hyperlink" Target="https://tr.wikipedia.org/wiki/Rusya" TargetMode="External"/><Relationship Id="rId2" Type="http://schemas.openxmlformats.org/officeDocument/2006/relationships/hyperlink" Target="https://tr.wikipedia.org/wiki/4._y%C3%BCzy%C4%B1l" TargetMode="External"/><Relationship Id="rId16" Type="http://schemas.openxmlformats.org/officeDocument/2006/relationships/hyperlink" Target="https://tr.wikipedia.org/wiki/Bulgaristan" TargetMode="External"/><Relationship Id="rId20" Type="http://schemas.openxmlformats.org/officeDocument/2006/relationships/hyperlink" Target="https://tr.wikipedia.org/wiki/Pakistan" TargetMode="External"/><Relationship Id="rId1" Type="http://schemas.openxmlformats.org/officeDocument/2006/relationships/slideLayout" Target="../slideLayouts/slideLayout2.xml"/><Relationship Id="rId6" Type="http://schemas.openxmlformats.org/officeDocument/2006/relationships/hyperlink" Target="https://tr.wikipedia.org/wiki/17._y%C3%BCzy%C4%B1l" TargetMode="External"/><Relationship Id="rId11" Type="http://schemas.openxmlformats.org/officeDocument/2006/relationships/hyperlink" Target="https://tr.wikipedia.org/wiki/Anadolu" TargetMode="External"/><Relationship Id="rId5" Type="http://schemas.openxmlformats.org/officeDocument/2006/relationships/hyperlink" Target="https://tr.wikipedia.org/wiki/6._y%C3%BCzy%C4%B1l" TargetMode="External"/><Relationship Id="rId15" Type="http://schemas.openxmlformats.org/officeDocument/2006/relationships/hyperlink" Target="https://tr.wikipedia.org/wiki/Yugoslavya" TargetMode="External"/><Relationship Id="rId10" Type="http://schemas.openxmlformats.org/officeDocument/2006/relationships/hyperlink" Target="https://tr.wikipedia.org/wiki/Irak" TargetMode="External"/><Relationship Id="rId19" Type="http://schemas.openxmlformats.org/officeDocument/2006/relationships/hyperlink" Target="https://tr.wikipedia.org/wiki/Afganistan" TargetMode="External"/><Relationship Id="rId4" Type="http://schemas.openxmlformats.org/officeDocument/2006/relationships/hyperlink" Target="https://tr.wikipedia.org/wiki/Kavimler_G%C3%B6%C3%A7%C3%BC" TargetMode="External"/><Relationship Id="rId9" Type="http://schemas.openxmlformats.org/officeDocument/2006/relationships/hyperlink" Target="https://tr.wikipedia.org/wiki/Hindistan" TargetMode="External"/><Relationship Id="rId14" Type="http://schemas.openxmlformats.org/officeDocument/2006/relationships/hyperlink" Target="https://tr.wikipedia.org/wiki/Romanya"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tr.wikipedia.org/wiki/Irk%C3%A7%C4%B1l%C4%B1k" TargetMode="External"/><Relationship Id="rId2" Type="http://schemas.openxmlformats.org/officeDocument/2006/relationships/hyperlink" Target="https://tr.wikipedia.org/wiki/Ayr%C4%B1mc%C4%B1l%C4%B1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0FEE718-7B71-4790-87C5-8C162D432CE5}"/>
              </a:ext>
            </a:extLst>
          </p:cNvPr>
          <p:cNvSpPr>
            <a:spLocks noGrp="1"/>
          </p:cNvSpPr>
          <p:nvPr>
            <p:ph type="ctrTitle"/>
          </p:nvPr>
        </p:nvSpPr>
        <p:spPr>
          <a:xfrm>
            <a:off x="723968" y="1096617"/>
            <a:ext cx="8001000" cy="2971801"/>
          </a:xfrm>
        </p:spPr>
        <p:txBody>
          <a:bodyPr/>
          <a:lstStyle/>
          <a:p>
            <a:r>
              <a:rPr lang="tr-TR" sz="8000" b="0" i="0" dirty="0">
                <a:solidFill>
                  <a:srgbClr val="000000"/>
                </a:solidFill>
                <a:effectLst/>
                <a:latin typeface="Linux Libertine"/>
              </a:rPr>
              <a:t>İnsan göçleri</a:t>
            </a:r>
            <a:br>
              <a:rPr lang="tr-TR" b="0" i="0" dirty="0">
                <a:solidFill>
                  <a:srgbClr val="000000"/>
                </a:solidFill>
                <a:effectLst/>
                <a:latin typeface="Linux Libertine"/>
              </a:rPr>
            </a:br>
            <a:endParaRPr lang="tr-TR" dirty="0"/>
          </a:p>
        </p:txBody>
      </p:sp>
      <p:sp>
        <p:nvSpPr>
          <p:cNvPr id="3" name="Alt Başlık 2">
            <a:extLst>
              <a:ext uri="{FF2B5EF4-FFF2-40B4-BE49-F238E27FC236}">
                <a16:creationId xmlns:a16="http://schemas.microsoft.com/office/drawing/2014/main" id="{B4F293A0-6EA0-4734-BB51-D0056B7BCAD1}"/>
              </a:ext>
            </a:extLst>
          </p:cNvPr>
          <p:cNvSpPr>
            <a:spLocks noGrp="1"/>
          </p:cNvSpPr>
          <p:nvPr>
            <p:ph type="subTitle" idx="1"/>
          </p:nvPr>
        </p:nvSpPr>
        <p:spPr>
          <a:xfrm>
            <a:off x="9629429" y="5883966"/>
            <a:ext cx="1939718" cy="331304"/>
          </a:xfrm>
        </p:spPr>
        <p:txBody>
          <a:bodyPr>
            <a:normAutofit/>
          </a:bodyPr>
          <a:lstStyle/>
          <a:p>
            <a:r>
              <a:rPr lang="tr-TR" sz="800" b="1" dirty="0" err="1"/>
              <a:t>Hazırlayan:Hatice</a:t>
            </a:r>
            <a:r>
              <a:rPr lang="tr-TR" sz="800" b="1" dirty="0"/>
              <a:t> Zehra VARILMAZ</a:t>
            </a:r>
          </a:p>
        </p:txBody>
      </p:sp>
    </p:spTree>
    <p:extLst>
      <p:ext uri="{BB962C8B-B14F-4D97-AF65-F5344CB8AC3E}">
        <p14:creationId xmlns:p14="http://schemas.microsoft.com/office/powerpoint/2010/main" val="3514158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3D0B24FD-5AE6-4C91-89F3-A29EBC4A207A}"/>
              </a:ext>
            </a:extLst>
          </p:cNvPr>
          <p:cNvSpPr>
            <a:spLocks noGrp="1"/>
          </p:cNvSpPr>
          <p:nvPr>
            <p:ph idx="1"/>
          </p:nvPr>
        </p:nvSpPr>
        <p:spPr/>
        <p:txBody>
          <a:bodyPr/>
          <a:lstStyle/>
          <a:p>
            <a:r>
              <a:rPr lang="tr-TR" b="1" i="0" dirty="0">
                <a:solidFill>
                  <a:srgbClr val="202122"/>
                </a:solidFill>
                <a:effectLst/>
                <a:latin typeface="Arial" panose="020B0604020202020204" pitchFamily="34" charset="0"/>
              </a:rPr>
              <a:t>Göç</a:t>
            </a:r>
            <a:r>
              <a:rPr lang="tr-TR" b="0" i="0" dirty="0">
                <a:solidFill>
                  <a:srgbClr val="202122"/>
                </a:solidFill>
                <a:effectLst/>
                <a:latin typeface="Arial" panose="020B0604020202020204" pitchFamily="34" charset="0"/>
              </a:rPr>
              <a:t>, dini, iktisadi, siyasi, sosyal ve diğer sebeplerden dolayı insan topluluklarının hayatlarının tamamını veya bir bölümünü geçirmek üzere bir iskân ünitesinden, bir başkasına yerleşmek suretiyle yaptıkları coğrafi yer değiştirme hareketidir.</a:t>
            </a:r>
            <a:r>
              <a:rPr lang="tr-TR" b="0" i="0" u="none" strike="noStrike" baseline="30000" dirty="0">
                <a:solidFill>
                  <a:srgbClr val="0645AD"/>
                </a:solidFill>
                <a:effectLst/>
                <a:latin typeface="Arial" panose="020B0604020202020204" pitchFamily="34" charset="0"/>
                <a:hlinkClick r:id="rId2"/>
              </a:rPr>
              <a:t>[1]</a:t>
            </a:r>
            <a:r>
              <a:rPr lang="tr-TR" b="0" i="0" dirty="0">
                <a:solidFill>
                  <a:srgbClr val="202122"/>
                </a:solidFill>
                <a:effectLst/>
                <a:latin typeface="Arial" panose="020B0604020202020204" pitchFamily="34" charset="0"/>
              </a:rPr>
              <a:t> Kişisel nedenlerle yer değiştirmeye ve bu esnada nakledilen eşyaların hepsine de göç denmektedir. Ayrıca kuşların, balıkların ve bazı hayvan türlerinin, belli mevsimlerde dünyanın çeşitli yerlerine gitmeleri de göç adıyla anılır.</a:t>
            </a:r>
            <a:endParaRPr lang="tr-TR" dirty="0"/>
          </a:p>
        </p:txBody>
      </p:sp>
    </p:spTree>
    <p:extLst>
      <p:ext uri="{BB962C8B-B14F-4D97-AF65-F5344CB8AC3E}">
        <p14:creationId xmlns:p14="http://schemas.microsoft.com/office/powerpoint/2010/main" val="391925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7441FA76-5932-41C3-B87F-4B055E376E95}"/>
              </a:ext>
            </a:extLst>
          </p:cNvPr>
          <p:cNvSpPr>
            <a:spLocks noGrp="1"/>
          </p:cNvSpPr>
          <p:nvPr>
            <p:ph idx="1"/>
          </p:nvPr>
        </p:nvSpPr>
        <p:spPr>
          <a:xfrm>
            <a:off x="975760" y="410817"/>
            <a:ext cx="8534400" cy="5473148"/>
          </a:xfrm>
        </p:spPr>
        <p:txBody>
          <a:bodyPr>
            <a:normAutofit/>
          </a:bodyPr>
          <a:lstStyle/>
          <a:p>
            <a:pPr algn="l"/>
            <a:r>
              <a:rPr lang="tr-TR" b="0" i="0" dirty="0">
                <a:solidFill>
                  <a:srgbClr val="000000"/>
                </a:solidFill>
                <a:effectLst/>
                <a:latin typeface="Linux Libertine"/>
              </a:rPr>
              <a:t>Göçün sebepleri</a:t>
            </a:r>
            <a:r>
              <a:rPr lang="tr-TR" dirty="0">
                <a:solidFill>
                  <a:srgbClr val="54595D"/>
                </a:solidFill>
                <a:latin typeface="Arial" panose="020B0604020202020204" pitchFamily="34" charset="0"/>
              </a:rPr>
              <a:t>:</a:t>
            </a:r>
            <a:endParaRPr lang="tr-TR" b="0" i="0" dirty="0">
              <a:solidFill>
                <a:srgbClr val="000000"/>
              </a:solidFill>
              <a:effectLst/>
              <a:latin typeface="Linux Libertine"/>
            </a:endParaRPr>
          </a:p>
          <a:p>
            <a:pPr algn="l"/>
            <a:r>
              <a:rPr lang="tr-TR" b="0" i="0" dirty="0">
                <a:solidFill>
                  <a:srgbClr val="202122"/>
                </a:solidFill>
                <a:effectLst/>
                <a:latin typeface="Arial" panose="020B0604020202020204" pitchFamily="34" charset="0"/>
              </a:rPr>
              <a:t>Birçok gelişmekte olan ülkelerde olduğu gibi göç bir ülkenin başlıca sorunları arasında yer almaktadır. Bunun temeli ise köy yaşamında makineleşmeye geçilmesi ve sanayileşmenin ülkede daha fazla değer kazanmasıdır. Ayrıca eğitim şartlarının yetersizliği de insanları şehre sürüklemiştir. Sağlık koşullarının köylerde yeterli düzeyde olmaması da göçün başlıca etkenleri arasında yer almaktadır.</a:t>
            </a:r>
          </a:p>
          <a:p>
            <a:pPr algn="l"/>
            <a:r>
              <a:rPr lang="tr-TR" b="0" i="0" dirty="0">
                <a:solidFill>
                  <a:srgbClr val="202122"/>
                </a:solidFill>
                <a:effectLst/>
                <a:latin typeface="Arial" panose="020B0604020202020204" pitchFamily="34" charset="0"/>
              </a:rPr>
              <a:t>1846-1932 arasında 18 milyon İngiliz, 10 milyon İtalyan, 5 milyon Alman yeni kıtalara göç etmiştir. 1821-1924 arasında 55 milyon Avrupalı ülke değiştirmiş, bunların 34 milyonu ABD'yi seçmiştir</a:t>
            </a:r>
          </a:p>
          <a:p>
            <a:r>
              <a:rPr lang="tr-TR" b="0" i="0" dirty="0">
                <a:solidFill>
                  <a:srgbClr val="202122"/>
                </a:solidFill>
                <a:effectLst/>
                <a:latin typeface="Arial" panose="020B0604020202020204" pitchFamily="34" charset="0"/>
              </a:rPr>
              <a:t>İşsizlik, daha iyi şartlarda yaşama gibi sebeplerle, ülkeler arasında ve bir ülkenin kendi içinde de çeşitli göçler olmaktadır. Bunlar, zamanla çözümü zorlaşan büyük problemler ortaya çıkarmakta ve ülkelerin siyasi, sosyal, ekonomik, kültürel dengelerini bozmaktadır. Türkiye, köyden şehre büyük oranlara ulaşan göçler sebebiyle bu problemleri en çok yaşayan ve halletmeye çalışan ülkeler arasındadır.</a:t>
            </a:r>
            <a:endParaRPr lang="tr-TR" dirty="0"/>
          </a:p>
        </p:txBody>
      </p:sp>
    </p:spTree>
    <p:extLst>
      <p:ext uri="{BB962C8B-B14F-4D97-AF65-F5344CB8AC3E}">
        <p14:creationId xmlns:p14="http://schemas.microsoft.com/office/powerpoint/2010/main" val="1638836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8D8C8B67-E57B-4AEE-B257-7A4E0F277C68}"/>
              </a:ext>
            </a:extLst>
          </p:cNvPr>
          <p:cNvSpPr>
            <a:spLocks noGrp="1"/>
          </p:cNvSpPr>
          <p:nvPr>
            <p:ph idx="1"/>
          </p:nvPr>
        </p:nvSpPr>
        <p:spPr>
          <a:xfrm>
            <a:off x="1187794" y="1441174"/>
            <a:ext cx="8534400" cy="3615267"/>
          </a:xfrm>
        </p:spPr>
        <p:txBody>
          <a:bodyPr>
            <a:normAutofit fontScale="55000" lnSpcReduction="20000"/>
          </a:bodyPr>
          <a:lstStyle/>
          <a:p>
            <a:pPr algn="l"/>
            <a:r>
              <a:rPr lang="tr-TR" b="0" i="0" dirty="0">
                <a:solidFill>
                  <a:srgbClr val="000000"/>
                </a:solidFill>
                <a:effectLst/>
                <a:latin typeface="Linux Libertine"/>
              </a:rPr>
              <a:t>Göç türleri</a:t>
            </a:r>
          </a:p>
          <a:p>
            <a:pPr algn="l">
              <a:buFont typeface="Arial" panose="020B0604020202020204" pitchFamily="34" charset="0"/>
              <a:buChar char="•"/>
            </a:pPr>
            <a:r>
              <a:rPr lang="tr-TR" b="0" i="0" dirty="0">
                <a:solidFill>
                  <a:srgbClr val="202122"/>
                </a:solidFill>
                <a:effectLst/>
                <a:latin typeface="Arial" panose="020B0604020202020204" pitchFamily="34" charset="0"/>
              </a:rPr>
              <a:t>Zorunlu göçler: Savaş afet, sürgün gibi nedenlerle oluşur. </a:t>
            </a:r>
            <a:r>
              <a:rPr lang="tr-TR" b="0" i="0" u="none" strike="noStrike" dirty="0">
                <a:solidFill>
                  <a:srgbClr val="0645AD"/>
                </a:solidFill>
                <a:effectLst/>
                <a:latin typeface="Arial" panose="020B0604020202020204" pitchFamily="34" charset="0"/>
                <a:hlinkClick r:id="rId2" tooltip="Mülteci"/>
              </a:rPr>
              <a:t>Mülteciler</a:t>
            </a:r>
            <a:r>
              <a:rPr lang="tr-TR" b="0" i="0" dirty="0">
                <a:solidFill>
                  <a:srgbClr val="202122"/>
                </a:solidFill>
                <a:effectLst/>
                <a:latin typeface="Arial" panose="020B0604020202020204" pitchFamily="34" charset="0"/>
              </a:rPr>
              <a:t> ve </a:t>
            </a:r>
            <a:r>
              <a:rPr lang="tr-TR" b="0" i="0" u="none" strike="noStrike" dirty="0">
                <a:solidFill>
                  <a:srgbClr val="0645AD"/>
                </a:solidFill>
                <a:effectLst/>
                <a:latin typeface="Arial" panose="020B0604020202020204" pitchFamily="34" charset="0"/>
                <a:hlinkClick r:id="rId3" tooltip="Türkiye-Yunanistan nüfus mübadelesi"/>
              </a:rPr>
              <a:t>mübadele göçmenleri</a:t>
            </a:r>
            <a:r>
              <a:rPr lang="tr-TR" b="0" i="0" dirty="0">
                <a:solidFill>
                  <a:srgbClr val="202122"/>
                </a:solidFill>
                <a:effectLst/>
                <a:latin typeface="Arial" panose="020B0604020202020204" pitchFamily="34" charset="0"/>
              </a:rPr>
              <a:t> gibi.</a:t>
            </a:r>
          </a:p>
          <a:p>
            <a:pPr algn="l">
              <a:buFont typeface="Arial" panose="020B0604020202020204" pitchFamily="34" charset="0"/>
              <a:buChar char="•"/>
            </a:pPr>
            <a:r>
              <a:rPr lang="tr-TR" b="0" i="0" dirty="0">
                <a:solidFill>
                  <a:srgbClr val="202122"/>
                </a:solidFill>
                <a:effectLst/>
                <a:latin typeface="Arial" panose="020B0604020202020204" pitchFamily="34" charset="0"/>
              </a:rPr>
              <a:t>Gönüllü göçler: Daha rahat yaşam şartları için birey göçe kendisi karar vermektedir.</a:t>
            </a:r>
          </a:p>
          <a:p>
            <a:pPr algn="l"/>
            <a:r>
              <a:rPr lang="tr-TR" b="0" i="0" dirty="0">
                <a:solidFill>
                  <a:srgbClr val="202122"/>
                </a:solidFill>
                <a:effectLst/>
                <a:latin typeface="Arial" panose="020B0604020202020204" pitchFamily="34" charset="0"/>
              </a:rPr>
              <a:t>Yöntemine göre: a)Yasal göç, b)Yasa dışı göç. Ne zaman, nerede, ne yöne oluşacağı kestirilemeyen yasa dışı göçlere </a:t>
            </a:r>
            <a:r>
              <a:rPr lang="tr-TR" b="0" i="1" dirty="0">
                <a:solidFill>
                  <a:srgbClr val="202122"/>
                </a:solidFill>
                <a:effectLst/>
                <a:latin typeface="Arial" panose="020B0604020202020204" pitchFamily="34" charset="0"/>
              </a:rPr>
              <a:t>düzensiz göç</a:t>
            </a:r>
            <a:r>
              <a:rPr lang="tr-TR" b="0" i="0" dirty="0">
                <a:solidFill>
                  <a:srgbClr val="202122"/>
                </a:solidFill>
                <a:effectLst/>
                <a:latin typeface="Arial" panose="020B0604020202020204" pitchFamily="34" charset="0"/>
              </a:rPr>
              <a:t> denilir. Bunların bazıları </a:t>
            </a:r>
            <a:r>
              <a:rPr lang="tr-TR" b="0" i="1" dirty="0">
                <a:solidFill>
                  <a:srgbClr val="202122"/>
                </a:solidFill>
                <a:effectLst/>
                <a:latin typeface="Arial" panose="020B0604020202020204" pitchFamily="34" charset="0"/>
              </a:rPr>
              <a:t>transit göç</a:t>
            </a:r>
            <a:r>
              <a:rPr lang="tr-TR" b="0" i="0" dirty="0">
                <a:solidFill>
                  <a:srgbClr val="202122"/>
                </a:solidFill>
                <a:effectLst/>
                <a:latin typeface="Arial" panose="020B0604020202020204" pitchFamily="34" charset="0"/>
              </a:rPr>
              <a:t>lerdir. Avrupa'ya ulaşmak için Türkiye'den geçen Afganlar gibi.</a:t>
            </a:r>
          </a:p>
          <a:p>
            <a:pPr algn="l">
              <a:buFont typeface="Arial" panose="020B0604020202020204" pitchFamily="34" charset="0"/>
              <a:buChar char="•"/>
            </a:pPr>
            <a:r>
              <a:rPr lang="tr-TR" b="0" i="0" dirty="0">
                <a:solidFill>
                  <a:srgbClr val="202122"/>
                </a:solidFill>
                <a:effectLst/>
                <a:latin typeface="Arial" panose="020B0604020202020204" pitchFamily="34" charset="0"/>
              </a:rPr>
              <a:t>İşçi göçü: Ülkesinde çalışma imkânı bulamayanlar veya düşük ücretle çalışan işçiler farklı ülkelere göç eder.</a:t>
            </a:r>
          </a:p>
          <a:p>
            <a:pPr algn="l">
              <a:buFont typeface="Arial" panose="020B0604020202020204" pitchFamily="34" charset="0"/>
              <a:buChar char="•"/>
            </a:pPr>
            <a:r>
              <a:rPr lang="tr-TR" b="0" i="0" u="none" strike="noStrike" dirty="0">
                <a:solidFill>
                  <a:srgbClr val="0645AD"/>
                </a:solidFill>
                <a:effectLst/>
                <a:latin typeface="Arial" panose="020B0604020202020204" pitchFamily="34" charset="0"/>
                <a:hlinkClick r:id="rId4" tooltip="Beyin göçü"/>
              </a:rPr>
              <a:t>Beyin göçü</a:t>
            </a:r>
            <a:r>
              <a:rPr lang="tr-TR" b="0" i="0" dirty="0">
                <a:solidFill>
                  <a:srgbClr val="202122"/>
                </a:solidFill>
                <a:effectLst/>
                <a:latin typeface="Arial" panose="020B0604020202020204" pitchFamily="34" charset="0"/>
              </a:rPr>
              <a:t>: Başka ülkede çalışmaya giden yetişmiş, nitelikli meslek sahiplerini kapsayan göç türüdür.</a:t>
            </a:r>
          </a:p>
          <a:p>
            <a:pPr algn="l"/>
            <a:r>
              <a:rPr lang="tr-TR" b="0" i="0" dirty="0">
                <a:solidFill>
                  <a:srgbClr val="202122"/>
                </a:solidFill>
                <a:effectLst/>
                <a:latin typeface="Arial" panose="020B0604020202020204" pitchFamily="34" charset="0"/>
              </a:rPr>
              <a:t>Sürelerine göre;</a:t>
            </a:r>
          </a:p>
          <a:p>
            <a:pPr algn="l">
              <a:buFont typeface="Arial" panose="020B0604020202020204" pitchFamily="34" charset="0"/>
              <a:buChar char="•"/>
            </a:pPr>
            <a:r>
              <a:rPr lang="tr-TR" b="0" i="0" dirty="0">
                <a:solidFill>
                  <a:srgbClr val="202122"/>
                </a:solidFill>
                <a:effectLst/>
                <a:latin typeface="Arial" panose="020B0604020202020204" pitchFamily="34" charset="0"/>
              </a:rPr>
              <a:t>Geçici göç; daha sonra dönmek üzere, belli süreliğine bir yere göçmek etmek. Mevsimlik tarım işçilerinin göçü gibi.</a:t>
            </a:r>
          </a:p>
          <a:p>
            <a:pPr algn="l">
              <a:buFont typeface="Arial" panose="020B0604020202020204" pitchFamily="34" charset="0"/>
              <a:buChar char="•"/>
            </a:pPr>
            <a:r>
              <a:rPr lang="tr-TR" b="0" i="0" dirty="0">
                <a:solidFill>
                  <a:srgbClr val="202122"/>
                </a:solidFill>
                <a:effectLst/>
                <a:latin typeface="Arial" panose="020B0604020202020204" pitchFamily="34" charset="0"/>
              </a:rPr>
              <a:t>Kalıcı göç; yerleşmek amacıyla göç etmek.</a:t>
            </a:r>
          </a:p>
          <a:p>
            <a:pPr algn="l"/>
            <a:r>
              <a:rPr lang="tr-TR" b="0" i="0" dirty="0">
                <a:solidFill>
                  <a:srgbClr val="202122"/>
                </a:solidFill>
                <a:effectLst/>
                <a:latin typeface="Arial" panose="020B0604020202020204" pitchFamily="34" charset="0"/>
              </a:rPr>
              <a:t>Göç edilen yere göre;</a:t>
            </a:r>
          </a:p>
          <a:p>
            <a:pPr algn="l">
              <a:buFont typeface="Arial" panose="020B0604020202020204" pitchFamily="34" charset="0"/>
              <a:buChar char="•"/>
            </a:pPr>
            <a:r>
              <a:rPr lang="tr-TR" b="0" i="0" dirty="0">
                <a:solidFill>
                  <a:srgbClr val="202122"/>
                </a:solidFill>
                <a:effectLst/>
                <a:latin typeface="Arial" panose="020B0604020202020204" pitchFamily="34" charset="0"/>
              </a:rPr>
              <a:t>İç göç; ülke sınırları içinde yer değiştirmeyi,</a:t>
            </a:r>
          </a:p>
          <a:p>
            <a:pPr algn="l">
              <a:buFont typeface="Arial" panose="020B0604020202020204" pitchFamily="34" charset="0"/>
              <a:buChar char="•"/>
            </a:pPr>
            <a:r>
              <a:rPr lang="tr-TR" b="0" i="0" dirty="0">
                <a:solidFill>
                  <a:srgbClr val="202122"/>
                </a:solidFill>
                <a:effectLst/>
                <a:latin typeface="Arial" panose="020B0604020202020204" pitchFamily="34" charset="0"/>
              </a:rPr>
              <a:t>Dış göç; ülke dışına yapılan göçü ifade eder.</a:t>
            </a:r>
          </a:p>
          <a:p>
            <a:endParaRPr lang="tr-TR" dirty="0"/>
          </a:p>
        </p:txBody>
      </p:sp>
    </p:spTree>
    <p:extLst>
      <p:ext uri="{BB962C8B-B14F-4D97-AF65-F5344CB8AC3E}">
        <p14:creationId xmlns:p14="http://schemas.microsoft.com/office/powerpoint/2010/main" val="3872540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Effect transition="in" filter="fade">
                                      <p:cBhvr>
                                        <p:cTn id="70" dur="1000"/>
                                        <p:tgtEl>
                                          <p:spTgt spid="3">
                                            <p:txEl>
                                              <p:pRg st="9" end="9"/>
                                            </p:txEl>
                                          </p:spTgt>
                                        </p:tgtEl>
                                      </p:cBhvr>
                                    </p:animEffect>
                                    <p:anim calcmode="lin" valueType="num">
                                      <p:cBhvr>
                                        <p:cTn id="71"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Effect transition="in" filter="fade">
                                      <p:cBhvr>
                                        <p:cTn id="77" dur="1000"/>
                                        <p:tgtEl>
                                          <p:spTgt spid="3">
                                            <p:txEl>
                                              <p:pRg st="10" end="10"/>
                                            </p:txEl>
                                          </p:spTgt>
                                        </p:tgtEl>
                                      </p:cBhvr>
                                    </p:animEffect>
                                    <p:anim calcmode="lin" valueType="num">
                                      <p:cBhvr>
                                        <p:cTn id="7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3">
                                            <p:txEl>
                                              <p:pRg st="11" end="11"/>
                                            </p:txEl>
                                          </p:spTgt>
                                        </p:tgtEl>
                                        <p:attrNameLst>
                                          <p:attrName>style.visibility</p:attrName>
                                        </p:attrNameLst>
                                      </p:cBhvr>
                                      <p:to>
                                        <p:strVal val="visible"/>
                                      </p:to>
                                    </p:set>
                                    <p:animEffect transition="in" filter="fade">
                                      <p:cBhvr>
                                        <p:cTn id="84" dur="1000"/>
                                        <p:tgtEl>
                                          <p:spTgt spid="3">
                                            <p:txEl>
                                              <p:pRg st="11" end="11"/>
                                            </p:txEl>
                                          </p:spTgt>
                                        </p:tgtEl>
                                      </p:cBhvr>
                                    </p:animEffect>
                                    <p:anim calcmode="lin" valueType="num">
                                      <p:cBhvr>
                                        <p:cTn id="85"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CCDA4D50-C425-49CE-8FBF-3CA47FE8D3A7}"/>
              </a:ext>
            </a:extLst>
          </p:cNvPr>
          <p:cNvSpPr>
            <a:spLocks noGrp="1"/>
          </p:cNvSpPr>
          <p:nvPr>
            <p:ph idx="1"/>
          </p:nvPr>
        </p:nvSpPr>
        <p:spPr/>
        <p:txBody>
          <a:bodyPr/>
          <a:lstStyle/>
          <a:p>
            <a:pPr algn="l"/>
            <a:r>
              <a:rPr lang="tr-TR" b="0" i="0" dirty="0">
                <a:solidFill>
                  <a:srgbClr val="000000"/>
                </a:solidFill>
                <a:effectLst/>
                <a:latin typeface="Linux Libertine"/>
              </a:rPr>
              <a:t>Arap Dünyasında Göç</a:t>
            </a:r>
            <a:r>
              <a:rPr lang="tr-TR" dirty="0">
                <a:solidFill>
                  <a:srgbClr val="54595D"/>
                </a:solidFill>
                <a:latin typeface="Arial" panose="020B0604020202020204" pitchFamily="34" charset="0"/>
              </a:rPr>
              <a:t>:</a:t>
            </a:r>
          </a:p>
          <a:p>
            <a:pPr algn="l"/>
            <a:r>
              <a:rPr lang="tr-TR" b="0" i="0" dirty="0">
                <a:solidFill>
                  <a:srgbClr val="202122"/>
                </a:solidFill>
                <a:effectLst/>
                <a:latin typeface="Arial" panose="020B0604020202020204" pitchFamily="34" charset="0"/>
              </a:rPr>
              <a:t>İslam öncesinde Arap coğrafyasında büyük göç hareketlikleri gözlemlenmiştir. Söz konusu göçler, genellikle insanların verimli alan arayışlarından, ticaret girişimlerinden yahut tehcir gibi muhtelif sebeplerden kaynaklanmaktadır. Öte yandan kimi zaman şairler, hami arayışına girerek münferit şekilde göç edebilmektedirler</a:t>
            </a:r>
          </a:p>
          <a:p>
            <a:endParaRPr lang="tr-TR" dirty="0"/>
          </a:p>
        </p:txBody>
      </p:sp>
    </p:spTree>
    <p:extLst>
      <p:ext uri="{BB962C8B-B14F-4D97-AF65-F5344CB8AC3E}">
        <p14:creationId xmlns:p14="http://schemas.microsoft.com/office/powerpoint/2010/main" val="2325741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5E265A79-AD9D-4D9B-8DF5-76606B856CF6}"/>
              </a:ext>
            </a:extLst>
          </p:cNvPr>
          <p:cNvSpPr>
            <a:spLocks noGrp="1"/>
          </p:cNvSpPr>
          <p:nvPr>
            <p:ph idx="1"/>
          </p:nvPr>
        </p:nvSpPr>
        <p:spPr>
          <a:xfrm>
            <a:off x="684212" y="685800"/>
            <a:ext cx="8534400" cy="5039139"/>
          </a:xfrm>
        </p:spPr>
        <p:txBody>
          <a:bodyPr>
            <a:normAutofit fontScale="85000" lnSpcReduction="10000"/>
          </a:bodyPr>
          <a:lstStyle/>
          <a:p>
            <a:pPr algn="l"/>
            <a:r>
              <a:rPr lang="tr-TR" b="0" i="0" dirty="0">
                <a:solidFill>
                  <a:srgbClr val="000000"/>
                </a:solidFill>
                <a:effectLst/>
                <a:latin typeface="Linux Libertine"/>
              </a:rPr>
              <a:t>Kavimler göçü ve diğer göçler:</a:t>
            </a:r>
          </a:p>
          <a:p>
            <a:pPr algn="l"/>
            <a:r>
              <a:rPr lang="tr-TR" b="0" i="0" dirty="0">
                <a:solidFill>
                  <a:srgbClr val="202122"/>
                </a:solidFill>
                <a:effectLst/>
                <a:latin typeface="Arial" panose="020B0604020202020204" pitchFamily="34" charset="0"/>
              </a:rPr>
              <a:t>Tarih nazariyesine göre, </a:t>
            </a:r>
            <a:r>
              <a:rPr lang="tr-TR" b="0" i="0" u="none" strike="noStrike" dirty="0">
                <a:solidFill>
                  <a:srgbClr val="0645AD"/>
                </a:solidFill>
                <a:effectLst/>
                <a:latin typeface="Arial" panose="020B0604020202020204" pitchFamily="34" charset="0"/>
                <a:hlinkClick r:id="rId2" tooltip="4. yüzyıl"/>
              </a:rPr>
              <a:t>4. yüzyılda</a:t>
            </a:r>
            <a:r>
              <a:rPr lang="tr-TR" b="0" i="0" dirty="0">
                <a:solidFill>
                  <a:srgbClr val="202122"/>
                </a:solidFill>
                <a:effectLst/>
                <a:latin typeface="Arial" panose="020B0604020202020204" pitchFamily="34" charset="0"/>
              </a:rPr>
              <a:t> </a:t>
            </a:r>
            <a:r>
              <a:rPr lang="tr-TR" b="0" i="0" u="none" strike="noStrike" dirty="0">
                <a:solidFill>
                  <a:srgbClr val="0645AD"/>
                </a:solidFill>
                <a:effectLst/>
                <a:latin typeface="Arial" panose="020B0604020202020204" pitchFamily="34" charset="0"/>
                <a:hlinkClick r:id="rId3" tooltip="Orta Asya"/>
              </a:rPr>
              <a:t>Orta Asya</a:t>
            </a:r>
            <a:r>
              <a:rPr lang="tr-TR" b="0" i="0" dirty="0">
                <a:solidFill>
                  <a:srgbClr val="202122"/>
                </a:solidFill>
                <a:effectLst/>
                <a:latin typeface="Arial" panose="020B0604020202020204" pitchFamily="34" charset="0"/>
              </a:rPr>
              <a:t>'da yaşayan kavimlerin şiddetli ve uzun süren kuraklık sebebiyle doğuya, kuzeye, batıya ve güneye gitmelerine; </a:t>
            </a:r>
            <a:r>
              <a:rPr lang="tr-TR" b="0" i="0" u="none" strike="noStrike" dirty="0">
                <a:solidFill>
                  <a:srgbClr val="0645AD"/>
                </a:solidFill>
                <a:effectLst/>
                <a:latin typeface="Arial" panose="020B0604020202020204" pitchFamily="34" charset="0"/>
                <a:hlinkClick r:id="rId4" tooltip="Kavimler Göçü"/>
              </a:rPr>
              <a:t>Kavimler Göçü</a:t>
            </a:r>
            <a:r>
              <a:rPr lang="tr-TR" b="0" i="0" dirty="0">
                <a:solidFill>
                  <a:srgbClr val="202122"/>
                </a:solidFill>
                <a:effectLst/>
                <a:latin typeface="Arial" panose="020B0604020202020204" pitchFamily="34" charset="0"/>
              </a:rPr>
              <a:t> denmektedir. Bu göçün siyasi, sosyal ve kültürel neticeleri üzerinde uzun bir süredir durulmaktadır. Aynı bölgede M.S. </a:t>
            </a:r>
            <a:r>
              <a:rPr lang="tr-TR" b="0" i="0" u="none" strike="noStrike" dirty="0">
                <a:solidFill>
                  <a:srgbClr val="0645AD"/>
                </a:solidFill>
                <a:effectLst/>
                <a:latin typeface="Arial" panose="020B0604020202020204" pitchFamily="34" charset="0"/>
                <a:hlinkClick r:id="rId5" tooltip="6. yüzyıl"/>
              </a:rPr>
              <a:t>6. yüzyıldan</a:t>
            </a:r>
            <a:r>
              <a:rPr lang="tr-TR" b="0" i="0" dirty="0">
                <a:solidFill>
                  <a:srgbClr val="202122"/>
                </a:solidFill>
                <a:effectLst/>
                <a:latin typeface="Arial" panose="020B0604020202020204" pitchFamily="34" charset="0"/>
              </a:rPr>
              <a:t> itibaren başlayan ve asıl ağırlığı batı istikametinde olan Türk göçleri, </a:t>
            </a:r>
            <a:r>
              <a:rPr lang="tr-TR" b="0" i="0" u="none" strike="noStrike" dirty="0">
                <a:solidFill>
                  <a:srgbClr val="0645AD"/>
                </a:solidFill>
                <a:effectLst/>
                <a:latin typeface="Arial" panose="020B0604020202020204" pitchFamily="34" charset="0"/>
                <a:hlinkClick r:id="rId6" tooltip="17. yüzyıl"/>
              </a:rPr>
              <a:t>17. yüzyıla</a:t>
            </a:r>
            <a:r>
              <a:rPr lang="tr-TR" b="0" i="0" dirty="0">
                <a:solidFill>
                  <a:srgbClr val="202122"/>
                </a:solidFill>
                <a:effectLst/>
                <a:latin typeface="Arial" panose="020B0604020202020204" pitchFamily="34" charset="0"/>
              </a:rPr>
              <a:t> kadar devam etmiş; İran, Anadolu ve Balkanlardan geçerek Avrupa ortalarına ulaşmıştır.</a:t>
            </a:r>
          </a:p>
          <a:p>
            <a:pPr algn="l"/>
            <a:r>
              <a:rPr lang="tr-TR" b="0" i="0" dirty="0">
                <a:solidFill>
                  <a:srgbClr val="202122"/>
                </a:solidFill>
                <a:effectLst/>
                <a:latin typeface="Arial" panose="020B0604020202020204" pitchFamily="34" charset="0"/>
              </a:rPr>
              <a:t>Bazı Türk boyları bugünkü </a:t>
            </a:r>
            <a:r>
              <a:rPr lang="tr-TR" b="0" i="0" u="none" strike="noStrike" dirty="0">
                <a:solidFill>
                  <a:srgbClr val="0645AD"/>
                </a:solidFill>
                <a:effectLst/>
                <a:latin typeface="Arial" panose="020B0604020202020204" pitchFamily="34" charset="0"/>
                <a:hlinkClick r:id="rId7" tooltip="İran"/>
              </a:rPr>
              <a:t>İran</a:t>
            </a:r>
            <a:r>
              <a:rPr lang="tr-TR" b="0" i="0" dirty="0">
                <a:solidFill>
                  <a:srgbClr val="202122"/>
                </a:solidFill>
                <a:effectLst/>
                <a:latin typeface="Arial" panose="020B0604020202020204" pitchFamily="34" charset="0"/>
              </a:rPr>
              <a:t>, </a:t>
            </a:r>
            <a:r>
              <a:rPr lang="tr-TR" b="0" i="0" u="none" strike="noStrike" dirty="0">
                <a:solidFill>
                  <a:srgbClr val="0645AD"/>
                </a:solidFill>
                <a:effectLst/>
                <a:latin typeface="Arial" panose="020B0604020202020204" pitchFamily="34" charset="0"/>
                <a:hlinkClick r:id="rId8" tooltip="Azerbaycan"/>
              </a:rPr>
              <a:t>Azerbaycan</a:t>
            </a:r>
            <a:r>
              <a:rPr lang="tr-TR" b="0" i="0" dirty="0">
                <a:solidFill>
                  <a:srgbClr val="202122"/>
                </a:solidFill>
                <a:effectLst/>
                <a:latin typeface="Arial" panose="020B0604020202020204" pitchFamily="34" charset="0"/>
              </a:rPr>
              <a:t>, </a:t>
            </a:r>
            <a:r>
              <a:rPr lang="tr-TR" b="0" i="0" u="none" strike="noStrike" dirty="0">
                <a:solidFill>
                  <a:srgbClr val="0645AD"/>
                </a:solidFill>
                <a:effectLst/>
                <a:latin typeface="Arial" panose="020B0604020202020204" pitchFamily="34" charset="0"/>
                <a:hlinkClick r:id="rId9" tooltip="Hindistan"/>
              </a:rPr>
              <a:t>Hindistan</a:t>
            </a:r>
            <a:r>
              <a:rPr lang="tr-TR" b="0" i="0" dirty="0">
                <a:solidFill>
                  <a:srgbClr val="202122"/>
                </a:solidFill>
                <a:effectLst/>
                <a:latin typeface="Arial" panose="020B0604020202020204" pitchFamily="34" charset="0"/>
              </a:rPr>
              <a:t>, </a:t>
            </a:r>
            <a:r>
              <a:rPr lang="tr-TR" b="0" i="0" u="none" strike="noStrike" dirty="0">
                <a:solidFill>
                  <a:srgbClr val="0645AD"/>
                </a:solidFill>
                <a:effectLst/>
                <a:latin typeface="Arial" panose="020B0604020202020204" pitchFamily="34" charset="0"/>
                <a:hlinkClick r:id="rId10" tooltip="Irak"/>
              </a:rPr>
              <a:t>Irak</a:t>
            </a:r>
            <a:r>
              <a:rPr lang="tr-TR" b="0" i="0" dirty="0">
                <a:solidFill>
                  <a:srgbClr val="202122"/>
                </a:solidFill>
                <a:effectLst/>
                <a:latin typeface="Arial" panose="020B0604020202020204" pitchFamily="34" charset="0"/>
              </a:rPr>
              <a:t> ve </a:t>
            </a:r>
            <a:r>
              <a:rPr lang="tr-TR" b="0" i="0" u="none" strike="noStrike" dirty="0">
                <a:solidFill>
                  <a:srgbClr val="0645AD"/>
                </a:solidFill>
                <a:effectLst/>
                <a:latin typeface="Arial" panose="020B0604020202020204" pitchFamily="34" charset="0"/>
                <a:hlinkClick r:id="rId11" tooltip="Anadolu"/>
              </a:rPr>
              <a:t>Anadolu</a:t>
            </a:r>
            <a:r>
              <a:rPr lang="tr-TR" b="0" i="0" dirty="0">
                <a:solidFill>
                  <a:srgbClr val="202122"/>
                </a:solidFill>
                <a:effectLst/>
                <a:latin typeface="Arial" panose="020B0604020202020204" pitchFamily="34" charset="0"/>
              </a:rPr>
              <a:t>'da göç ettiler.</a:t>
            </a:r>
          </a:p>
          <a:p>
            <a:pPr algn="l"/>
            <a:r>
              <a:rPr lang="tr-TR" b="0" i="0" dirty="0">
                <a:solidFill>
                  <a:srgbClr val="202122"/>
                </a:solidFill>
                <a:effectLst/>
                <a:latin typeface="Arial" panose="020B0604020202020204" pitchFamily="34" charset="0"/>
              </a:rPr>
              <a:t>Osmanlı Devletinin son zamanlarında, 1877-78 Osmanlı-Rus savaşları esnasında, Tuna boylarından, Balkanlardan ve </a:t>
            </a:r>
            <a:r>
              <a:rPr lang="tr-TR" b="0" i="0" u="none" strike="noStrike" dirty="0">
                <a:solidFill>
                  <a:srgbClr val="0645AD"/>
                </a:solidFill>
                <a:effectLst/>
                <a:latin typeface="Arial" panose="020B0604020202020204" pitchFamily="34" charset="0"/>
                <a:hlinkClick r:id="rId12" tooltip="Kırım"/>
              </a:rPr>
              <a:t>Kırım</a:t>
            </a:r>
            <a:r>
              <a:rPr lang="tr-TR" b="0" i="0" dirty="0">
                <a:solidFill>
                  <a:srgbClr val="202122"/>
                </a:solidFill>
                <a:effectLst/>
                <a:latin typeface="Arial" panose="020B0604020202020204" pitchFamily="34" charset="0"/>
              </a:rPr>
              <a:t>'dan Anadolu'ya yapılan toplu göç, </a:t>
            </a:r>
            <a:r>
              <a:rPr lang="tr-TR" b="0" i="0" u="none" strike="noStrike" dirty="0">
                <a:solidFill>
                  <a:srgbClr val="DD3333"/>
                </a:solidFill>
                <a:effectLst/>
                <a:latin typeface="Arial" panose="020B0604020202020204" pitchFamily="34" charset="0"/>
                <a:hlinkClick r:id="rId13" tooltip="93 Muhaceratı (sayfa mevcut değil)"/>
              </a:rPr>
              <a:t>93 </a:t>
            </a:r>
            <a:r>
              <a:rPr lang="tr-TR" b="0" i="0" u="none" strike="noStrike" dirty="0" err="1">
                <a:solidFill>
                  <a:srgbClr val="DD3333"/>
                </a:solidFill>
                <a:effectLst/>
                <a:latin typeface="Arial" panose="020B0604020202020204" pitchFamily="34" charset="0"/>
                <a:hlinkClick r:id="rId13" tooltip="93 Muhaceratı (sayfa mevcut değil)"/>
              </a:rPr>
              <a:t>Muhaceratı</a:t>
            </a:r>
            <a:r>
              <a:rPr lang="tr-TR" b="0" i="0" dirty="0">
                <a:solidFill>
                  <a:srgbClr val="202122"/>
                </a:solidFill>
                <a:effectLst/>
                <a:latin typeface="Arial" panose="020B0604020202020204" pitchFamily="34" charset="0"/>
              </a:rPr>
              <a:t> olarak bilinir. 1950'li yıllarda, Balkan Türklerin, Balkan ülkelerinden (</a:t>
            </a:r>
            <a:r>
              <a:rPr lang="tr-TR" b="0" i="0" u="none" strike="noStrike" dirty="0">
                <a:solidFill>
                  <a:srgbClr val="0645AD"/>
                </a:solidFill>
                <a:effectLst/>
                <a:latin typeface="Arial" panose="020B0604020202020204" pitchFamily="34" charset="0"/>
                <a:hlinkClick r:id="rId14" tooltip="Romanya"/>
              </a:rPr>
              <a:t>Romanya</a:t>
            </a:r>
            <a:r>
              <a:rPr lang="tr-TR" b="0" i="0" dirty="0">
                <a:solidFill>
                  <a:srgbClr val="202122"/>
                </a:solidFill>
                <a:effectLst/>
                <a:latin typeface="Arial" panose="020B0604020202020204" pitchFamily="34" charset="0"/>
              </a:rPr>
              <a:t>, </a:t>
            </a:r>
            <a:r>
              <a:rPr lang="tr-TR" b="0" i="0" u="none" strike="noStrike" dirty="0">
                <a:solidFill>
                  <a:srgbClr val="0645AD"/>
                </a:solidFill>
                <a:effectLst/>
                <a:latin typeface="Arial" panose="020B0604020202020204" pitchFamily="34" charset="0"/>
                <a:hlinkClick r:id="rId15" tooltip="Yugoslavya"/>
              </a:rPr>
              <a:t>Yugoslavya</a:t>
            </a:r>
            <a:r>
              <a:rPr lang="tr-TR" b="0" i="0" dirty="0">
                <a:solidFill>
                  <a:srgbClr val="202122"/>
                </a:solidFill>
                <a:effectLst/>
                <a:latin typeface="Arial" panose="020B0604020202020204" pitchFamily="34" charset="0"/>
              </a:rPr>
              <a:t>, </a:t>
            </a:r>
            <a:r>
              <a:rPr lang="tr-TR" b="0" i="0" u="none" strike="noStrike" dirty="0">
                <a:solidFill>
                  <a:srgbClr val="0645AD"/>
                </a:solidFill>
                <a:effectLst/>
                <a:latin typeface="Arial" panose="020B0604020202020204" pitchFamily="34" charset="0"/>
                <a:hlinkClick r:id="rId16" tooltip="Bulgaristan"/>
              </a:rPr>
              <a:t>Bulgaristan</a:t>
            </a:r>
            <a:r>
              <a:rPr lang="tr-TR" b="0" i="0" dirty="0">
                <a:solidFill>
                  <a:srgbClr val="202122"/>
                </a:solidFill>
                <a:effectLst/>
                <a:latin typeface="Arial" panose="020B0604020202020204" pitchFamily="34" charset="0"/>
              </a:rPr>
              <a:t>) ve </a:t>
            </a:r>
            <a:r>
              <a:rPr lang="tr-TR" b="0" i="0" u="none" strike="noStrike" dirty="0">
                <a:solidFill>
                  <a:srgbClr val="0645AD"/>
                </a:solidFill>
                <a:effectLst/>
                <a:latin typeface="Arial" panose="020B0604020202020204" pitchFamily="34" charset="0"/>
                <a:hlinkClick r:id="rId17" tooltip="Rusya"/>
              </a:rPr>
              <a:t>Rusya</a:t>
            </a:r>
            <a:r>
              <a:rPr lang="tr-TR" b="0" i="0" dirty="0">
                <a:solidFill>
                  <a:srgbClr val="202122"/>
                </a:solidFill>
                <a:effectLst/>
                <a:latin typeface="Arial" panose="020B0604020202020204" pitchFamily="34" charset="0"/>
              </a:rPr>
              <a:t>'dan </a:t>
            </a:r>
            <a:r>
              <a:rPr lang="tr-TR" b="0" i="0" u="none" strike="noStrike" dirty="0">
                <a:solidFill>
                  <a:srgbClr val="0645AD"/>
                </a:solidFill>
                <a:effectLst/>
                <a:latin typeface="Arial" panose="020B0604020202020204" pitchFamily="34" charset="0"/>
                <a:hlinkClick r:id="rId18" tooltip="Türkiye"/>
              </a:rPr>
              <a:t>Türkiye</a:t>
            </a:r>
            <a:r>
              <a:rPr lang="tr-TR" b="0" i="0" dirty="0">
                <a:solidFill>
                  <a:srgbClr val="202122"/>
                </a:solidFill>
                <a:effectLst/>
                <a:latin typeface="Arial" panose="020B0604020202020204" pitchFamily="34" charset="0"/>
              </a:rPr>
              <a:t>'ye toplu göç ettiler.</a:t>
            </a:r>
          </a:p>
          <a:p>
            <a:pPr algn="l"/>
            <a:r>
              <a:rPr lang="tr-TR" b="0" i="0" u="none" strike="noStrike" dirty="0">
                <a:solidFill>
                  <a:srgbClr val="0645AD"/>
                </a:solidFill>
                <a:effectLst/>
                <a:latin typeface="Arial" panose="020B0604020202020204" pitchFamily="34" charset="0"/>
                <a:hlinkClick r:id="rId19" tooltip="Afganistan"/>
              </a:rPr>
              <a:t>Afganistan</a:t>
            </a:r>
            <a:r>
              <a:rPr lang="tr-TR" b="0" i="0" dirty="0">
                <a:solidFill>
                  <a:srgbClr val="202122"/>
                </a:solidFill>
                <a:effectLst/>
                <a:latin typeface="Arial" panose="020B0604020202020204" pitchFamily="34" charset="0"/>
              </a:rPr>
              <a:t>'ın </a:t>
            </a:r>
            <a:r>
              <a:rPr lang="tr-TR" b="0" i="0" u="none" strike="noStrike" dirty="0">
                <a:solidFill>
                  <a:srgbClr val="0645AD"/>
                </a:solidFill>
                <a:effectLst/>
                <a:latin typeface="Arial" panose="020B0604020202020204" pitchFamily="34" charset="0"/>
                <a:hlinkClick r:id="rId17" tooltip="Rusya"/>
              </a:rPr>
              <a:t>Rusya</a:t>
            </a:r>
            <a:r>
              <a:rPr lang="tr-TR" b="0" i="0" dirty="0">
                <a:solidFill>
                  <a:srgbClr val="202122"/>
                </a:solidFill>
                <a:effectLst/>
                <a:latin typeface="Arial" panose="020B0604020202020204" pitchFamily="34" charset="0"/>
              </a:rPr>
              <a:t> tarafından işgali ile 2,5 milyon Afgan'ın başta </a:t>
            </a:r>
            <a:r>
              <a:rPr lang="tr-TR" b="0" i="0" u="none" strike="noStrike" dirty="0">
                <a:solidFill>
                  <a:srgbClr val="0645AD"/>
                </a:solidFill>
                <a:effectLst/>
                <a:latin typeface="Arial" panose="020B0604020202020204" pitchFamily="34" charset="0"/>
                <a:hlinkClick r:id="rId20" tooltip="Pakistan"/>
              </a:rPr>
              <a:t>Pakistan</a:t>
            </a:r>
            <a:r>
              <a:rPr lang="tr-TR" b="0" i="0" dirty="0">
                <a:solidFill>
                  <a:srgbClr val="202122"/>
                </a:solidFill>
                <a:effectLst/>
                <a:latin typeface="Arial" panose="020B0604020202020204" pitchFamily="34" charset="0"/>
              </a:rPr>
              <a:t> olmak üzere çeşitli İslam ülkelerine göçü, Filistinlilerin İsrail tarafından, göçe mecbur bırakılması, </a:t>
            </a:r>
            <a:r>
              <a:rPr lang="tr-TR" b="0" i="0" u="none" strike="noStrike" dirty="0">
                <a:solidFill>
                  <a:srgbClr val="0645AD"/>
                </a:solidFill>
                <a:effectLst/>
                <a:latin typeface="Arial" panose="020B0604020202020204" pitchFamily="34" charset="0"/>
                <a:hlinkClick r:id="rId16" tooltip="Bulgaristan"/>
              </a:rPr>
              <a:t>Bulgaristan</a:t>
            </a:r>
            <a:r>
              <a:rPr lang="tr-TR" b="0" i="0" dirty="0">
                <a:solidFill>
                  <a:srgbClr val="202122"/>
                </a:solidFill>
                <a:effectLst/>
                <a:latin typeface="Arial" panose="020B0604020202020204" pitchFamily="34" charset="0"/>
              </a:rPr>
              <a:t>'da yaşayan Türklerin (1989) vatanlarından çıkarılarak göçe zorlanmaları (1991) olayları da siyasi göçlerin örneklerindendir.</a:t>
            </a:r>
          </a:p>
          <a:p>
            <a:endParaRPr lang="tr-TR" dirty="0"/>
          </a:p>
        </p:txBody>
      </p:sp>
    </p:spTree>
    <p:extLst>
      <p:ext uri="{BB962C8B-B14F-4D97-AF65-F5344CB8AC3E}">
        <p14:creationId xmlns:p14="http://schemas.microsoft.com/office/powerpoint/2010/main" val="264649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60887A7F-0195-4F68-8DF4-134298EE14FC}"/>
              </a:ext>
            </a:extLst>
          </p:cNvPr>
          <p:cNvSpPr>
            <a:spLocks noGrp="1"/>
          </p:cNvSpPr>
          <p:nvPr>
            <p:ph idx="1"/>
          </p:nvPr>
        </p:nvSpPr>
        <p:spPr>
          <a:xfrm>
            <a:off x="684212" y="685800"/>
            <a:ext cx="8534400" cy="5025887"/>
          </a:xfrm>
        </p:spPr>
        <p:txBody>
          <a:bodyPr>
            <a:normAutofit/>
          </a:bodyPr>
          <a:lstStyle/>
          <a:p>
            <a:pPr algn="l"/>
            <a:r>
              <a:rPr lang="tr-TR" b="0" i="0" dirty="0">
                <a:solidFill>
                  <a:srgbClr val="000000"/>
                </a:solidFill>
                <a:effectLst/>
                <a:latin typeface="Linux Libertine"/>
              </a:rPr>
              <a:t>Göçün etkileri </a:t>
            </a:r>
            <a:r>
              <a:rPr lang="tr-TR" b="1" i="0" dirty="0">
                <a:solidFill>
                  <a:srgbClr val="000000"/>
                </a:solidFill>
                <a:effectLst/>
                <a:latin typeface="Arial" panose="020B0604020202020204" pitchFamily="34" charset="0"/>
              </a:rPr>
              <a:t>Göç veren ülkeye etkileri:</a:t>
            </a:r>
          </a:p>
          <a:p>
            <a:pPr algn="l"/>
            <a:r>
              <a:rPr lang="tr-TR" b="0" i="0" dirty="0">
                <a:solidFill>
                  <a:srgbClr val="202122"/>
                </a:solidFill>
                <a:effectLst/>
                <a:latin typeface="Arial" panose="020B0604020202020204" pitchFamily="34" charset="0"/>
              </a:rPr>
              <a:t>Göç veren ülkelerde işsizlik azalır.</a:t>
            </a:r>
          </a:p>
          <a:p>
            <a:pPr algn="l">
              <a:buFont typeface="Arial" panose="020B0604020202020204" pitchFamily="34" charset="0"/>
              <a:buChar char="•"/>
            </a:pPr>
            <a:r>
              <a:rPr lang="tr-TR" b="0" i="0" dirty="0">
                <a:solidFill>
                  <a:srgbClr val="202122"/>
                </a:solidFill>
                <a:effectLst/>
                <a:latin typeface="Arial" panose="020B0604020202020204" pitchFamily="34" charset="0"/>
              </a:rPr>
              <a:t>Nüfus azalır.</a:t>
            </a:r>
          </a:p>
          <a:p>
            <a:pPr algn="l">
              <a:buFont typeface="Arial" panose="020B0604020202020204" pitchFamily="34" charset="0"/>
              <a:buChar char="•"/>
            </a:pPr>
            <a:r>
              <a:rPr lang="tr-TR" b="0" i="0" dirty="0">
                <a:solidFill>
                  <a:srgbClr val="202122"/>
                </a:solidFill>
                <a:effectLst/>
                <a:latin typeface="Arial" panose="020B0604020202020204" pitchFamily="34" charset="0"/>
              </a:rPr>
              <a:t>Yurt dışı işçileri ülkelerine döviz gönderirler. 2014'te 401 milyar $ olan işçi dövizlerinin 2015'te 515 milyar $ olacağı tahmin edilmektedir. Dünya Bankasına göre işçi dövizleri gelişmekte olan ülkelerin 2011 </a:t>
            </a:r>
            <a:r>
              <a:rPr lang="tr-TR" b="0" i="0" dirty="0" err="1">
                <a:solidFill>
                  <a:srgbClr val="202122"/>
                </a:solidFill>
                <a:effectLst/>
                <a:latin typeface="Arial" panose="020B0604020202020204" pitchFamily="34" charset="0"/>
              </a:rPr>
              <a:t>GSMH'nın</a:t>
            </a:r>
            <a:r>
              <a:rPr lang="tr-TR" b="0" i="0" dirty="0">
                <a:solidFill>
                  <a:srgbClr val="202122"/>
                </a:solidFill>
                <a:effectLst/>
                <a:latin typeface="Arial" panose="020B0604020202020204" pitchFamily="34" charset="0"/>
              </a:rPr>
              <a:t> %10'unu oluşturmuştur. Türkiye'ye 1964'te 45 milyon $, 1980'de 2 milyar $, 2010'da 950 milyon $ işçi dövizi gelmiştir.</a:t>
            </a:r>
          </a:p>
          <a:p>
            <a:pPr algn="l">
              <a:buFont typeface="Arial" panose="020B0604020202020204" pitchFamily="34" charset="0"/>
              <a:buChar char="•"/>
            </a:pPr>
            <a:r>
              <a:rPr lang="tr-TR" b="0" i="0" dirty="0">
                <a:solidFill>
                  <a:srgbClr val="202122"/>
                </a:solidFill>
                <a:effectLst/>
                <a:latin typeface="Arial" panose="020B0604020202020204" pitchFamily="34" charset="0"/>
              </a:rPr>
              <a:t>Göç eden insanlar gittikleri ülkelerde yeni beceriler, iş tecrübeleri kazanarak, ülkelerine aktarırlar.</a:t>
            </a:r>
          </a:p>
          <a:p>
            <a:endParaRPr lang="tr-TR" dirty="0"/>
          </a:p>
        </p:txBody>
      </p:sp>
    </p:spTree>
    <p:extLst>
      <p:ext uri="{BB962C8B-B14F-4D97-AF65-F5344CB8AC3E}">
        <p14:creationId xmlns:p14="http://schemas.microsoft.com/office/powerpoint/2010/main" val="758535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10BC1A41-E1DC-41D5-AEF8-3F0A547A47F4}"/>
              </a:ext>
            </a:extLst>
          </p:cNvPr>
          <p:cNvSpPr>
            <a:spLocks noGrp="1"/>
          </p:cNvSpPr>
          <p:nvPr>
            <p:ph idx="1"/>
          </p:nvPr>
        </p:nvSpPr>
        <p:spPr>
          <a:xfrm>
            <a:off x="684212" y="685800"/>
            <a:ext cx="8534400" cy="4840357"/>
          </a:xfrm>
        </p:spPr>
        <p:txBody>
          <a:bodyPr/>
          <a:lstStyle/>
          <a:p>
            <a:pPr algn="l"/>
            <a:r>
              <a:rPr lang="tr-TR" b="1" i="0" dirty="0">
                <a:solidFill>
                  <a:srgbClr val="000000"/>
                </a:solidFill>
                <a:effectLst/>
                <a:latin typeface="Arial" panose="020B0604020202020204" pitchFamily="34" charset="0"/>
              </a:rPr>
              <a:t>Göç alan ülkelere etkisi</a:t>
            </a:r>
            <a:r>
              <a:rPr lang="tr-TR" dirty="0">
                <a:solidFill>
                  <a:srgbClr val="54595D"/>
                </a:solidFill>
                <a:latin typeface="Arial" panose="020B0604020202020204" pitchFamily="34" charset="0"/>
              </a:rPr>
              <a:t>:</a:t>
            </a:r>
          </a:p>
          <a:p>
            <a:pPr algn="l"/>
            <a:r>
              <a:rPr lang="tr-TR" b="0" i="0" dirty="0">
                <a:solidFill>
                  <a:srgbClr val="202122"/>
                </a:solidFill>
                <a:effectLst/>
                <a:latin typeface="Arial" panose="020B0604020202020204" pitchFamily="34" charset="0"/>
              </a:rPr>
              <a:t>İş gücü açığı kapanır.</a:t>
            </a:r>
          </a:p>
          <a:p>
            <a:pPr algn="l">
              <a:buFont typeface="Arial" panose="020B0604020202020204" pitchFamily="34" charset="0"/>
              <a:buChar char="•"/>
            </a:pPr>
            <a:r>
              <a:rPr lang="tr-TR" b="0" i="0" dirty="0">
                <a:solidFill>
                  <a:srgbClr val="202122"/>
                </a:solidFill>
                <a:effectLst/>
                <a:latin typeface="Arial" panose="020B0604020202020204" pitchFamily="34" charset="0"/>
              </a:rPr>
              <a:t>Nüfus artar.</a:t>
            </a:r>
          </a:p>
          <a:p>
            <a:pPr algn="l">
              <a:buFont typeface="Arial" panose="020B0604020202020204" pitchFamily="34" charset="0"/>
              <a:buChar char="•"/>
            </a:pPr>
            <a:r>
              <a:rPr lang="tr-TR" b="0" i="0" dirty="0">
                <a:solidFill>
                  <a:srgbClr val="202122"/>
                </a:solidFill>
                <a:effectLst/>
                <a:latin typeface="Arial" panose="020B0604020202020204" pitchFamily="34" charset="0"/>
              </a:rPr>
              <a:t>Göçmenlerin kültürel uyum sorunu yaşaması.</a:t>
            </a:r>
          </a:p>
          <a:p>
            <a:pPr algn="l">
              <a:buFont typeface="Arial" panose="020B0604020202020204" pitchFamily="34" charset="0"/>
              <a:buChar char="•"/>
            </a:pPr>
            <a:r>
              <a:rPr lang="tr-TR" b="0" i="0" dirty="0">
                <a:solidFill>
                  <a:srgbClr val="202122"/>
                </a:solidFill>
                <a:effectLst/>
                <a:latin typeface="Arial" panose="020B0604020202020204" pitchFamily="34" charset="0"/>
              </a:rPr>
              <a:t>Yoğun göç sonucu şehirlerde gecekondulaşma.</a:t>
            </a:r>
          </a:p>
          <a:p>
            <a:pPr algn="l">
              <a:buFont typeface="Arial" panose="020B0604020202020204" pitchFamily="34" charset="0"/>
              <a:buChar char="•"/>
            </a:pPr>
            <a:r>
              <a:rPr lang="tr-TR" b="0" i="0" dirty="0">
                <a:solidFill>
                  <a:srgbClr val="202122"/>
                </a:solidFill>
                <a:effectLst/>
                <a:latin typeface="Arial" panose="020B0604020202020204" pitchFamily="34" charset="0"/>
              </a:rPr>
              <a:t>Yerli halkın göçmen topluluğu kabullenme ya da tam tersi dışlama tepkileri söz konusu olabilir. </a:t>
            </a:r>
            <a:r>
              <a:rPr lang="tr-TR" b="0" i="0" u="none" strike="noStrike" dirty="0">
                <a:solidFill>
                  <a:srgbClr val="0645AD"/>
                </a:solidFill>
                <a:effectLst/>
                <a:latin typeface="Arial" panose="020B0604020202020204" pitchFamily="34" charset="0"/>
                <a:hlinkClick r:id="rId2" tooltip="Ayrımcılık"/>
              </a:rPr>
              <a:t>Ayrımcılık</a:t>
            </a:r>
            <a:r>
              <a:rPr lang="tr-TR" b="0" i="0" dirty="0">
                <a:solidFill>
                  <a:srgbClr val="202122"/>
                </a:solidFill>
                <a:effectLst/>
                <a:latin typeface="Arial" panose="020B0604020202020204" pitchFamily="34" charset="0"/>
              </a:rPr>
              <a:t> ve </a:t>
            </a:r>
            <a:r>
              <a:rPr lang="tr-TR" b="0" i="0" u="none" strike="noStrike" dirty="0">
                <a:solidFill>
                  <a:srgbClr val="0645AD"/>
                </a:solidFill>
                <a:effectLst/>
                <a:latin typeface="Arial" panose="020B0604020202020204" pitchFamily="34" charset="0"/>
                <a:hlinkClick r:id="rId3" tooltip="Irkçılık"/>
              </a:rPr>
              <a:t>ırkçılık</a:t>
            </a:r>
            <a:r>
              <a:rPr lang="tr-TR" b="0" i="0" dirty="0">
                <a:solidFill>
                  <a:srgbClr val="202122"/>
                </a:solidFill>
                <a:effectLst/>
                <a:latin typeface="Arial" panose="020B0604020202020204" pitchFamily="34" charset="0"/>
              </a:rPr>
              <a:t> görülebilir.</a:t>
            </a:r>
          </a:p>
          <a:p>
            <a:pPr algn="l">
              <a:buFont typeface="Arial" panose="020B0604020202020204" pitchFamily="34" charset="0"/>
              <a:buChar char="•"/>
            </a:pPr>
            <a:r>
              <a:rPr lang="tr-TR" b="0" i="0" dirty="0">
                <a:solidFill>
                  <a:srgbClr val="202122"/>
                </a:solidFill>
                <a:effectLst/>
                <a:latin typeface="Arial" panose="020B0604020202020204" pitchFamily="34" charset="0"/>
              </a:rPr>
              <a:t>Yerli halk ile göçmenler arasında rekabet ortamı oluşur.</a:t>
            </a:r>
          </a:p>
          <a:p>
            <a:endParaRPr lang="tr-TR" dirty="0"/>
          </a:p>
        </p:txBody>
      </p:sp>
    </p:spTree>
    <p:extLst>
      <p:ext uri="{BB962C8B-B14F-4D97-AF65-F5344CB8AC3E}">
        <p14:creationId xmlns:p14="http://schemas.microsoft.com/office/powerpoint/2010/main" val="2699124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çerik Yer Tutucusu 4">
            <a:extLst>
              <a:ext uri="{FF2B5EF4-FFF2-40B4-BE49-F238E27FC236}">
                <a16:creationId xmlns:a16="http://schemas.microsoft.com/office/drawing/2014/main" id="{40083912-2850-49E5-AB09-6ACA41639FCF}"/>
              </a:ext>
            </a:extLst>
          </p:cNvPr>
          <p:cNvPicPr>
            <a:picLocks noGrp="1" noChangeAspect="1"/>
          </p:cNvPicPr>
          <p:nvPr>
            <p:ph idx="1"/>
          </p:nvPr>
        </p:nvPicPr>
        <p:blipFill>
          <a:blip r:embed="rId2"/>
          <a:stretch>
            <a:fillRect/>
          </a:stretch>
        </p:blipFill>
        <p:spPr>
          <a:xfrm>
            <a:off x="172278" y="144117"/>
            <a:ext cx="8865704" cy="6428961"/>
          </a:xfrm>
        </p:spPr>
      </p:pic>
    </p:spTree>
    <p:extLst>
      <p:ext uri="{BB962C8B-B14F-4D97-AF65-F5344CB8AC3E}">
        <p14:creationId xmlns:p14="http://schemas.microsoft.com/office/powerpoint/2010/main" val="63910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3CA2EC58-5668-418A-9905-944E40216191}"/>
              </a:ext>
            </a:extLst>
          </p:cNvPr>
          <p:cNvSpPr>
            <a:spLocks noGrp="1"/>
          </p:cNvSpPr>
          <p:nvPr>
            <p:ph idx="1"/>
          </p:nvPr>
        </p:nvSpPr>
        <p:spPr/>
        <p:txBody>
          <a:bodyPr/>
          <a:lstStyle/>
          <a:p>
            <a:r>
              <a:rPr lang="tr-TR" dirty="0"/>
              <a:t>Beni izlediğiniz için teşekkürler.</a:t>
            </a:r>
          </a:p>
          <a:p>
            <a:r>
              <a:rPr lang="tr-TR" dirty="0"/>
              <a:t>7/A </a:t>
            </a:r>
          </a:p>
          <a:p>
            <a:r>
              <a:rPr lang="tr-TR" dirty="0"/>
              <a:t>Atatürk Ortaokulu</a:t>
            </a:r>
          </a:p>
        </p:txBody>
      </p:sp>
    </p:spTree>
    <p:extLst>
      <p:ext uri="{BB962C8B-B14F-4D97-AF65-F5344CB8AC3E}">
        <p14:creationId xmlns:p14="http://schemas.microsoft.com/office/powerpoint/2010/main" val="65075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Dilim">
  <a:themeElements>
    <a:clrScheme name="Slice">
      <a:dk1>
        <a:sysClr val="windowText" lastClr="000000"/>
      </a:dk1>
      <a:lt1>
        <a:sysClr val="window" lastClr="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docProps/app.xml><?xml version="1.0" encoding="utf-8"?>
<Properties xmlns="http://schemas.openxmlformats.org/officeDocument/2006/extended-properties" xmlns:vt="http://schemas.openxmlformats.org/officeDocument/2006/docPropsVTypes">
  <Template>Slice</Template>
  <TotalTime>8</TotalTime>
  <Words>782</Words>
  <Application>Microsoft Office PowerPoint</Application>
  <PresentationFormat>Geniş ekran</PresentationFormat>
  <Paragraphs>41</Paragraphs>
  <Slides>10</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10</vt:i4>
      </vt:variant>
    </vt:vector>
  </HeadingPairs>
  <TitlesOfParts>
    <vt:vector size="15" baseType="lpstr">
      <vt:lpstr>Arial</vt:lpstr>
      <vt:lpstr>Century Gothic</vt:lpstr>
      <vt:lpstr>Linux Libertine</vt:lpstr>
      <vt:lpstr>Wingdings 3</vt:lpstr>
      <vt:lpstr>Dilim</vt:lpstr>
      <vt:lpstr>İnsan göçleri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İnsan göçleri </dc:title>
  <dc:creator>samsung</dc:creator>
  <cp:lastModifiedBy>samsung</cp:lastModifiedBy>
  <cp:revision>2</cp:revision>
  <dcterms:created xsi:type="dcterms:W3CDTF">2021-12-23T15:24:27Z</dcterms:created>
  <dcterms:modified xsi:type="dcterms:W3CDTF">2021-12-23T15:34:30Z</dcterms:modified>
</cp:coreProperties>
</file>