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70" r:id="rId14"/>
    <p:sldId id="268"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tr-TR"/>
              <a:t>Asıl başlık stilini düzenlemek için tıklayın</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tr-TR"/>
              <a:t>Asıl başlık stilini düzenlemek için tıklayın</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3/24/2022</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tr-TR"/>
              <a:t>Asıl metin stillerini düzenlemek için tıklayın</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tr-TR"/>
              <a:t>Asıl başlık stilini düzenlemek için tıklayın</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tr-TR"/>
              <a:t>Asıl metin stillerini düzenlemek için tıklayın</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3/24/2022</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FCC6F6-AB5C-8A49-8A69-78918215F0EA}"/>
              </a:ext>
            </a:extLst>
          </p:cNvPr>
          <p:cNvSpPr>
            <a:spLocks noGrp="1"/>
          </p:cNvSpPr>
          <p:nvPr>
            <p:ph type="ctrTitle"/>
          </p:nvPr>
        </p:nvSpPr>
        <p:spPr>
          <a:xfrm>
            <a:off x="1751012" y="609601"/>
            <a:ext cx="8676222" cy="3645724"/>
          </a:xfrm>
        </p:spPr>
        <p:txBody>
          <a:bodyPr>
            <a:normAutofit/>
          </a:bodyPr>
          <a:lstStyle/>
          <a:p>
            <a:r>
              <a:rPr lang="tr-TR" sz="6000">
                <a:latin typeface="Arial Black" panose="020B0604020202020204" pitchFamily="34" charset="0"/>
                <a:cs typeface="Arial Black" panose="020B0604020202020204" pitchFamily="34" charset="0"/>
              </a:rPr>
              <a:t>Geleceğin senin ellerinde </a:t>
            </a:r>
          </a:p>
        </p:txBody>
      </p:sp>
      <p:sp>
        <p:nvSpPr>
          <p:cNvPr id="3" name="Alt Başlık 2">
            <a:extLst>
              <a:ext uri="{FF2B5EF4-FFF2-40B4-BE49-F238E27FC236}">
                <a16:creationId xmlns:a16="http://schemas.microsoft.com/office/drawing/2014/main" id="{B28FECE2-E9BB-0746-B131-D77C0217E446}"/>
              </a:ext>
            </a:extLst>
          </p:cNvPr>
          <p:cNvSpPr>
            <a:spLocks noGrp="1"/>
          </p:cNvSpPr>
          <p:nvPr>
            <p:ph type="subTitle" idx="1"/>
          </p:nvPr>
        </p:nvSpPr>
        <p:spPr/>
        <p:txBody>
          <a:bodyPr/>
          <a:lstStyle/>
          <a:p>
            <a:endParaRPr lang="tr-TR"/>
          </a:p>
        </p:txBody>
      </p:sp>
    </p:spTree>
    <p:extLst>
      <p:ext uri="{BB962C8B-B14F-4D97-AF65-F5344CB8AC3E}">
        <p14:creationId xmlns:p14="http://schemas.microsoft.com/office/powerpoint/2010/main" val="2667242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4F5B03B9-BBC1-1D49-A041-28797223B038}"/>
              </a:ext>
            </a:extLst>
          </p:cNvPr>
          <p:cNvSpPr>
            <a:spLocks noGrp="1"/>
          </p:cNvSpPr>
          <p:nvPr>
            <p:ph idx="1"/>
          </p:nvPr>
        </p:nvSpPr>
        <p:spPr>
          <a:xfrm>
            <a:off x="111332" y="0"/>
            <a:ext cx="12080668" cy="6857999"/>
          </a:xfrm>
        </p:spPr>
        <p:txBody>
          <a:bodyPr>
            <a:noAutofit/>
          </a:bodyPr>
          <a:lstStyle/>
          <a:p>
            <a:r>
              <a:rPr lang="tr-TR" sz="3600">
                <a:latin typeface="Arial" panose="020B0604020202020204" pitchFamily="34" charset="0"/>
                <a:cs typeface="Arial" panose="020B0604020202020204" pitchFamily="34" charset="0"/>
              </a:rPr>
              <a:t>Yetenek ve ilgilerine uygun meslek seçen bireylerin işlerini severek yaptıkları, mesleki başarılarının arttığı ve daha mutlu bir yaşam sürdürdükleri görülmektedir. Kişinin farklı meslekler arasından kendisine en uygun gördüğü ve mutlu olacağını düşündüğü mesleğe yönelmesi çok önemlidir.</a:t>
            </a:r>
          </a:p>
        </p:txBody>
      </p:sp>
    </p:spTree>
    <p:extLst>
      <p:ext uri="{BB962C8B-B14F-4D97-AF65-F5344CB8AC3E}">
        <p14:creationId xmlns:p14="http://schemas.microsoft.com/office/powerpoint/2010/main" val="261411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F5CC4DA-E783-684F-811D-211DC3BDE63E}"/>
              </a:ext>
            </a:extLst>
          </p:cNvPr>
          <p:cNvSpPr>
            <a:spLocks noGrp="1"/>
          </p:cNvSpPr>
          <p:nvPr>
            <p:ph type="title"/>
          </p:nvPr>
        </p:nvSpPr>
        <p:spPr/>
        <p:txBody>
          <a:bodyPr/>
          <a:lstStyle/>
          <a:p>
            <a:r>
              <a:rPr lang="tr-TR">
                <a:solidFill>
                  <a:schemeClr val="tx1"/>
                </a:solidFill>
              </a:rPr>
              <a:t>Uygun meslek seçiminde izlenilmesi gereken aşamalar:</a:t>
            </a:r>
          </a:p>
        </p:txBody>
      </p:sp>
      <p:sp>
        <p:nvSpPr>
          <p:cNvPr id="3" name="İçerik Yer Tutucusu 2">
            <a:extLst>
              <a:ext uri="{FF2B5EF4-FFF2-40B4-BE49-F238E27FC236}">
                <a16:creationId xmlns:a16="http://schemas.microsoft.com/office/drawing/2014/main" id="{E6A90757-6BC3-8A4C-8C28-6089133A4F0F}"/>
              </a:ext>
            </a:extLst>
          </p:cNvPr>
          <p:cNvSpPr>
            <a:spLocks noGrp="1"/>
          </p:cNvSpPr>
          <p:nvPr>
            <p:ph idx="1"/>
          </p:nvPr>
        </p:nvSpPr>
        <p:spPr/>
        <p:txBody>
          <a:bodyPr>
            <a:normAutofit/>
          </a:bodyPr>
          <a:lstStyle/>
          <a:p>
            <a:r>
              <a:rPr lang="tr-TR" sz="2800">
                <a:solidFill>
                  <a:srgbClr val="C00000"/>
                </a:solidFill>
                <a:latin typeface="Arial" panose="020B0604020202020204" pitchFamily="34" charset="0"/>
                <a:cs typeface="Arial" panose="020B0604020202020204" pitchFamily="34" charset="0"/>
              </a:rPr>
              <a:t>Kendini tanıma </a:t>
            </a:r>
          </a:p>
          <a:p>
            <a:r>
              <a:rPr lang="tr-TR" sz="2800">
                <a:solidFill>
                  <a:srgbClr val="00B050"/>
                </a:solidFill>
                <a:latin typeface="Arial" panose="020B0604020202020204" pitchFamily="34" charset="0"/>
                <a:cs typeface="Arial" panose="020B0604020202020204" pitchFamily="34" charset="0"/>
              </a:rPr>
              <a:t>Meslekleri tanıma </a:t>
            </a:r>
          </a:p>
          <a:p>
            <a:r>
              <a:rPr lang="tr-TR" sz="2800">
                <a:solidFill>
                  <a:srgbClr val="0070C0"/>
                </a:solidFill>
                <a:latin typeface="Arial" panose="020B0604020202020204" pitchFamily="34" charset="0"/>
                <a:cs typeface="Arial" panose="020B0604020202020204" pitchFamily="34" charset="0"/>
              </a:rPr>
              <a:t>Mesleki egitim hakkında bilgi edinme</a:t>
            </a:r>
          </a:p>
          <a:p>
            <a:r>
              <a:rPr lang="tr-TR" sz="2800">
                <a:solidFill>
                  <a:srgbClr val="7030A0"/>
                </a:solidFill>
                <a:latin typeface="Arial" panose="020B0604020202020204" pitchFamily="34" charset="0"/>
                <a:cs typeface="Arial" panose="020B0604020202020204" pitchFamily="34" charset="0"/>
              </a:rPr>
              <a:t>Edindiği bilgileri değerlendirme </a:t>
            </a:r>
          </a:p>
        </p:txBody>
      </p:sp>
    </p:spTree>
    <p:extLst>
      <p:ext uri="{BB962C8B-B14F-4D97-AF65-F5344CB8AC3E}">
        <p14:creationId xmlns:p14="http://schemas.microsoft.com/office/powerpoint/2010/main" val="64644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0" end="0"/>
                                            </p:txEl>
                                          </p:spTgt>
                                        </p:tgtEl>
                                        <p:attrNameLst>
                                          <p:attrName>ppt_w</p:attrName>
                                        </p:attrNameLst>
                                      </p:cBhvr>
                                    </p:anim>
                                    <p:anim by="(#ppt_w*0.50)" calcmode="lin" valueType="num">
                                      <p:cBhvr>
                                        <p:cTn id="15" dur="500" decel="50000" autoRev="1" fill="hold">
                                          <p:stCondLst>
                                            <p:cond delay="0"/>
                                          </p:stCondLst>
                                        </p:cTn>
                                        <p:tgtEl>
                                          <p:spTgt spid="3">
                                            <p:txEl>
                                              <p:pRg st="0" end="0"/>
                                            </p:txEl>
                                          </p:spTgt>
                                        </p:tgtEl>
                                        <p:attrNameLst>
                                          <p:attrName>ppt_x</p:attrName>
                                        </p:attrNameLst>
                                      </p:cBhvr>
                                    </p:anim>
                                    <p:anim from="(-#ppt_h/2)" to="(#ppt_y)" calcmode="lin" valueType="num">
                                      <p:cBhvr>
                                        <p:cTn id="16" dur="1000" fill="hold">
                                          <p:stCondLst>
                                            <p:cond delay="0"/>
                                          </p:stCondLst>
                                        </p:cTn>
                                        <p:tgtEl>
                                          <p:spTgt spid="3">
                                            <p:txEl>
                                              <p:pRg st="0" end="0"/>
                                            </p:txEl>
                                          </p:spTgt>
                                        </p:tgtEl>
                                        <p:attrNameLst>
                                          <p:attrName>ppt_y</p:attrName>
                                        </p:attrNameLst>
                                      </p:cBhvr>
                                    </p:anim>
                                    <p:animRot by="21600000">
                                      <p:cBhvr>
                                        <p:cTn id="17" dur="1000" fill="hold">
                                          <p:stCondLst>
                                            <p:cond delay="0"/>
                                          </p:stCondLst>
                                        </p:cTn>
                                        <p:tgtEl>
                                          <p:spTgt spid="3">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3">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1" end="1"/>
                                            </p:txEl>
                                          </p:spTgt>
                                        </p:tgtEl>
                                        <p:attrNameLst>
                                          <p:attrName>ppt_w</p:attrName>
                                        </p:attrNameLst>
                                      </p:cBhvr>
                                    </p:anim>
                                    <p:anim by="(#ppt_w*0.50)" calcmode="lin" valueType="num">
                                      <p:cBhvr>
                                        <p:cTn id="23" dur="500" decel="50000" autoRev="1" fill="hold">
                                          <p:stCondLst>
                                            <p:cond delay="0"/>
                                          </p:stCondLst>
                                        </p:cTn>
                                        <p:tgtEl>
                                          <p:spTgt spid="3">
                                            <p:txEl>
                                              <p:pRg st="1" end="1"/>
                                            </p:txEl>
                                          </p:spTgt>
                                        </p:tgtEl>
                                        <p:attrNameLst>
                                          <p:attrName>ppt_x</p:attrName>
                                        </p:attrNameLst>
                                      </p:cBhvr>
                                    </p:anim>
                                    <p:anim from="(-#ppt_h/2)" to="(#ppt_y)" calcmode="lin" valueType="num">
                                      <p:cBhvr>
                                        <p:cTn id="24" dur="1000" fill="hold">
                                          <p:stCondLst>
                                            <p:cond delay="0"/>
                                          </p:stCondLst>
                                        </p:cTn>
                                        <p:tgtEl>
                                          <p:spTgt spid="3">
                                            <p:txEl>
                                              <p:pRg st="1" end="1"/>
                                            </p:txEl>
                                          </p:spTgt>
                                        </p:tgtEl>
                                        <p:attrNameLst>
                                          <p:attrName>ppt_y</p:attrName>
                                        </p:attrNameLst>
                                      </p:cBhvr>
                                    </p:anim>
                                    <p:animRot by="21600000">
                                      <p:cBhvr>
                                        <p:cTn id="25" dur="1000" fill="hold">
                                          <p:stCondLst>
                                            <p:cond delay="0"/>
                                          </p:stCondLst>
                                        </p:cTn>
                                        <p:tgtEl>
                                          <p:spTgt spid="3">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3">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2" end="2"/>
                                            </p:txEl>
                                          </p:spTgt>
                                        </p:tgtEl>
                                        <p:attrNameLst>
                                          <p:attrName>ppt_w</p:attrName>
                                        </p:attrNameLst>
                                      </p:cBhvr>
                                    </p:anim>
                                    <p:anim by="(#ppt_w*0.50)" calcmode="lin" valueType="num">
                                      <p:cBhvr>
                                        <p:cTn id="31" dur="500" decel="50000" autoRev="1" fill="hold">
                                          <p:stCondLst>
                                            <p:cond delay="0"/>
                                          </p:stCondLst>
                                        </p:cTn>
                                        <p:tgtEl>
                                          <p:spTgt spid="3">
                                            <p:txEl>
                                              <p:pRg st="2" end="2"/>
                                            </p:txEl>
                                          </p:spTgt>
                                        </p:tgtEl>
                                        <p:attrNameLst>
                                          <p:attrName>ppt_x</p:attrName>
                                        </p:attrNameLst>
                                      </p:cBhvr>
                                    </p:anim>
                                    <p:anim from="(-#ppt_h/2)" to="(#ppt_y)" calcmode="lin" valueType="num">
                                      <p:cBhvr>
                                        <p:cTn id="32" dur="1000" fill="hold">
                                          <p:stCondLst>
                                            <p:cond delay="0"/>
                                          </p:stCondLst>
                                        </p:cTn>
                                        <p:tgtEl>
                                          <p:spTgt spid="3">
                                            <p:txEl>
                                              <p:pRg st="2" end="2"/>
                                            </p:txEl>
                                          </p:spTgt>
                                        </p:tgtEl>
                                        <p:attrNameLst>
                                          <p:attrName>ppt_y</p:attrName>
                                        </p:attrNameLst>
                                      </p:cBhvr>
                                    </p:anim>
                                    <p:animRot by="21600000">
                                      <p:cBhvr>
                                        <p:cTn id="33" dur="1000" fill="hold">
                                          <p:stCondLst>
                                            <p:cond delay="0"/>
                                          </p:stCondLst>
                                        </p:cTn>
                                        <p:tgtEl>
                                          <p:spTgt spid="3">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3">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3" end="3"/>
                                            </p:txEl>
                                          </p:spTgt>
                                        </p:tgtEl>
                                        <p:attrNameLst>
                                          <p:attrName>ppt_w</p:attrName>
                                        </p:attrNameLst>
                                      </p:cBhvr>
                                    </p:anim>
                                    <p:anim by="(#ppt_w*0.50)" calcmode="lin" valueType="num">
                                      <p:cBhvr>
                                        <p:cTn id="39" dur="500" decel="50000" autoRev="1" fill="hold">
                                          <p:stCondLst>
                                            <p:cond delay="0"/>
                                          </p:stCondLst>
                                        </p:cTn>
                                        <p:tgtEl>
                                          <p:spTgt spid="3">
                                            <p:txEl>
                                              <p:pRg st="3" end="3"/>
                                            </p:txEl>
                                          </p:spTgt>
                                        </p:tgtEl>
                                        <p:attrNameLst>
                                          <p:attrName>ppt_x</p:attrName>
                                        </p:attrNameLst>
                                      </p:cBhvr>
                                    </p:anim>
                                    <p:anim from="(-#ppt_h/2)" to="(#ppt_y)" calcmode="lin" valueType="num">
                                      <p:cBhvr>
                                        <p:cTn id="40" dur="1000" fill="hold">
                                          <p:stCondLst>
                                            <p:cond delay="0"/>
                                          </p:stCondLst>
                                        </p:cTn>
                                        <p:tgtEl>
                                          <p:spTgt spid="3">
                                            <p:txEl>
                                              <p:pRg st="3" end="3"/>
                                            </p:txEl>
                                          </p:spTgt>
                                        </p:tgtEl>
                                        <p:attrNameLst>
                                          <p:attrName>ppt_y</p:attrName>
                                        </p:attrNameLst>
                                      </p:cBhvr>
                                    </p:anim>
                                    <p:animRot by="21600000">
                                      <p:cBhvr>
                                        <p:cTn id="41"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12CBF9F-EB90-5D47-89D3-FE590C13455E}"/>
              </a:ext>
            </a:extLst>
          </p:cNvPr>
          <p:cNvSpPr>
            <a:spLocks noGrp="1"/>
          </p:cNvSpPr>
          <p:nvPr>
            <p:ph type="title"/>
          </p:nvPr>
        </p:nvSpPr>
        <p:spPr/>
        <p:txBody>
          <a:bodyPr/>
          <a:lstStyle/>
          <a:p>
            <a:r>
              <a:rPr lang="tr-TR"/>
              <a:t>Meslek seçiminde kendimize sormamız gereken sorular:</a:t>
            </a:r>
          </a:p>
        </p:txBody>
      </p:sp>
      <p:sp>
        <p:nvSpPr>
          <p:cNvPr id="3" name="İçerik Yer Tutucusu 2">
            <a:extLst>
              <a:ext uri="{FF2B5EF4-FFF2-40B4-BE49-F238E27FC236}">
                <a16:creationId xmlns:a16="http://schemas.microsoft.com/office/drawing/2014/main" id="{1A3EAF52-038B-694C-9AD1-2E0B94E60F9E}"/>
              </a:ext>
            </a:extLst>
          </p:cNvPr>
          <p:cNvSpPr>
            <a:spLocks noGrp="1"/>
          </p:cNvSpPr>
          <p:nvPr>
            <p:ph idx="1"/>
          </p:nvPr>
        </p:nvSpPr>
        <p:spPr/>
        <p:txBody>
          <a:bodyPr>
            <a:normAutofit lnSpcReduction="10000"/>
          </a:bodyPr>
          <a:lstStyle/>
          <a:p>
            <a:r>
              <a:rPr lang="tr-TR" sz="2800">
                <a:solidFill>
                  <a:srgbClr val="C00000"/>
                </a:solidFill>
                <a:latin typeface="Arial" panose="020B0604020202020204" pitchFamily="34" charset="0"/>
                <a:cs typeface="Arial" panose="020B0604020202020204" pitchFamily="34" charset="0"/>
              </a:rPr>
              <a:t>Seçeceğim meslek ilgi ve yeteneklerime uygun mu?</a:t>
            </a:r>
          </a:p>
          <a:p>
            <a:r>
              <a:rPr lang="tr-TR" sz="2800">
                <a:solidFill>
                  <a:srgbClr val="FFC000"/>
                </a:solidFill>
                <a:latin typeface="Arial" panose="020B0604020202020204" pitchFamily="34" charset="0"/>
                <a:cs typeface="Arial" panose="020B0604020202020204" pitchFamily="34" charset="0"/>
              </a:rPr>
              <a:t>Seçeceğim meslek için hangi eğitimleri almam gerekiyor?</a:t>
            </a:r>
          </a:p>
          <a:p>
            <a:r>
              <a:rPr lang="tr-TR" sz="2800">
                <a:solidFill>
                  <a:srgbClr val="00B050"/>
                </a:solidFill>
                <a:latin typeface="Arial" panose="020B0604020202020204" pitchFamily="34" charset="0"/>
                <a:cs typeface="Arial" panose="020B0604020202020204" pitchFamily="34" charset="0"/>
              </a:rPr>
              <a:t>Seçeceğim mesleğin gerektirdiği özellikler nelerdir?</a:t>
            </a:r>
          </a:p>
          <a:p>
            <a:r>
              <a:rPr lang="tr-TR" sz="2800">
                <a:solidFill>
                  <a:srgbClr val="0070C0"/>
                </a:solidFill>
                <a:latin typeface="Arial" panose="020B0604020202020204" pitchFamily="34" charset="0"/>
                <a:cs typeface="Arial" panose="020B0604020202020204" pitchFamily="34" charset="0"/>
              </a:rPr>
              <a:t>Meslek seçiminde karakterimi dikkate almam gerekiyor mu?</a:t>
            </a:r>
          </a:p>
        </p:txBody>
      </p:sp>
    </p:spTree>
    <p:extLst>
      <p:ext uri="{BB962C8B-B14F-4D97-AF65-F5344CB8AC3E}">
        <p14:creationId xmlns:p14="http://schemas.microsoft.com/office/powerpoint/2010/main" val="28587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2000"/>
                                        <p:tgtEl>
                                          <p:spTgt spid="3">
                                            <p:txEl>
                                              <p:pRg st="2" end="2"/>
                                            </p:txEl>
                                          </p:spTgt>
                                        </p:tgtEl>
                                      </p:cBhvr>
                                    </p:animEffect>
                                    <p:anim calcmode="lin" valueType="num">
                                      <p:cBhvr>
                                        <p:cTn id="27"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2000"/>
                                        <p:tgtEl>
                                          <p:spTgt spid="3">
                                            <p:txEl>
                                              <p:pRg st="3" end="3"/>
                                            </p:txEl>
                                          </p:spTgt>
                                        </p:tgtEl>
                                      </p:cBhvr>
                                    </p:animEffect>
                                    <p:anim calcmode="lin" valueType="num">
                                      <p:cBhvr>
                                        <p:cTn id="34"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5"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92B94BA-DDF7-D84F-B0A8-A4A560DA2FD5}"/>
              </a:ext>
            </a:extLst>
          </p:cNvPr>
          <p:cNvSpPr>
            <a:spLocks noGrp="1"/>
          </p:cNvSpPr>
          <p:nvPr>
            <p:ph type="title"/>
          </p:nvPr>
        </p:nvSpPr>
        <p:spPr/>
        <p:txBody>
          <a:bodyPr/>
          <a:lstStyle/>
          <a:p>
            <a:r>
              <a:rPr lang="tr-TR"/>
              <a:t>Meslek seçiminde şu faktörlere dikkat etmeliyiz:</a:t>
            </a:r>
          </a:p>
        </p:txBody>
      </p:sp>
      <p:sp>
        <p:nvSpPr>
          <p:cNvPr id="3" name="İçerik Yer Tutucusu 2">
            <a:extLst>
              <a:ext uri="{FF2B5EF4-FFF2-40B4-BE49-F238E27FC236}">
                <a16:creationId xmlns:a16="http://schemas.microsoft.com/office/drawing/2014/main" id="{2F0B8B51-5A8C-E44F-85EB-9EF5DF1BED26}"/>
              </a:ext>
            </a:extLst>
          </p:cNvPr>
          <p:cNvSpPr>
            <a:spLocks noGrp="1"/>
          </p:cNvSpPr>
          <p:nvPr>
            <p:ph idx="1"/>
          </p:nvPr>
        </p:nvSpPr>
        <p:spPr>
          <a:xfrm rot="10800000" flipV="1">
            <a:off x="1054822" y="2514601"/>
            <a:ext cx="9905998" cy="3733800"/>
          </a:xfrm>
        </p:spPr>
        <p:txBody>
          <a:bodyPr>
            <a:noAutofit/>
          </a:bodyPr>
          <a:lstStyle/>
          <a:p>
            <a:r>
              <a:rPr lang="tr-TR">
                <a:solidFill>
                  <a:srgbClr val="FF0000"/>
                </a:solidFill>
                <a:latin typeface="Arial" panose="020B0604020202020204" pitchFamily="34" charset="0"/>
                <a:cs typeface="Arial" panose="020B0604020202020204" pitchFamily="34" charset="0"/>
              </a:rPr>
              <a:t>Meslek seçiminde dikkat etmemiz gereken en önemli faktör </a:t>
            </a:r>
            <a:r>
              <a:rPr lang="tr-TR" u="sng">
                <a:solidFill>
                  <a:srgbClr val="FF0000"/>
                </a:solidFill>
                <a:latin typeface="Arial" panose="020B0604020202020204" pitchFamily="34" charset="0"/>
                <a:cs typeface="Arial" panose="020B0604020202020204" pitchFamily="34" charset="0"/>
              </a:rPr>
              <a:t>ilgi, yetenek ve kişilik ozelliklerimize uygun</a:t>
            </a:r>
            <a:r>
              <a:rPr lang="tr-TR">
                <a:solidFill>
                  <a:srgbClr val="FF0000"/>
                </a:solidFill>
                <a:latin typeface="Arial" panose="020B0604020202020204" pitchFamily="34" charset="0"/>
                <a:cs typeface="Arial" panose="020B0604020202020204" pitchFamily="34" charset="0"/>
              </a:rPr>
              <a:t> bir meslek seçmemizdir.</a:t>
            </a:r>
          </a:p>
          <a:p>
            <a:r>
              <a:rPr lang="tr-TR">
                <a:solidFill>
                  <a:schemeClr val="accent5">
                    <a:lumMod val="75000"/>
                  </a:schemeClr>
                </a:solidFill>
                <a:latin typeface="Arial" panose="020B0604020202020204" pitchFamily="34" charset="0"/>
                <a:cs typeface="Arial" panose="020B0604020202020204" pitchFamily="34" charset="0"/>
              </a:rPr>
              <a:t>Fiziksel ve kişisel ozelliklerimizi dikkate almalıyız. </a:t>
            </a:r>
          </a:p>
          <a:p>
            <a:r>
              <a:rPr lang="tr-TR">
                <a:solidFill>
                  <a:srgbClr val="92D050"/>
                </a:solidFill>
                <a:latin typeface="Arial" panose="020B0604020202020204" pitchFamily="34" charset="0"/>
                <a:cs typeface="Arial" panose="020B0604020202020204" pitchFamily="34" charset="0"/>
              </a:rPr>
              <a:t>Mesleğin çalışma ortamını ve saatlerini arastirmaliyiz.</a:t>
            </a:r>
          </a:p>
          <a:p>
            <a:r>
              <a:rPr lang="tr-TR">
                <a:solidFill>
                  <a:srgbClr val="00B0F0"/>
                </a:solidFill>
                <a:latin typeface="Arial" panose="020B0604020202020204" pitchFamily="34" charset="0"/>
                <a:cs typeface="Arial" panose="020B0604020202020204" pitchFamily="34" charset="0"/>
              </a:rPr>
              <a:t>Mesleğin gelecekteki durumunu göz önüne almalıyız.</a:t>
            </a:r>
          </a:p>
          <a:p>
            <a:r>
              <a:rPr lang="tr-TR">
                <a:solidFill>
                  <a:srgbClr val="7030A0"/>
                </a:solidFill>
                <a:latin typeface="Arial" panose="020B0604020202020204" pitchFamily="34" charset="0"/>
                <a:cs typeface="Arial" panose="020B0604020202020204" pitchFamily="34" charset="0"/>
              </a:rPr>
              <a:t>Mesleğin gelirinin günlük yasantimiza etkisini arastirmaliyiz.</a:t>
            </a:r>
          </a:p>
          <a:p>
            <a:r>
              <a:rPr lang="tr-TR">
                <a:solidFill>
                  <a:srgbClr val="00B050"/>
                </a:solidFill>
                <a:latin typeface="Arial" panose="020B0604020202020204" pitchFamily="34" charset="0"/>
                <a:cs typeface="Arial" panose="020B0604020202020204" pitchFamily="34" charset="0"/>
              </a:rPr>
              <a:t>Mesleğe olan talepleri göz önüne almalıyız.</a:t>
            </a:r>
          </a:p>
        </p:txBody>
      </p:sp>
    </p:spTree>
    <p:extLst>
      <p:ext uri="{BB962C8B-B14F-4D97-AF65-F5344CB8AC3E}">
        <p14:creationId xmlns:p14="http://schemas.microsoft.com/office/powerpoint/2010/main" val="128019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4"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5" dur="10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41"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8"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9"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C9D95F2-3167-EE49-8D49-66E6E66F77FC}"/>
              </a:ext>
            </a:extLst>
          </p:cNvPr>
          <p:cNvSpPr>
            <a:spLocks noGrp="1"/>
          </p:cNvSpPr>
          <p:nvPr>
            <p:ph type="title"/>
          </p:nvPr>
        </p:nvSpPr>
        <p:spPr/>
        <p:txBody>
          <a:bodyPr/>
          <a:lstStyle/>
          <a:p>
            <a:r>
              <a:rPr lang="tr-TR"/>
              <a:t>Geleceğin meslekleri</a:t>
            </a:r>
          </a:p>
        </p:txBody>
      </p:sp>
      <p:sp>
        <p:nvSpPr>
          <p:cNvPr id="3" name="İçerik Yer Tutucusu 2">
            <a:extLst>
              <a:ext uri="{FF2B5EF4-FFF2-40B4-BE49-F238E27FC236}">
                <a16:creationId xmlns:a16="http://schemas.microsoft.com/office/drawing/2014/main" id="{822B95D0-0F19-5740-AA09-370C35731BF2}"/>
              </a:ext>
            </a:extLst>
          </p:cNvPr>
          <p:cNvSpPr>
            <a:spLocks noGrp="1"/>
          </p:cNvSpPr>
          <p:nvPr>
            <p:ph idx="1"/>
          </p:nvPr>
        </p:nvSpPr>
        <p:spPr/>
        <p:txBody>
          <a:bodyPr>
            <a:normAutofit fontScale="85000" lnSpcReduction="10000"/>
          </a:bodyPr>
          <a:lstStyle/>
          <a:p>
            <a:r>
              <a:rPr lang="tr-TR" sz="3200">
                <a:latin typeface="Arial" panose="020B0604020202020204" pitchFamily="34" charset="0"/>
                <a:cs typeface="Arial" panose="020B0604020202020204" pitchFamily="34" charset="0"/>
              </a:rPr>
              <a:t>Gelisen teknoloji ile ortaya çikan yeni ihtiyaçlarımızı karşılayacak meslekler ortaya çıkmaktadır. Teknolojik gelişmeler ile dijitalleŞmedeki Değişim insanların sececekleri meslekler üzerinde etkili olmaktadır.</a:t>
            </a:r>
          </a:p>
          <a:p>
            <a:endParaRPr lang="tr-TR" sz="3200">
              <a:latin typeface="Arial" panose="020B0604020202020204" pitchFamily="34" charset="0"/>
              <a:cs typeface="Arial" panose="020B0604020202020204" pitchFamily="34" charset="0"/>
            </a:endParaRPr>
          </a:p>
          <a:p>
            <a:r>
              <a:rPr lang="tr-TR" sz="3200">
                <a:latin typeface="Arial" panose="020B0604020202020204" pitchFamily="34" charset="0"/>
                <a:cs typeface="Arial" panose="020B0604020202020204" pitchFamily="34" charset="0"/>
              </a:rPr>
              <a:t>Geleceğin meslekleri olarak adlandirilabilecek bazı meslekler şunlardır:</a:t>
            </a:r>
          </a:p>
        </p:txBody>
      </p:sp>
    </p:spTree>
    <p:extLst>
      <p:ext uri="{BB962C8B-B14F-4D97-AF65-F5344CB8AC3E}">
        <p14:creationId xmlns:p14="http://schemas.microsoft.com/office/powerpoint/2010/main" val="314644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7FA2325-13A6-B148-B05E-7E648E268049}"/>
              </a:ext>
            </a:extLst>
          </p:cNvPr>
          <p:cNvSpPr>
            <a:spLocks noGrp="1"/>
          </p:cNvSpPr>
          <p:nvPr>
            <p:ph type="title"/>
          </p:nvPr>
        </p:nvSpPr>
        <p:spPr/>
        <p:txBody>
          <a:bodyPr/>
          <a:lstStyle/>
          <a:p>
            <a:r>
              <a:rPr lang="tr-TR"/>
              <a:t>Sosyal medya uzmanlığı </a:t>
            </a:r>
          </a:p>
        </p:txBody>
      </p:sp>
      <p:sp>
        <p:nvSpPr>
          <p:cNvPr id="3" name="İçerik Yer Tutucusu 2">
            <a:extLst>
              <a:ext uri="{FF2B5EF4-FFF2-40B4-BE49-F238E27FC236}">
                <a16:creationId xmlns:a16="http://schemas.microsoft.com/office/drawing/2014/main" id="{1CFF43CE-43B7-4E45-B17E-FA7C041F39FD}"/>
              </a:ext>
            </a:extLst>
          </p:cNvPr>
          <p:cNvSpPr>
            <a:spLocks noGrp="1"/>
          </p:cNvSpPr>
          <p:nvPr>
            <p:ph idx="1"/>
          </p:nvPr>
        </p:nvSpPr>
        <p:spPr>
          <a:xfrm>
            <a:off x="1141413" y="2238994"/>
            <a:ext cx="9905998" cy="4619006"/>
          </a:xfrm>
        </p:spPr>
        <p:txBody>
          <a:bodyPr>
            <a:normAutofit/>
          </a:bodyPr>
          <a:lstStyle/>
          <a:p>
            <a:r>
              <a:rPr lang="tr-TR" sz="2800">
                <a:latin typeface="Arial" panose="020B0604020202020204" pitchFamily="34" charset="0"/>
                <a:cs typeface="Arial" panose="020B0604020202020204" pitchFamily="34" charset="0"/>
              </a:rPr>
              <a:t>Dijitallesen dünyada oldukça popüler hale gelen sosyal medya kullanımının yaygınlaşması ile önem kazanan bir meslektir. Bir sosyal medya uzmanının yaratıcı, özgün, meraklı kişilik özelliklerinin yanında iletişimi çok iyi bilmesi, sosyal ağları etkin ve aktif kullanabilmesi oldukça önemlidir. </a:t>
            </a:r>
          </a:p>
        </p:txBody>
      </p:sp>
      <p:pic>
        <p:nvPicPr>
          <p:cNvPr id="4" name="Resim 4">
            <a:extLst>
              <a:ext uri="{FF2B5EF4-FFF2-40B4-BE49-F238E27FC236}">
                <a16:creationId xmlns:a16="http://schemas.microsoft.com/office/drawing/2014/main" id="{195C7497-CA80-794A-AB01-776C52C6DF62}"/>
              </a:ext>
            </a:extLst>
          </p:cNvPr>
          <p:cNvPicPr>
            <a:picLocks noChangeAspect="1"/>
          </p:cNvPicPr>
          <p:nvPr/>
        </p:nvPicPr>
        <p:blipFill>
          <a:blip r:embed="rId2"/>
          <a:stretch>
            <a:fillRect/>
          </a:stretch>
        </p:blipFill>
        <p:spPr>
          <a:xfrm>
            <a:off x="8575964" y="0"/>
            <a:ext cx="3616036" cy="2691712"/>
          </a:xfrm>
          <a:prstGeom prst="rect">
            <a:avLst/>
          </a:prstGeom>
        </p:spPr>
      </p:pic>
    </p:spTree>
    <p:extLst>
      <p:ext uri="{BB962C8B-B14F-4D97-AF65-F5344CB8AC3E}">
        <p14:creationId xmlns:p14="http://schemas.microsoft.com/office/powerpoint/2010/main" val="2328848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5"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4"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F17FF-5FF0-CB49-98BD-9859E24BDB48}"/>
              </a:ext>
            </a:extLst>
          </p:cNvPr>
          <p:cNvSpPr>
            <a:spLocks noGrp="1"/>
          </p:cNvSpPr>
          <p:nvPr>
            <p:ph type="title"/>
          </p:nvPr>
        </p:nvSpPr>
        <p:spPr/>
        <p:txBody>
          <a:bodyPr/>
          <a:lstStyle/>
          <a:p>
            <a:r>
              <a:rPr lang="tr-TR"/>
              <a:t>Beslenme uzmanlığı </a:t>
            </a:r>
          </a:p>
        </p:txBody>
      </p:sp>
      <p:sp>
        <p:nvSpPr>
          <p:cNvPr id="3" name="İçerik Yer Tutucusu 2">
            <a:extLst>
              <a:ext uri="{FF2B5EF4-FFF2-40B4-BE49-F238E27FC236}">
                <a16:creationId xmlns:a16="http://schemas.microsoft.com/office/drawing/2014/main" id="{7A4C93CB-101B-A34D-A534-E8846F5195EF}"/>
              </a:ext>
            </a:extLst>
          </p:cNvPr>
          <p:cNvSpPr>
            <a:spLocks noGrp="1"/>
          </p:cNvSpPr>
          <p:nvPr>
            <p:ph idx="1"/>
          </p:nvPr>
        </p:nvSpPr>
        <p:spPr>
          <a:xfrm>
            <a:off x="1141413" y="3099923"/>
            <a:ext cx="9905998" cy="2691277"/>
          </a:xfrm>
        </p:spPr>
        <p:txBody>
          <a:bodyPr>
            <a:normAutofit/>
          </a:bodyPr>
          <a:lstStyle/>
          <a:p>
            <a:r>
              <a:rPr lang="tr-TR" sz="2800">
                <a:latin typeface="Arial" panose="020B0604020202020204" pitchFamily="34" charset="0"/>
                <a:cs typeface="Arial" panose="020B0604020202020204" pitchFamily="34" charset="0"/>
              </a:rPr>
              <a:t>Gelecekte daha da artacağı düşünülen obezite ve beslenmeye bağlı hastalıkların çözümü için çaba sarf eden meslektir. İnsanlarla kolay iletişim kurmayı seven, kimya ve biyolojiye ilgisi olan, sorumluluk sahibi olan bu kişiler bu mesleğin gerekliliklerini kolayca yerine getirebilir.</a:t>
            </a:r>
          </a:p>
          <a:p>
            <a:pPr marL="0" indent="0">
              <a:buNone/>
            </a:pPr>
            <a:endParaRPr lang="tr-TR" sz="2400"/>
          </a:p>
        </p:txBody>
      </p:sp>
      <p:pic>
        <p:nvPicPr>
          <p:cNvPr id="4" name="Resim 4">
            <a:extLst>
              <a:ext uri="{FF2B5EF4-FFF2-40B4-BE49-F238E27FC236}">
                <a16:creationId xmlns:a16="http://schemas.microsoft.com/office/drawing/2014/main" id="{DFF53CB3-D14D-754A-BB3D-42E172B62610}"/>
              </a:ext>
            </a:extLst>
          </p:cNvPr>
          <p:cNvPicPr>
            <a:picLocks noChangeAspect="1"/>
          </p:cNvPicPr>
          <p:nvPr/>
        </p:nvPicPr>
        <p:blipFill>
          <a:blip r:embed="rId2"/>
          <a:stretch>
            <a:fillRect/>
          </a:stretch>
        </p:blipFill>
        <p:spPr>
          <a:xfrm>
            <a:off x="8428529" y="24277"/>
            <a:ext cx="3763471" cy="2490323"/>
          </a:xfrm>
          <a:prstGeom prst="rect">
            <a:avLst/>
          </a:prstGeom>
        </p:spPr>
      </p:pic>
    </p:spTree>
    <p:extLst>
      <p:ext uri="{BB962C8B-B14F-4D97-AF65-F5344CB8AC3E}">
        <p14:creationId xmlns:p14="http://schemas.microsoft.com/office/powerpoint/2010/main" val="181733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133256A-2BE5-6C4F-9E7D-EF88FC96596B}"/>
              </a:ext>
            </a:extLst>
          </p:cNvPr>
          <p:cNvSpPr>
            <a:spLocks noGrp="1"/>
          </p:cNvSpPr>
          <p:nvPr>
            <p:ph type="title"/>
          </p:nvPr>
        </p:nvSpPr>
        <p:spPr/>
        <p:txBody>
          <a:bodyPr/>
          <a:lstStyle/>
          <a:p>
            <a:r>
              <a:rPr lang="tr-TR"/>
              <a:t>Tıp mühendisliği </a:t>
            </a:r>
          </a:p>
        </p:txBody>
      </p:sp>
      <p:sp>
        <p:nvSpPr>
          <p:cNvPr id="3" name="İçerik Yer Tutucusu 2">
            <a:extLst>
              <a:ext uri="{FF2B5EF4-FFF2-40B4-BE49-F238E27FC236}">
                <a16:creationId xmlns:a16="http://schemas.microsoft.com/office/drawing/2014/main" id="{CC26541B-22E3-FE41-9099-50C4CB58E104}"/>
              </a:ext>
            </a:extLst>
          </p:cNvPr>
          <p:cNvSpPr>
            <a:spLocks noGrp="1"/>
          </p:cNvSpPr>
          <p:nvPr>
            <p:ph idx="1"/>
          </p:nvPr>
        </p:nvSpPr>
        <p:spPr>
          <a:xfrm>
            <a:off x="1141413" y="2164773"/>
            <a:ext cx="9905998" cy="3451266"/>
          </a:xfrm>
        </p:spPr>
        <p:txBody>
          <a:bodyPr>
            <a:normAutofit/>
          </a:bodyPr>
          <a:lstStyle/>
          <a:p>
            <a:r>
              <a:rPr lang="tr-TR" sz="2800">
                <a:latin typeface="Arial" panose="020B0604020202020204" pitchFamily="34" charset="0"/>
                <a:ea typeface="Abadi" panose="02000000000000000000" pitchFamily="2" charset="0"/>
                <a:cs typeface="Arial" panose="020B0604020202020204" pitchFamily="34" charset="0"/>
              </a:rPr>
              <a:t>Sağlık alanında karşılaşılan sorunların çözümü için gerekli tanı, tedavi ve Araştırma amacıyla kullanılan aygitlarin geliştirilmesini hedefleyen meslektir. Tıp mühendisi olmak için analiz ve tasarım yapmak, yaratıcı düşünmek ve matematik zekasının yüksek olması esastır.</a:t>
            </a:r>
          </a:p>
        </p:txBody>
      </p:sp>
      <p:pic>
        <p:nvPicPr>
          <p:cNvPr id="4" name="Resim 4">
            <a:extLst>
              <a:ext uri="{FF2B5EF4-FFF2-40B4-BE49-F238E27FC236}">
                <a16:creationId xmlns:a16="http://schemas.microsoft.com/office/drawing/2014/main" id="{427F3A09-4E87-5347-BA2D-FC543E98DB50}"/>
              </a:ext>
            </a:extLst>
          </p:cNvPr>
          <p:cNvPicPr>
            <a:picLocks noChangeAspect="1"/>
          </p:cNvPicPr>
          <p:nvPr/>
        </p:nvPicPr>
        <p:blipFill>
          <a:blip r:embed="rId2"/>
          <a:stretch>
            <a:fillRect/>
          </a:stretch>
        </p:blipFill>
        <p:spPr>
          <a:xfrm>
            <a:off x="7745514" y="0"/>
            <a:ext cx="4446486" cy="2230087"/>
          </a:xfrm>
          <a:prstGeom prst="rect">
            <a:avLst/>
          </a:prstGeom>
        </p:spPr>
      </p:pic>
    </p:spTree>
    <p:extLst>
      <p:ext uri="{BB962C8B-B14F-4D97-AF65-F5344CB8AC3E}">
        <p14:creationId xmlns:p14="http://schemas.microsoft.com/office/powerpoint/2010/main" val="249512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3482287-67A0-DA4E-A6D2-A3FB61A8665C}"/>
              </a:ext>
            </a:extLst>
          </p:cNvPr>
          <p:cNvSpPr>
            <a:spLocks noGrp="1"/>
          </p:cNvSpPr>
          <p:nvPr>
            <p:ph type="title"/>
          </p:nvPr>
        </p:nvSpPr>
        <p:spPr/>
        <p:txBody>
          <a:bodyPr/>
          <a:lstStyle/>
          <a:p>
            <a:r>
              <a:rPr lang="tr-TR"/>
              <a:t>Havacılık ve Uzay mühendisliği </a:t>
            </a:r>
          </a:p>
        </p:txBody>
      </p:sp>
      <p:sp>
        <p:nvSpPr>
          <p:cNvPr id="3" name="İçerik Yer Tutucusu 2">
            <a:extLst>
              <a:ext uri="{FF2B5EF4-FFF2-40B4-BE49-F238E27FC236}">
                <a16:creationId xmlns:a16="http://schemas.microsoft.com/office/drawing/2014/main" id="{550153A8-1B32-4440-B0DC-BF7D97764E7C}"/>
              </a:ext>
            </a:extLst>
          </p:cNvPr>
          <p:cNvSpPr>
            <a:spLocks noGrp="1"/>
          </p:cNvSpPr>
          <p:nvPr>
            <p:ph idx="1"/>
          </p:nvPr>
        </p:nvSpPr>
        <p:spPr/>
        <p:txBody>
          <a:bodyPr>
            <a:normAutofit/>
          </a:bodyPr>
          <a:lstStyle/>
          <a:p>
            <a:r>
              <a:rPr lang="tr-TR" sz="2800">
                <a:latin typeface="Arial" panose="020B0604020202020204" pitchFamily="34" charset="0"/>
                <a:cs typeface="Arial" panose="020B0604020202020204" pitchFamily="34" charset="0"/>
              </a:rPr>
              <a:t>Havada seyreden her çeşit aracın tasarlanması, üretilmesi bakim ve onarım teknolojisi ile işletmesi konularında eğitim ve araştırmalar yalan meslektir. Matematik ve fizik alanlarında yetenekli, yaratıcı düşünceye sahip, analiz yeteneği kuvvetli, sorunlara çözüm bulabilen kişilere uygun bir meslektir. </a:t>
            </a:r>
          </a:p>
        </p:txBody>
      </p:sp>
      <p:pic>
        <p:nvPicPr>
          <p:cNvPr id="4" name="Resim 4">
            <a:extLst>
              <a:ext uri="{FF2B5EF4-FFF2-40B4-BE49-F238E27FC236}">
                <a16:creationId xmlns:a16="http://schemas.microsoft.com/office/drawing/2014/main" id="{EEBE950D-D8B4-1A47-A0F5-16C5BA5E72BF}"/>
              </a:ext>
            </a:extLst>
          </p:cNvPr>
          <p:cNvPicPr>
            <a:picLocks noChangeAspect="1"/>
          </p:cNvPicPr>
          <p:nvPr/>
        </p:nvPicPr>
        <p:blipFill>
          <a:blip r:embed="rId2"/>
          <a:stretch>
            <a:fillRect/>
          </a:stretch>
        </p:blipFill>
        <p:spPr>
          <a:xfrm rot="10800000" flipV="1">
            <a:off x="9053882" y="-1"/>
            <a:ext cx="3138118" cy="2539913"/>
          </a:xfrm>
          <a:prstGeom prst="rect">
            <a:avLst/>
          </a:prstGeom>
        </p:spPr>
      </p:pic>
    </p:spTree>
    <p:extLst>
      <p:ext uri="{BB962C8B-B14F-4D97-AF65-F5344CB8AC3E}">
        <p14:creationId xmlns:p14="http://schemas.microsoft.com/office/powerpoint/2010/main" val="3909043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92592D6-3D37-0741-87CA-9AFD42EA8A2B}"/>
              </a:ext>
            </a:extLst>
          </p:cNvPr>
          <p:cNvSpPr>
            <a:spLocks noGrp="1"/>
          </p:cNvSpPr>
          <p:nvPr>
            <p:ph type="title"/>
          </p:nvPr>
        </p:nvSpPr>
        <p:spPr/>
        <p:txBody>
          <a:bodyPr/>
          <a:lstStyle/>
          <a:p>
            <a:r>
              <a:rPr lang="tr-TR"/>
              <a:t>Yazılım mühendisliği </a:t>
            </a:r>
          </a:p>
        </p:txBody>
      </p:sp>
      <p:sp>
        <p:nvSpPr>
          <p:cNvPr id="3" name="İçerik Yer Tutucusu 2">
            <a:extLst>
              <a:ext uri="{FF2B5EF4-FFF2-40B4-BE49-F238E27FC236}">
                <a16:creationId xmlns:a16="http://schemas.microsoft.com/office/drawing/2014/main" id="{0E39D53D-A81B-E249-8D2F-E42B06688AA5}"/>
              </a:ext>
            </a:extLst>
          </p:cNvPr>
          <p:cNvSpPr>
            <a:spLocks noGrp="1"/>
          </p:cNvSpPr>
          <p:nvPr>
            <p:ph idx="1"/>
          </p:nvPr>
        </p:nvSpPr>
        <p:spPr/>
        <p:txBody>
          <a:bodyPr>
            <a:normAutofit/>
          </a:bodyPr>
          <a:lstStyle/>
          <a:p>
            <a:r>
              <a:rPr lang="tr-TR" sz="2800">
                <a:latin typeface="Arial" panose="020B0604020202020204" pitchFamily="34" charset="0"/>
                <a:cs typeface="Arial" panose="020B0604020202020204" pitchFamily="34" charset="0"/>
              </a:rPr>
              <a:t>Tamamen yapay araçlar ile oluşturulan, insan gibi hareketler yapabilen makinelerin geliştirme teknolojisi alanında çalışmalar yapan meslektir. Matematiksel, yaratıcı ve analitik düşünme, sorunlara farklı çözümler bulabilme yeteneğine sahip kişiler bu mesleğin gerekliliklerini kolayca yerine getirebilirler.</a:t>
            </a:r>
          </a:p>
        </p:txBody>
      </p:sp>
      <p:pic>
        <p:nvPicPr>
          <p:cNvPr id="4" name="Resim 4">
            <a:extLst>
              <a:ext uri="{FF2B5EF4-FFF2-40B4-BE49-F238E27FC236}">
                <a16:creationId xmlns:a16="http://schemas.microsoft.com/office/drawing/2014/main" id="{F79AED94-F590-3D4C-8248-356751C1FBD3}"/>
              </a:ext>
            </a:extLst>
          </p:cNvPr>
          <p:cNvPicPr>
            <a:picLocks noChangeAspect="1"/>
          </p:cNvPicPr>
          <p:nvPr/>
        </p:nvPicPr>
        <p:blipFill>
          <a:blip r:embed="rId2"/>
          <a:stretch>
            <a:fillRect/>
          </a:stretch>
        </p:blipFill>
        <p:spPr>
          <a:xfrm>
            <a:off x="8120097" y="0"/>
            <a:ext cx="4071903" cy="2387435"/>
          </a:xfrm>
          <a:prstGeom prst="rect">
            <a:avLst/>
          </a:prstGeom>
        </p:spPr>
      </p:pic>
    </p:spTree>
    <p:extLst>
      <p:ext uri="{BB962C8B-B14F-4D97-AF65-F5344CB8AC3E}">
        <p14:creationId xmlns:p14="http://schemas.microsoft.com/office/powerpoint/2010/main" val="4082095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CA6CDB0D-F6FB-304C-ABB8-0347C93CFBFC}"/>
              </a:ext>
            </a:extLst>
          </p:cNvPr>
          <p:cNvSpPr>
            <a:spLocks noGrp="1"/>
          </p:cNvSpPr>
          <p:nvPr>
            <p:ph idx="1"/>
          </p:nvPr>
        </p:nvSpPr>
        <p:spPr>
          <a:xfrm>
            <a:off x="1143001" y="1583378"/>
            <a:ext cx="9905998" cy="3552206"/>
          </a:xfrm>
        </p:spPr>
        <p:txBody>
          <a:bodyPr>
            <a:noAutofit/>
          </a:bodyPr>
          <a:lstStyle/>
          <a:p>
            <a:r>
              <a:rPr lang="tr-TR" sz="2800"/>
              <a:t>Sayı ve sembollerle akıl yürütme gücü</a:t>
            </a:r>
          </a:p>
          <a:p>
            <a:r>
              <a:rPr lang="tr-TR" sz="2800"/>
              <a:t> Mantık yürütme ve tasarım yeteneği</a:t>
            </a:r>
          </a:p>
          <a:p>
            <a:r>
              <a:rPr lang="tr-TR" sz="2800"/>
              <a:t> Bir işi ögelerine ayırıp işlem basamaklarını belirleme </a:t>
            </a:r>
          </a:p>
          <a:p>
            <a:r>
              <a:rPr lang="tr-TR" sz="2800"/>
              <a:t>becerisi</a:t>
            </a:r>
          </a:p>
          <a:p>
            <a:r>
              <a:rPr lang="tr-TR" sz="2800"/>
              <a:t>Verilen özelliklere sahip bir kişinin aşağıdaki mesleklerden hangisini seçmesi daha uygundur?</a:t>
            </a:r>
          </a:p>
          <a:p>
            <a:r>
              <a:rPr lang="tr-TR" sz="2800"/>
              <a:t>A) Türkçe Öğretmeni</a:t>
            </a:r>
          </a:p>
          <a:p>
            <a:r>
              <a:rPr lang="tr-TR" sz="2800"/>
              <a:t>B) Bilgisayar Mühendisliği</a:t>
            </a:r>
          </a:p>
          <a:p>
            <a:r>
              <a:rPr lang="tr-TR" sz="2800"/>
              <a:t>C) Psikolog</a:t>
            </a:r>
          </a:p>
          <a:p>
            <a:r>
              <a:rPr lang="tr-TR" sz="2800"/>
              <a:t>D) Avukat</a:t>
            </a:r>
          </a:p>
        </p:txBody>
      </p:sp>
      <p:sp>
        <p:nvSpPr>
          <p:cNvPr id="4" name="Oval 3">
            <a:extLst>
              <a:ext uri="{FF2B5EF4-FFF2-40B4-BE49-F238E27FC236}">
                <a16:creationId xmlns:a16="http://schemas.microsoft.com/office/drawing/2014/main" id="{23F9ECBC-CE1C-324A-A2D6-E5DA0BD59C5F}"/>
              </a:ext>
            </a:extLst>
          </p:cNvPr>
          <p:cNvSpPr/>
          <p:nvPr/>
        </p:nvSpPr>
        <p:spPr>
          <a:xfrm>
            <a:off x="1231817" y="4471803"/>
            <a:ext cx="691738" cy="60514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37168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680AE9EE-0852-D94A-B100-6658F541D7CF}"/>
              </a:ext>
            </a:extLst>
          </p:cNvPr>
          <p:cNvSpPr>
            <a:spLocks noGrp="1"/>
          </p:cNvSpPr>
          <p:nvPr>
            <p:ph idx="1"/>
          </p:nvPr>
        </p:nvSpPr>
        <p:spPr>
          <a:xfrm>
            <a:off x="0" y="0"/>
            <a:ext cx="5529448" cy="3124201"/>
          </a:xfrm>
        </p:spPr>
        <p:txBody>
          <a:bodyPr/>
          <a:lstStyle/>
          <a:p>
            <a:pPr fontAlgn="b"/>
            <a:r>
              <a:rPr lang="tr-TR" sz="2400" b="0" i="0">
                <a:solidFill>
                  <a:schemeClr val="tx1"/>
                </a:solidFill>
                <a:effectLst/>
                <a:latin typeface="Roboto" panose="02000000000000000000" pitchFamily="2" charset="0"/>
              </a:rPr>
              <a:t>Ahmet yandaki basamakları sırasıyla çıkacaktır.</a:t>
            </a:r>
          </a:p>
          <a:p>
            <a:pPr fontAlgn="b"/>
            <a:r>
              <a:rPr lang="tr-TR" sz="2400" b="1" i="0">
                <a:solidFill>
                  <a:schemeClr val="tx1"/>
                </a:solidFill>
                <a:effectLst/>
                <a:latin typeface="Roboto" panose="02000000000000000000" pitchFamily="2" charset="0"/>
              </a:rPr>
              <a:t>Sıralamasının doğru olabilmesi için numaraların nasıl olması gerekir?</a:t>
            </a:r>
            <a:endParaRPr lang="tr-TR" sz="2400" b="0" i="0">
              <a:solidFill>
                <a:schemeClr val="tx1"/>
              </a:solidFill>
              <a:effectLst/>
              <a:latin typeface="Roboto" panose="02000000000000000000" pitchFamily="2" charset="0"/>
            </a:endParaRPr>
          </a:p>
          <a:p>
            <a:endParaRPr lang="tr-TR"/>
          </a:p>
        </p:txBody>
      </p:sp>
      <p:graphicFrame>
        <p:nvGraphicFramePr>
          <p:cNvPr id="5" name="Tablo 4">
            <a:extLst>
              <a:ext uri="{FF2B5EF4-FFF2-40B4-BE49-F238E27FC236}">
                <a16:creationId xmlns:a16="http://schemas.microsoft.com/office/drawing/2014/main" id="{06054E4B-832F-A046-B327-739ADD379948}"/>
              </a:ext>
            </a:extLst>
          </p:cNvPr>
          <p:cNvGraphicFramePr/>
          <p:nvPr>
            <p:extLst>
              <p:ext uri="{D42A27DB-BD31-4B8C-83A1-F6EECF244321}">
                <p14:modId xmlns:p14="http://schemas.microsoft.com/office/powerpoint/2010/main" val="3522322255"/>
              </p:ext>
            </p:extLst>
          </p:nvPr>
        </p:nvGraphicFramePr>
        <p:xfrm>
          <a:off x="0" y="3429000"/>
          <a:ext cx="12192000" cy="3518064"/>
        </p:xfrm>
        <a:graphic>
          <a:graphicData uri="http://schemas.openxmlformats.org/drawingml/2006/table">
            <a:tbl>
              <a:tblPr>
                <a:tableStyleId>{5C22544A-7EE6-4342-B048-85BDC9FD1C3A}</a:tableStyleId>
              </a:tblPr>
              <a:tblGrid>
                <a:gridCol w="1971495">
                  <a:extLst>
                    <a:ext uri="{9D8B030D-6E8A-4147-A177-3AD203B41FA5}">
                      <a16:colId xmlns:a16="http://schemas.microsoft.com/office/drawing/2014/main" val="1036467550"/>
                    </a:ext>
                  </a:extLst>
                </a:gridCol>
                <a:gridCol w="10220505">
                  <a:extLst>
                    <a:ext uri="{9D8B030D-6E8A-4147-A177-3AD203B41FA5}">
                      <a16:colId xmlns:a16="http://schemas.microsoft.com/office/drawing/2014/main" val="1901498322"/>
                    </a:ext>
                  </a:extLst>
                </a:gridCol>
              </a:tblGrid>
              <a:tr h="879516">
                <a:tc>
                  <a:txBody>
                    <a:bodyPr/>
                    <a:lstStyle/>
                    <a:p>
                      <a:pPr algn="ctr" fontAlgn="b"/>
                      <a:r>
                        <a:rPr lang="tr-TR" u="none" strike="noStrike">
                          <a:effectLst/>
                        </a:rPr>
                        <a:t>A</a:t>
                      </a:r>
                      <a:endParaRPr lang="tr-TR" b="1" u="none" strike="noStrike">
                        <a:solidFill>
                          <a:srgbClr val="000000"/>
                        </a:solidFill>
                        <a:effectLst/>
                      </a:endParaRPr>
                    </a:p>
                  </a:txBody>
                  <a:tcPr anchor="ctr"/>
                </a:tc>
                <a:tc>
                  <a:txBody>
                    <a:bodyPr/>
                    <a:lstStyle/>
                    <a:p>
                      <a:pPr fontAlgn="b"/>
                      <a:r>
                        <a:rPr lang="tr-TR">
                          <a:effectLst/>
                        </a:rPr>
                        <a:t>I - IV - III - II</a:t>
                      </a:r>
                    </a:p>
                  </a:txBody>
                  <a:tcPr anchor="ctr"/>
                </a:tc>
                <a:extLst>
                  <a:ext uri="{0D108BD9-81ED-4DB2-BD59-A6C34878D82A}">
                    <a16:rowId xmlns:a16="http://schemas.microsoft.com/office/drawing/2014/main" val="3268941560"/>
                  </a:ext>
                </a:extLst>
              </a:tr>
              <a:tr h="879516">
                <a:tc>
                  <a:txBody>
                    <a:bodyPr/>
                    <a:lstStyle/>
                    <a:p>
                      <a:pPr algn="ctr" fontAlgn="b"/>
                      <a:r>
                        <a:rPr lang="tr-TR" u="none" strike="noStrike">
                          <a:effectLst/>
                        </a:rPr>
                        <a:t>B</a:t>
                      </a:r>
                      <a:endParaRPr lang="tr-TR" b="1" u="none" strike="noStrike">
                        <a:solidFill>
                          <a:srgbClr val="000000"/>
                        </a:solidFill>
                        <a:effectLst/>
                      </a:endParaRPr>
                    </a:p>
                  </a:txBody>
                  <a:tcPr anchor="ctr"/>
                </a:tc>
                <a:tc>
                  <a:txBody>
                    <a:bodyPr/>
                    <a:lstStyle/>
                    <a:p>
                      <a:pPr fontAlgn="b"/>
                      <a:r>
                        <a:rPr lang="tr-TR">
                          <a:effectLst/>
                        </a:rPr>
                        <a:t>IV - I - III - II</a:t>
                      </a:r>
                    </a:p>
                  </a:txBody>
                  <a:tcPr anchor="ctr"/>
                </a:tc>
                <a:extLst>
                  <a:ext uri="{0D108BD9-81ED-4DB2-BD59-A6C34878D82A}">
                    <a16:rowId xmlns:a16="http://schemas.microsoft.com/office/drawing/2014/main" val="832717186"/>
                  </a:ext>
                </a:extLst>
              </a:tr>
              <a:tr h="879516">
                <a:tc>
                  <a:txBody>
                    <a:bodyPr/>
                    <a:lstStyle/>
                    <a:p>
                      <a:pPr algn="ctr" fontAlgn="b"/>
                      <a:r>
                        <a:rPr lang="tr-TR" u="none" strike="noStrike">
                          <a:effectLst/>
                        </a:rPr>
                        <a:t>C</a:t>
                      </a:r>
                      <a:endParaRPr lang="tr-TR" b="1" u="none" strike="noStrike">
                        <a:solidFill>
                          <a:srgbClr val="000000"/>
                        </a:solidFill>
                        <a:effectLst/>
                      </a:endParaRPr>
                    </a:p>
                  </a:txBody>
                  <a:tcPr anchor="ctr"/>
                </a:tc>
                <a:tc>
                  <a:txBody>
                    <a:bodyPr/>
                    <a:lstStyle/>
                    <a:p>
                      <a:pPr fontAlgn="b"/>
                      <a:r>
                        <a:rPr lang="tr-TR">
                          <a:effectLst/>
                        </a:rPr>
                        <a:t>II - III - IV - I</a:t>
                      </a:r>
                    </a:p>
                  </a:txBody>
                  <a:tcPr anchor="ctr"/>
                </a:tc>
                <a:extLst>
                  <a:ext uri="{0D108BD9-81ED-4DB2-BD59-A6C34878D82A}">
                    <a16:rowId xmlns:a16="http://schemas.microsoft.com/office/drawing/2014/main" val="3170517072"/>
                  </a:ext>
                </a:extLst>
              </a:tr>
              <a:tr h="879516">
                <a:tc>
                  <a:txBody>
                    <a:bodyPr/>
                    <a:lstStyle/>
                    <a:p>
                      <a:pPr algn="ctr" fontAlgn="b"/>
                      <a:r>
                        <a:rPr lang="tr-TR" u="none" strike="noStrike">
                          <a:effectLst/>
                        </a:rPr>
                        <a:t>D</a:t>
                      </a:r>
                      <a:endParaRPr lang="tr-TR" b="1" u="none" strike="noStrike">
                        <a:solidFill>
                          <a:srgbClr val="000000"/>
                        </a:solidFill>
                        <a:effectLst/>
                      </a:endParaRPr>
                    </a:p>
                  </a:txBody>
                  <a:tcPr anchor="ctr"/>
                </a:tc>
                <a:tc>
                  <a:txBody>
                    <a:bodyPr/>
                    <a:lstStyle/>
                    <a:p>
                      <a:pPr fontAlgn="b"/>
                      <a:r>
                        <a:rPr lang="tr-TR">
                          <a:effectLst/>
                        </a:rPr>
                        <a:t>III - II - IV - I</a:t>
                      </a:r>
                    </a:p>
                  </a:txBody>
                  <a:tcPr anchor="ctr"/>
                </a:tc>
                <a:extLst>
                  <a:ext uri="{0D108BD9-81ED-4DB2-BD59-A6C34878D82A}">
                    <a16:rowId xmlns:a16="http://schemas.microsoft.com/office/drawing/2014/main" val="2392708798"/>
                  </a:ext>
                </a:extLst>
              </a:tr>
            </a:tbl>
          </a:graphicData>
        </a:graphic>
      </p:graphicFrame>
      <p:pic>
        <p:nvPicPr>
          <p:cNvPr id="6" name="Resim 6">
            <a:extLst>
              <a:ext uri="{FF2B5EF4-FFF2-40B4-BE49-F238E27FC236}">
                <a16:creationId xmlns:a16="http://schemas.microsoft.com/office/drawing/2014/main" id="{2FA7628D-C706-7D4C-9F15-D9D14B63BC3F}"/>
              </a:ext>
            </a:extLst>
          </p:cNvPr>
          <p:cNvPicPr>
            <a:picLocks noChangeAspect="1"/>
          </p:cNvPicPr>
          <p:nvPr/>
        </p:nvPicPr>
        <p:blipFill>
          <a:blip r:embed="rId2"/>
          <a:stretch>
            <a:fillRect/>
          </a:stretch>
        </p:blipFill>
        <p:spPr>
          <a:xfrm>
            <a:off x="6753225" y="0"/>
            <a:ext cx="5438775" cy="3514725"/>
          </a:xfrm>
          <a:prstGeom prst="rect">
            <a:avLst/>
          </a:prstGeom>
        </p:spPr>
      </p:pic>
      <p:sp>
        <p:nvSpPr>
          <p:cNvPr id="2" name="Oval 1">
            <a:extLst>
              <a:ext uri="{FF2B5EF4-FFF2-40B4-BE49-F238E27FC236}">
                <a16:creationId xmlns:a16="http://schemas.microsoft.com/office/drawing/2014/main" id="{E8ECA8BA-506A-5043-B478-12B495697A1C}"/>
              </a:ext>
            </a:extLst>
          </p:cNvPr>
          <p:cNvSpPr/>
          <p:nvPr/>
        </p:nvSpPr>
        <p:spPr>
          <a:xfrm>
            <a:off x="508165" y="3429000"/>
            <a:ext cx="877290" cy="76397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78391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200BDC4-24F7-9043-9B65-4B6FE94F0670}"/>
              </a:ext>
            </a:extLst>
          </p:cNvPr>
          <p:cNvSpPr>
            <a:spLocks noGrp="1"/>
          </p:cNvSpPr>
          <p:nvPr>
            <p:ph idx="1"/>
          </p:nvPr>
        </p:nvSpPr>
        <p:spPr>
          <a:xfrm>
            <a:off x="1116673" y="890649"/>
            <a:ext cx="9905998" cy="4937661"/>
          </a:xfrm>
        </p:spPr>
        <p:txBody>
          <a:bodyPr>
            <a:normAutofit/>
          </a:bodyPr>
          <a:lstStyle/>
          <a:p>
            <a:r>
              <a:rPr lang="tr-TR" sz="2800"/>
              <a:t>Sabırlı olmak, heyecanlılık, soğukkanlılık, titiz olmak, çabuk reaksiyon göstermek, seyahati sevmek, düzgün konuşmak.</a:t>
            </a:r>
          </a:p>
          <a:p>
            <a:r>
              <a:rPr lang="tr-TR" sz="2800"/>
              <a:t>Meslek seçiminde dikkat edilecek hususlardan hangisiyle ilgilidir?</a:t>
            </a:r>
          </a:p>
          <a:p>
            <a:r>
              <a:rPr lang="tr-TR" sz="2800"/>
              <a:t>A) Meslekler hakkında bilgi edinmek</a:t>
            </a:r>
          </a:p>
          <a:p>
            <a:r>
              <a:rPr lang="tr-TR" sz="2800"/>
              <a:t>B) İlgi duyulan alanlar</a:t>
            </a:r>
          </a:p>
          <a:p>
            <a:r>
              <a:rPr lang="tr-TR" sz="2800"/>
              <a:t>C) Yeteneklerimizin neler olduğunu tespit etmek</a:t>
            </a:r>
          </a:p>
          <a:p>
            <a:r>
              <a:rPr lang="tr-TR" sz="2800"/>
              <a:t>D) Kendi kişiliğimizi tanımak</a:t>
            </a:r>
          </a:p>
        </p:txBody>
      </p:sp>
      <p:sp>
        <p:nvSpPr>
          <p:cNvPr id="4" name="Oval 3">
            <a:extLst>
              <a:ext uri="{FF2B5EF4-FFF2-40B4-BE49-F238E27FC236}">
                <a16:creationId xmlns:a16="http://schemas.microsoft.com/office/drawing/2014/main" id="{9B8A195C-10A3-1B44-AA0B-63BADBADECEB}"/>
              </a:ext>
            </a:extLst>
          </p:cNvPr>
          <p:cNvSpPr/>
          <p:nvPr/>
        </p:nvSpPr>
        <p:spPr>
          <a:xfrm>
            <a:off x="1116673" y="5124946"/>
            <a:ext cx="896834" cy="80405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261082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3E1C5BE-837F-EC40-9AFB-99E720DA0E15}"/>
              </a:ext>
            </a:extLst>
          </p:cNvPr>
          <p:cNvSpPr>
            <a:spLocks noGrp="1"/>
          </p:cNvSpPr>
          <p:nvPr>
            <p:ph type="title"/>
          </p:nvPr>
        </p:nvSpPr>
        <p:spPr>
          <a:xfrm>
            <a:off x="1648589" y="123701"/>
            <a:ext cx="9905998" cy="2127662"/>
          </a:xfrm>
        </p:spPr>
        <p:txBody>
          <a:bodyPr/>
          <a:lstStyle/>
          <a:p>
            <a:r>
              <a:rPr lang="tr-TR"/>
              <a:t>Slaytımı izlediğiniz için teşekkür ederim </a:t>
            </a:r>
          </a:p>
        </p:txBody>
      </p:sp>
      <p:sp>
        <p:nvSpPr>
          <p:cNvPr id="3" name="İçerik Yer Tutucusu 2">
            <a:extLst>
              <a:ext uri="{FF2B5EF4-FFF2-40B4-BE49-F238E27FC236}">
                <a16:creationId xmlns:a16="http://schemas.microsoft.com/office/drawing/2014/main" id="{6D9AD0A5-518F-BF4C-9D68-A17DE1B6FDF1}"/>
              </a:ext>
            </a:extLst>
          </p:cNvPr>
          <p:cNvSpPr>
            <a:spLocks noGrp="1"/>
          </p:cNvSpPr>
          <p:nvPr>
            <p:ph idx="1"/>
          </p:nvPr>
        </p:nvSpPr>
        <p:spPr>
          <a:xfrm>
            <a:off x="1880260" y="2728850"/>
            <a:ext cx="9179521" cy="3124201"/>
          </a:xfrm>
        </p:spPr>
        <p:txBody>
          <a:bodyPr>
            <a:noAutofit/>
          </a:bodyPr>
          <a:lstStyle/>
          <a:p>
            <a:pPr marL="0" indent="0">
              <a:buNone/>
            </a:pPr>
            <a:r>
              <a:rPr lang="tr-TR" sz="8000">
                <a:solidFill>
                  <a:srgbClr val="7030A0"/>
                </a:solidFill>
              </a:rPr>
              <a:t>Ayse Naz cetinler </a:t>
            </a:r>
          </a:p>
          <a:p>
            <a:pPr marL="0" indent="0">
              <a:buNone/>
            </a:pPr>
            <a:endParaRPr lang="tr-TR" sz="8000">
              <a:solidFill>
                <a:srgbClr val="7030A0"/>
              </a:solidFill>
            </a:endParaRPr>
          </a:p>
          <a:p>
            <a:pPr marL="0" indent="0">
              <a:buNone/>
            </a:pPr>
            <a:r>
              <a:rPr lang="tr-TR" sz="8000">
                <a:solidFill>
                  <a:srgbClr val="7030A0"/>
                </a:solidFill>
              </a:rPr>
              <a:t>           7-A</a:t>
            </a:r>
          </a:p>
        </p:txBody>
      </p:sp>
    </p:spTree>
    <p:extLst>
      <p:ext uri="{BB962C8B-B14F-4D97-AF65-F5344CB8AC3E}">
        <p14:creationId xmlns:p14="http://schemas.microsoft.com/office/powerpoint/2010/main" val="4008591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5"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2000"/>
                                        <p:tgtEl>
                                          <p:spTgt spid="3">
                                            <p:txEl>
                                              <p:pRg st="0" end="0"/>
                                            </p:txEl>
                                          </p:spTgt>
                                        </p:tgtEl>
                                      </p:cBhvr>
                                    </p:animEffect>
                                    <p:anim calcmode="lin" valueType="num">
                                      <p:cBhvr>
                                        <p:cTn id="26"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27"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8"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9" fill="hold">
                      <p:stCondLst>
                        <p:cond delay="indefinite"/>
                      </p:stCondLst>
                      <p:childTnLst>
                        <p:par>
                          <p:cTn id="30" fill="hold">
                            <p:stCondLst>
                              <p:cond delay="0"/>
                            </p:stCondLst>
                            <p:childTnLst>
                              <p:par>
                                <p:cTn id="31" presetID="35"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2000"/>
                                        <p:tgtEl>
                                          <p:spTgt spid="3">
                                            <p:txEl>
                                              <p:pRg st="2" end="2"/>
                                            </p:txEl>
                                          </p:spTgt>
                                        </p:tgtEl>
                                      </p:cBhvr>
                                    </p:animEffect>
                                    <p:anim calcmode="lin" valueType="num">
                                      <p:cBhvr>
                                        <p:cTn id="34"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35"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6"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Ağ Gözü">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PresentationFormat>Geniş ekran</PresentationFormat>
  <Slides>15</Slides>
  <Notes>0</Notes>
  <HiddenSlides>0</HiddenSlides>
  <ScaleCrop>false</ScaleCrop>
  <HeadingPairs>
    <vt:vector size="4" baseType="variant">
      <vt:variant>
        <vt:lpstr>Tema</vt:lpstr>
      </vt:variant>
      <vt:variant>
        <vt:i4>1</vt:i4>
      </vt:variant>
      <vt:variant>
        <vt:lpstr>Slayt Başlıkları</vt:lpstr>
      </vt:variant>
      <vt:variant>
        <vt:i4>15</vt:i4>
      </vt:variant>
    </vt:vector>
  </HeadingPairs>
  <TitlesOfParts>
    <vt:vector size="16" baseType="lpstr">
      <vt:lpstr>Ağ Gözü</vt:lpstr>
      <vt:lpstr>Geleceğin senin ellerinde </vt:lpstr>
      <vt:lpstr>PowerPoint Sunusu</vt:lpstr>
      <vt:lpstr>Uygun meslek seçiminde izlenilmesi gereken aşamalar:</vt:lpstr>
      <vt:lpstr>Meslek seçiminde kendimize sormamız gereken sorular:</vt:lpstr>
      <vt:lpstr>Meslek seçiminde şu faktörlere dikkat etmeliyiz:</vt:lpstr>
      <vt:lpstr>Geleceğin meslekleri</vt:lpstr>
      <vt:lpstr>Sosyal medya uzmanlığı </vt:lpstr>
      <vt:lpstr>Beslenme uzmanlığı </vt:lpstr>
      <vt:lpstr>Tıp mühendisliği </vt:lpstr>
      <vt:lpstr>Havacılık ve Uzay mühendisliği </vt:lpstr>
      <vt:lpstr>Yazılım mühendisliği </vt:lpstr>
      <vt:lpstr>PowerPoint Sunusu</vt:lpstr>
      <vt:lpstr>PowerPoint Sunusu</vt:lpstr>
      <vt:lpstr>PowerPoint Sunusu</vt:lpstr>
      <vt:lpstr>Slaytımı izlediğiniz için teşekkür ederim </vt:lpstr>
    </vt:vector>
  </TitlesOfParts>
  <Manager>www.sosyalbilimciler.com</Manager>
  <Company>www.sosyalbilimciler.com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www.sosyalbilimciler.com</dc:title>
  <dc:subject>www.sosyalbilimciler.com</dc:subject>
  <dc:creator>www.sosyalbilimciler.com</dc:creator>
  <cp:keywords>www.sosyalbilimciler.com</cp:keywords>
  <dc:description>www.sosyalbilimciler.com</dc:description>
  <dcterms:created xsi:type="dcterms:W3CDTF">2022-03-19T16:34:14Z</dcterms:created>
  <dcterms:modified xsi:type="dcterms:W3CDTF">2022-03-24T04:58:39Z</dcterms:modified>
  <cp:category>www.sosyalbilimciler.com</cp:category>
</cp:coreProperties>
</file>