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432" y="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12.05.2015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12.05.2015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500042"/>
            <a:ext cx="7772400" cy="1470025"/>
          </a:xfrm>
        </p:spPr>
        <p:style>
          <a:lnRef idx="1">
            <a:schemeClr val="accent3"/>
          </a:lnRef>
          <a:fillRef idx="2">
            <a:schemeClr val="accent3"/>
          </a:fillRef>
          <a:effectRef idx="1">
            <a:schemeClr val="accent3"/>
          </a:effectRef>
          <a:fontRef idx="minor">
            <a:schemeClr val="dk1"/>
          </a:fontRef>
        </p:style>
        <p:txBody>
          <a:bodyPr>
            <a:normAutofit/>
          </a:bodyPr>
          <a:lstStyle/>
          <a:p>
            <a:r>
              <a:rPr lang="tr-TR" sz="5400" dirty="0" smtClean="0">
                <a:latin typeface="Arial Black" pitchFamily="34" charset="0"/>
              </a:rPr>
              <a:t>Dış Ticaret</a:t>
            </a:r>
            <a:endParaRPr lang="tr-TR" sz="5400" dirty="0">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92D050"/>
          </a:solidFill>
        </p:spPr>
        <p:txBody>
          <a:bodyPr/>
          <a:lstStyle/>
          <a:p>
            <a:r>
              <a:rPr lang="tr-TR" dirty="0" smtClean="0">
                <a:solidFill>
                  <a:schemeClr val="bg1"/>
                </a:solidFill>
              </a:rPr>
              <a:t>S-5</a:t>
            </a:r>
            <a:endParaRPr lang="tr-TR" dirty="0">
              <a:solidFill>
                <a:schemeClr val="bg1"/>
              </a:solidFill>
            </a:endParaRPr>
          </a:p>
        </p:txBody>
      </p:sp>
      <p:sp>
        <p:nvSpPr>
          <p:cNvPr id="3" name="2 İçerik Yer Tutucusu"/>
          <p:cNvSpPr>
            <a:spLocks noGrp="1"/>
          </p:cNvSpPr>
          <p:nvPr>
            <p:ph idx="1"/>
          </p:nvPr>
        </p:nvSpPr>
        <p:spPr>
          <a:solidFill>
            <a:srgbClr val="92D050"/>
          </a:solidFill>
        </p:spPr>
        <p:txBody>
          <a:bodyPr/>
          <a:lstStyle/>
          <a:p>
            <a:r>
              <a:rPr lang="tr-TR" dirty="0" smtClean="0">
                <a:solidFill>
                  <a:schemeClr val="bg1"/>
                </a:solidFill>
                <a:latin typeface="Arial" pitchFamily="34" charset="0"/>
                <a:cs typeface="Arial" pitchFamily="34" charset="0"/>
              </a:rPr>
              <a:t>Ülkemiz den yurt dışına  ihraç ettiğimiz ürünler neler olabilir?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FF00"/>
          </a:solidFill>
        </p:spPr>
        <p:txBody>
          <a:bodyPr/>
          <a:lstStyle/>
          <a:p>
            <a:r>
              <a:rPr lang="tr-TR" dirty="0" smtClean="0">
                <a:solidFill>
                  <a:srgbClr val="FF0000"/>
                </a:solidFill>
                <a:latin typeface="Arial Black" pitchFamily="34" charset="0"/>
              </a:rPr>
              <a:t>HAZIRAYAN GRUP</a:t>
            </a:r>
            <a:endParaRPr lang="tr-TR" dirty="0">
              <a:solidFill>
                <a:srgbClr val="FF0000"/>
              </a:solidFill>
              <a:latin typeface="Arial Black" pitchFamily="34" charset="0"/>
            </a:endParaRPr>
          </a:p>
        </p:txBody>
      </p:sp>
      <p:sp>
        <p:nvSpPr>
          <p:cNvPr id="3" name="2 İçerik Yer Tutucusu"/>
          <p:cNvSpPr>
            <a:spLocks noGrp="1"/>
          </p:cNvSpPr>
          <p:nvPr>
            <p:ph idx="1"/>
          </p:nvPr>
        </p:nvSpPr>
        <p:spPr>
          <a:solidFill>
            <a:srgbClr val="00B0F0"/>
          </a:solidFill>
        </p:spPr>
        <p:txBody>
          <a:bodyPr>
            <a:normAutofit/>
          </a:bodyPr>
          <a:lstStyle/>
          <a:p>
            <a:pPr algn="ctr">
              <a:buNone/>
            </a:pPr>
            <a:r>
              <a:rPr lang="tr-TR" sz="8800" dirty="0" smtClean="0">
                <a:solidFill>
                  <a:srgbClr val="FFFF00"/>
                </a:solidFill>
                <a:latin typeface="Arial Black" pitchFamily="34" charset="0"/>
              </a:rPr>
              <a:t>BİLGİ KÜPÜ</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00B0F0"/>
          </a:solidFill>
        </p:spPr>
        <p:txBody>
          <a:bodyPr/>
          <a:lstStyle/>
          <a:p>
            <a:r>
              <a:rPr lang="tr-TR" b="1" i="1" dirty="0" smtClean="0">
                <a:solidFill>
                  <a:srgbClr val="FFFF00"/>
                </a:solidFill>
                <a:effectLst>
                  <a:outerShdw blurRad="38100" dist="38100" dir="2700000" algn="tl">
                    <a:srgbClr val="000000">
                      <a:alpha val="43137"/>
                    </a:srgbClr>
                  </a:outerShdw>
                </a:effectLst>
                <a:latin typeface="Arial Black" pitchFamily="34" charset="0"/>
              </a:rPr>
              <a:t>Ticaret</a:t>
            </a:r>
            <a:endParaRPr lang="tr-TR" b="1" i="1" dirty="0">
              <a:solidFill>
                <a:srgbClr val="FFFF00"/>
              </a:solidFill>
              <a:effectLst>
                <a:outerShdw blurRad="38100" dist="38100" dir="2700000" algn="tl">
                  <a:srgbClr val="000000">
                    <a:alpha val="43137"/>
                  </a:srgbClr>
                </a:outerShdw>
              </a:effectLst>
              <a:latin typeface="Arial Black" pitchFamily="34" charset="0"/>
            </a:endParaRPr>
          </a:p>
        </p:txBody>
      </p:sp>
      <p:sp>
        <p:nvSpPr>
          <p:cNvPr id="3" name="2 İçerik Yer Tutucusu"/>
          <p:cNvSpPr>
            <a:spLocks noGrp="1"/>
          </p:cNvSpPr>
          <p:nvPr>
            <p:ph idx="1"/>
          </p:nvPr>
        </p:nvSpPr>
        <p:spPr>
          <a:solidFill>
            <a:srgbClr val="FF0000"/>
          </a:solidFill>
        </p:spPr>
        <p:txBody>
          <a:bodyPr>
            <a:normAutofit fontScale="92500" lnSpcReduction="10000"/>
          </a:bodyPr>
          <a:lstStyle/>
          <a:p>
            <a:r>
              <a:rPr lang="tr-TR" dirty="0" smtClean="0">
                <a:solidFill>
                  <a:srgbClr val="FFFF00"/>
                </a:solidFill>
                <a:latin typeface="Arial" pitchFamily="34" charset="0"/>
                <a:cs typeface="Arial" pitchFamily="34" charset="0"/>
              </a:rPr>
              <a:t>Ülkeler doğal kaynaklarının durumu,iklimi,su ve toprak koşullarının çevreye elverişsizliği gibi nedenlerle her türlü faaliyeti gerçekleştiremez.Maden,orman ve toprak gibi doğal kaynakları yeterli olmadığı için kendi ihtiyaçlarını kareşılayacak kadar ekonomik üretimi yapamaz.Bu nedenle ihtiyaç duydukları ürnleri baka ülkeden alırlar,yani ithalat yaparlar.İhtiyaç fazlası  ürünleri ise yurtdışına satarlar,yani ihracat yaparlar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92D050"/>
          </a:solidFill>
        </p:spPr>
        <p:txBody>
          <a:bodyPr/>
          <a:lstStyle/>
          <a:p>
            <a:r>
              <a:rPr lang="tr-TR" dirty="0" smtClean="0">
                <a:solidFill>
                  <a:schemeClr val="bg1"/>
                </a:solidFill>
              </a:rPr>
              <a:t>S-1</a:t>
            </a:r>
            <a:endParaRPr lang="tr-TR" dirty="0">
              <a:solidFill>
                <a:schemeClr val="bg1"/>
              </a:solidFill>
            </a:endParaRPr>
          </a:p>
        </p:txBody>
      </p:sp>
      <p:sp>
        <p:nvSpPr>
          <p:cNvPr id="3" name="2 İçerik Yer Tutucusu"/>
          <p:cNvSpPr>
            <a:spLocks noGrp="1"/>
          </p:cNvSpPr>
          <p:nvPr>
            <p:ph idx="1"/>
          </p:nvPr>
        </p:nvSpPr>
        <p:spPr>
          <a:xfrm>
            <a:off x="357158" y="1714488"/>
            <a:ext cx="8229600" cy="4525963"/>
          </a:xfrm>
          <a:solidFill>
            <a:srgbClr val="92D050"/>
          </a:solidFill>
        </p:spPr>
        <p:txBody>
          <a:bodyPr>
            <a:normAutofit/>
          </a:bodyPr>
          <a:lstStyle/>
          <a:p>
            <a:r>
              <a:rPr lang="tr-TR" b="1" i="1" dirty="0" smtClean="0">
                <a:solidFill>
                  <a:schemeClr val="bg1"/>
                </a:solidFill>
              </a:rPr>
              <a:t>Başka Ülkelerden alışveriş yapımına ne denir?</a:t>
            </a:r>
          </a:p>
          <a:p>
            <a:r>
              <a:rPr lang="tr-TR" b="1" i="1" dirty="0" smtClean="0">
                <a:solidFill>
                  <a:schemeClr val="bg1"/>
                </a:solidFill>
              </a:rPr>
              <a:t>a)İhracat</a:t>
            </a:r>
          </a:p>
          <a:p>
            <a:r>
              <a:rPr lang="tr-TR" b="1" i="1" dirty="0" smtClean="0">
                <a:solidFill>
                  <a:schemeClr val="bg1"/>
                </a:solidFill>
              </a:rPr>
              <a:t>b)Ticaret </a:t>
            </a:r>
          </a:p>
          <a:p>
            <a:r>
              <a:rPr lang="tr-TR" b="1" i="1" dirty="0" smtClean="0">
                <a:solidFill>
                  <a:schemeClr val="bg1"/>
                </a:solidFill>
              </a:rPr>
              <a:t>c)İthalat</a:t>
            </a:r>
          </a:p>
          <a:p>
            <a:r>
              <a:rPr lang="tr-TR" b="1" i="1" dirty="0" smtClean="0">
                <a:solidFill>
                  <a:schemeClr val="bg1"/>
                </a:solidFill>
              </a:rPr>
              <a:t>d)Sözleşme</a:t>
            </a:r>
            <a:endParaRPr lang="tr-TR" b="1" i="1" dirty="0">
              <a:solidFill>
                <a:schemeClr val="bg1"/>
              </a:solidFill>
            </a:endParaRPr>
          </a:p>
        </p:txBody>
      </p:sp>
      <p:sp>
        <p:nvSpPr>
          <p:cNvPr id="4" name="3 5-Nokta Yıldız"/>
          <p:cNvSpPr/>
          <p:nvPr/>
        </p:nvSpPr>
        <p:spPr>
          <a:xfrm>
            <a:off x="6858016" y="857232"/>
            <a:ext cx="642942" cy="42862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1" nodeType="clickEffect">
                                  <p:stCondLst>
                                    <p:cond delay="0"/>
                                  </p:stCondLst>
                                  <p:childTnLst>
                                    <p:animMotion origin="layout" path="M 0 0 C -0.00052 0.01711 0 0.0555 -0.00885 0.07354 C -0.01094 0.08927 -0.00955 0.0821 -0.01337 0.09736 C -0.01389 0.09944 -0.01493 0.10338 -0.01493 0.10338 C -0.01701 0.12095 -0.01996 0.13807 -0.02378 0.15518 C -0.02396 0.1561 -0.02778 0.16952 -0.0283 0.17299 C -0.03003 0.18363 -0.03055 0.19103 -0.03437 0.20074 C -0.03663 0.21647 -0.04201 0.23127 -0.05069 0.2426 C -0.05417 0.24722 -0.06406 0.25046 -0.06406 0.25046 C -0.06892 0.25694 -0.07413 0.26156 -0.08055 0.26457 C -0.08316 0.26781 -0.08472 0.27289 -0.08802 0.27451 C -0.09375 0.27752 -0.10139 0.27752 -0.10746 0.2803 C -0.12448 0.2877 -0.09878 0.27613 -0.11632 0.28631 C -0.12187 0.28955 -0.12847 0.29186 -0.13437 0.29417 C -0.14288 0.30227 -0.1526 0.30365 -0.16267 0.3062 C -0.17917 0.31036 -0.19305 0.3129 -0.21042 0.31406 C -0.26128 0.31337 -0.33489 0.36286 -0.36267 0.3062 C -0.36979 0.29163 -0.35798 0.30782 -0.36719 0.29625 C -0.37153 0.27752 -0.3651 0.30342 -0.37153 0.28446 C -0.37413 0.27706 -0.37587 0.2648 -0.38055 0.25856 C -0.3816 0.25717 -0.38368 0.2574 -0.38507 0.25648 C -0.38663 0.25532 -0.38802 0.2537 -0.38958 0.25254 C -0.39739 0.24699 -0.40764 0.23844 -0.41632 0.23474 C -0.42118 0.24075 -0.42882 0.25023 -0.43437 0.25462 C -0.43559 0.25555 -0.44444 0.25833 -0.44479 0.25856 C -0.45139 0.26434 -0.45781 0.26457 -0.46406 0.27243 C -0.46805 0.27752 -0.46996 0.28215 -0.47465 0.28631 C -0.4816 0.29903 -0.48385 0.31545 -0.49097 0.32817 C -0.49739 0.3395 -0.49844 0.33534 -0.50885 0.34204 C -0.52205 0.3506 -0.53472 0.35916 -0.5493 0.36193 C -0.58246 0.37673 -0.61562 0.37766 -0.65069 0.37974 C -0.66059 0.38321 -0.67031 0.38437 -0.68055 0.38575 C -0.69097 0.38275 -0.69288 0.38182 -0.70451 0.38367 C -0.71493 0.38853 -0.71632 0.38922 -0.70885 0.38575 C -0.70712 0.38506 -0.70607 0.38275 -0.70451 0.38182 C -0.70347 0.38136 -0.70243 0.38182 -0.70139 0.38182 " pathEditMode="relative" ptsTypes="fffffffffffffffffffffffffffffffffffA">
                                      <p:cBhvr>
                                        <p:cTn id="11"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92D050"/>
          </a:solidFill>
        </p:spPr>
        <p:txBody>
          <a:bodyPr/>
          <a:lstStyle/>
          <a:p>
            <a:r>
              <a:rPr lang="tr-TR" dirty="0" smtClean="0">
                <a:solidFill>
                  <a:schemeClr val="bg1"/>
                </a:solidFill>
              </a:rPr>
              <a:t>S-2</a:t>
            </a:r>
            <a:endParaRPr lang="tr-TR" dirty="0">
              <a:solidFill>
                <a:schemeClr val="bg1"/>
              </a:solidFill>
            </a:endParaRPr>
          </a:p>
        </p:txBody>
      </p:sp>
      <p:sp>
        <p:nvSpPr>
          <p:cNvPr id="3" name="2 İçerik Yer Tutucusu"/>
          <p:cNvSpPr>
            <a:spLocks noGrp="1"/>
          </p:cNvSpPr>
          <p:nvPr>
            <p:ph idx="1"/>
          </p:nvPr>
        </p:nvSpPr>
        <p:spPr>
          <a:solidFill>
            <a:srgbClr val="92D050"/>
          </a:solidFill>
        </p:spPr>
        <p:txBody>
          <a:bodyPr/>
          <a:lstStyle/>
          <a:p>
            <a:r>
              <a:rPr lang="tr-TR" dirty="0" smtClean="0">
                <a:solidFill>
                  <a:schemeClr val="bg1"/>
                </a:solidFill>
              </a:rPr>
              <a:t>İhtiyac fazlası ürünleri yurtdışına göndermeye ne denir?</a:t>
            </a:r>
          </a:p>
          <a:p>
            <a:r>
              <a:rPr lang="tr-TR" dirty="0" smtClean="0">
                <a:solidFill>
                  <a:schemeClr val="bg1"/>
                </a:solidFill>
              </a:rPr>
              <a:t>a</a:t>
            </a:r>
            <a:r>
              <a:rPr lang="tr-TR" dirty="0" smtClean="0">
                <a:solidFill>
                  <a:schemeClr val="bg1"/>
                </a:solidFill>
              </a:rPr>
              <a:t>)İthalat</a:t>
            </a:r>
          </a:p>
          <a:p>
            <a:r>
              <a:rPr lang="tr-TR" dirty="0" smtClean="0">
                <a:solidFill>
                  <a:schemeClr val="bg1"/>
                </a:solidFill>
              </a:rPr>
              <a:t>b)İhracat</a:t>
            </a:r>
          </a:p>
          <a:p>
            <a:r>
              <a:rPr lang="tr-TR" dirty="0" smtClean="0">
                <a:solidFill>
                  <a:schemeClr val="bg1"/>
                </a:solidFill>
              </a:rPr>
              <a:t>c)Alış veriş</a:t>
            </a:r>
          </a:p>
          <a:p>
            <a:r>
              <a:rPr lang="tr-TR" dirty="0" smtClean="0">
                <a:solidFill>
                  <a:schemeClr val="bg1"/>
                </a:solidFill>
              </a:rPr>
              <a:t>d</a:t>
            </a:r>
            <a:r>
              <a:rPr lang="tr-TR" dirty="0" smtClean="0">
                <a:solidFill>
                  <a:schemeClr val="bg1"/>
                </a:solidFill>
              </a:rPr>
              <a:t>)Paylaşma</a:t>
            </a:r>
            <a:endParaRPr lang="tr-TR" dirty="0">
              <a:solidFill>
                <a:schemeClr val="bg1"/>
              </a:solidFill>
            </a:endParaRPr>
          </a:p>
        </p:txBody>
      </p:sp>
      <p:sp>
        <p:nvSpPr>
          <p:cNvPr id="4" name="3 5-Nokta Yıldız"/>
          <p:cNvSpPr/>
          <p:nvPr/>
        </p:nvSpPr>
        <p:spPr>
          <a:xfrm>
            <a:off x="7358082" y="928670"/>
            <a:ext cx="642942" cy="42862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73472E-18 3.50601E-6 C 0.0033 0.01873 -0.00677 0.03168 -0.01788 0.04186 C -0.02327 0.05227 -0.01788 0.04486 -0.02986 0.04972 C -0.04028 0.05388 -0.04948 0.0629 -0.05973 0.06753 C -0.0632 0.06915 -0.06667 0.06984 -0.07014 0.07146 C -0.07309 0.07285 -0.07917 0.07562 -0.07917 0.07562 C -0.08837 0.08464 -0.10018 0.08881 -0.11042 0.09551 C -0.11545 0.09898 -0.12032 0.10384 -0.12535 0.10731 C -0.13177 0.11147 -0.13837 0.11517 -0.14497 0.11933 L -0.14497 0.11933 C -0.15035 0.12396 -0.15521 0.12997 -0.16129 0.13321 C -0.17275 0.13922 -0.1842 0.14454 -0.19549 0.15102 C -0.21945 0.16466 -0.18316 0.14477 -0.20747 0.16096 C -0.21268 0.16443 -0.21893 0.16559 -0.22413 0.16906 C -0.24045 0.17992 -0.25625 0.19103 -0.27466 0.19473 C -0.27813 0.19727 -0.28143 0.20074 -0.28507 0.20282 C -0.29323 0.20721 -0.28872 0.20213 -0.29566 0.20675 C -0.29809 0.2086 -0.30035 0.21138 -0.30295 0.21276 C -0.31424 0.21855 -0.31285 0.21485 -0.3224 0.21878 C -0.33143 0.22225 -0.33924 0.22872 -0.34775 0.23265 C -0.36389 0.24005 -0.36563 0.23982 -0.37917 0.2426 C -0.38976 0.24977 -0.40174 0.25023 -0.41337 0.25254 C -0.4316 0.26457 -0.45295 0.27081 -0.47309 0.27428 C -0.49063 0.28238 -0.479 0.27798 -0.50903 0.28238 C -0.51979 0.28723 -0.53073 0.29255 -0.54184 0.29602 C -0.54705 0.30088 -0.55226 0.30157 -0.55816 0.30388 C -0.57483 0.31938 -0.60035 0.31961 -0.61945 0.32609 C -0.62344 0.32747 -0.62743 0.32909 -0.63143 0.33002 C -0.63976 0.33187 -0.65677 0.33395 -0.65677 0.33395 C -0.66198 0.34459 -0.6566 0.34991 -0.66563 0.35384 C -0.66667 0.35661 -0.66736 0.35939 -0.66875 0.36193 C -0.66997 0.36425 -0.67188 0.3654 -0.67309 0.36771 C -0.67604 0.37373 -0.67292 0.37465 -0.67761 0.37974 C -0.68091 0.38344 -0.69045 0.38483 -0.6941 0.38575 C -0.69618 0.38714 -0.70486 0.39362 -0.70747 0.39177 C -0.70834 0.39107 -0.71736 0.37072 -0.71788 0.36771 C -0.71806 0.36679 -0.71702 0.36656 -0.7165 0.36586 L -0.69254 0.36771 " pathEditMode="relative" ptsTypes="ffffffffFfffffffffffffffffffffffffffA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FF00"/>
          </a:solidFill>
        </p:spPr>
        <p:txBody>
          <a:bodyPr>
            <a:normAutofit/>
          </a:bodyPr>
          <a:lstStyle/>
          <a:p>
            <a:r>
              <a:rPr lang="tr-TR" sz="6000" dirty="0" smtClean="0">
                <a:latin typeface="Arial Black" pitchFamily="34" charset="0"/>
              </a:rPr>
              <a:t>Petrol</a:t>
            </a:r>
            <a:endParaRPr lang="tr-TR" sz="6000" dirty="0">
              <a:latin typeface="Arial Black" pitchFamily="34" charset="0"/>
            </a:endParaRPr>
          </a:p>
        </p:txBody>
      </p:sp>
      <p:sp>
        <p:nvSpPr>
          <p:cNvPr id="3" name="2 İçerik Yer Tutucusu"/>
          <p:cNvSpPr>
            <a:spLocks noGrp="1"/>
          </p:cNvSpPr>
          <p:nvPr>
            <p:ph idx="1"/>
          </p:nvPr>
        </p:nvSpPr>
        <p:spPr>
          <a:solidFill>
            <a:srgbClr val="FFFF00"/>
          </a:solidFill>
        </p:spPr>
        <p:txBody>
          <a:bodyPr/>
          <a:lstStyle/>
          <a:p>
            <a:r>
              <a:rPr lang="tr-TR" dirty="0" smtClean="0">
                <a:solidFill>
                  <a:srgbClr val="0070C0"/>
                </a:solidFill>
                <a:latin typeface="Arial" pitchFamily="34" charset="0"/>
                <a:cs typeface="Arial" pitchFamily="34" charset="0"/>
              </a:rPr>
              <a:t>Petrol,kullanım çeşitliliği nedeniyle çok önemli bir enerji kaynağıdır.Hemen hemen her ülkenin ekonomisi büyük oranda petrole bağımlıdır.Petrol,Dünya nın bazı ülkelerinde ihtiyaçtan çok fazla çıkarılırken bazılarında hiç ya da ihtiyacı karşılayacak düzeyde bulunmaz.Bu nedenle bazı ülkeler ithalat yoluyla petrol ihtiyaçlarını karşılar.</a:t>
            </a:r>
            <a:endParaRPr lang="tr-TR"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solidFill>
            <a:srgbClr val="FF0000"/>
          </a:solidFill>
        </p:spPr>
        <p:txBody>
          <a:bodyPr>
            <a:normAutofit lnSpcReduction="10000"/>
          </a:bodyPr>
          <a:lstStyle/>
          <a:p>
            <a:r>
              <a:rPr lang="tr-TR" dirty="0" smtClean="0">
                <a:solidFill>
                  <a:srgbClr val="FFFF00"/>
                </a:solidFill>
                <a:latin typeface="Arial" pitchFamily="34" charset="0"/>
                <a:cs typeface="Arial" pitchFamily="34" charset="0"/>
              </a:rPr>
              <a:t>Türkiye ihtiyaç duyduğu  petrolün büyük bir kısmını  ithal eden ülkelerdendir.Rusya,İran ve Irak tan ithal ettiği petrolü,rafinelerinde işleyen Türkiye  ihtiyacını böyle karşılar.Rafinelelerde üretilen benzin,mazot gibi petrol ürünleri Türkiye nin ihtiyacının üzerindedir.Bu nedenle ülkemiz,ihityaç fazlası bu ürünleri başta İtalya ve Ortadoğu ülkeleri olmak üzere diğer ülkelere ihraç eder.</a:t>
            </a:r>
            <a:endParaRPr lang="tr-TR"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0000"/>
          </a:solidFill>
        </p:spPr>
        <p:txBody>
          <a:bodyPr/>
          <a:lstStyle/>
          <a:p>
            <a:r>
              <a:rPr lang="tr-TR" dirty="0" smtClean="0">
                <a:solidFill>
                  <a:srgbClr val="FFFF00"/>
                </a:solidFill>
              </a:rPr>
              <a:t>S-3</a:t>
            </a:r>
            <a:endParaRPr lang="tr-TR" dirty="0">
              <a:solidFill>
                <a:srgbClr val="FFFF00"/>
              </a:solidFill>
            </a:endParaRPr>
          </a:p>
        </p:txBody>
      </p:sp>
      <p:sp>
        <p:nvSpPr>
          <p:cNvPr id="3" name="2 İçerik Yer Tutucusu"/>
          <p:cNvSpPr>
            <a:spLocks noGrp="1"/>
          </p:cNvSpPr>
          <p:nvPr>
            <p:ph idx="1"/>
          </p:nvPr>
        </p:nvSpPr>
        <p:spPr>
          <a:solidFill>
            <a:srgbClr val="92D050"/>
          </a:solidFill>
        </p:spPr>
        <p:txBody>
          <a:bodyPr/>
          <a:lstStyle/>
          <a:p>
            <a:r>
              <a:rPr lang="tr-TR" dirty="0" smtClean="0">
                <a:solidFill>
                  <a:schemeClr val="bg1"/>
                </a:solidFill>
              </a:rPr>
              <a:t>Türkiye petrolü başta hangi ülkelerde ihracat  ihracat yapar?</a:t>
            </a:r>
          </a:p>
          <a:p>
            <a:r>
              <a:rPr lang="tr-TR" dirty="0" smtClean="0">
                <a:solidFill>
                  <a:schemeClr val="bg1"/>
                </a:solidFill>
              </a:rPr>
              <a:t>a)Amerika </a:t>
            </a:r>
          </a:p>
          <a:p>
            <a:r>
              <a:rPr lang="tr-TR" dirty="0" smtClean="0">
                <a:solidFill>
                  <a:schemeClr val="bg1"/>
                </a:solidFill>
              </a:rPr>
              <a:t>b)İngiltere </a:t>
            </a:r>
          </a:p>
          <a:p>
            <a:r>
              <a:rPr lang="tr-TR" dirty="0" smtClean="0">
                <a:solidFill>
                  <a:schemeClr val="bg1"/>
                </a:solidFill>
              </a:rPr>
              <a:t>c)Irak</a:t>
            </a:r>
          </a:p>
          <a:p>
            <a:r>
              <a:rPr lang="tr-TR" dirty="0" smtClean="0">
                <a:solidFill>
                  <a:schemeClr val="bg1"/>
                </a:solidFill>
              </a:rPr>
              <a:t>d)İtalya ve Ortadoğu ülkeleri</a:t>
            </a:r>
            <a:endParaRPr lang="tr-TR" dirty="0">
              <a:solidFill>
                <a:schemeClr val="bg1"/>
              </a:solidFill>
            </a:endParaRPr>
          </a:p>
        </p:txBody>
      </p:sp>
      <p:sp>
        <p:nvSpPr>
          <p:cNvPr id="4" name="3 5-Nokta Yıldız"/>
          <p:cNvSpPr/>
          <p:nvPr/>
        </p:nvSpPr>
        <p:spPr>
          <a:xfrm>
            <a:off x="7358082" y="928670"/>
            <a:ext cx="642942" cy="35719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3628 0.00787 C 0.02951 0.03076 0.02135 0.04926 0.00659 0.06545 C -0.00782 0.08118 -0.02396 0.09135 -0.03525 0.11124 C -0.04479 0.12813 -0.05469 0.142 -0.06667 0.15495 C -0.07917 0.16837 -0.08629 0.18779 -0.09948 0.20074 C -0.11059 0.21161 -0.12049 0.22387 -0.13073 0.23636 C -0.14184 0.24977 -0.14098 0.25162 -0.15191 0.27221 C -0.1625 0.29233 -0.1816 0.30158 -0.19497 0.318 C -0.20521 0.33048 -0.21407 0.34575 -0.22344 0.35962 C -0.22795 0.36679 -0.23073 0.37697 -0.23681 0.38159 C -0.24948 0.39108 -0.25955 0.4038 -0.27118 0.41536 C -0.29167 0.43571 -0.31302 0.45676 -0.33229 0.47896 C -0.33229 0.47896 -0.34723 0.49885 -0.35174 0.50486 C -0.35313 0.50671 -0.35834 0.51735 -0.36059 0.51874 C -0.36337 0.52035 -0.36667 0.52012 -0.36962 0.52082 C -0.39462 0.51897 -0.41684 0.51365 -0.44132 0.50879 C -0.45729 0.50185 -0.47813 0.50879 -0.49497 0.51087 C -0.53316 0.53099 -0.58959 0.52197 -0.62483 0.52267 C -0.62952 0.53215 -0.6349 0.53539 -0.64271 0.53862 C -0.64618 0.53793 -0.64983 0.53839 -0.65313 0.53677 C -0.66511 0.53053 -0.65087 0.53076 -0.66216 0.52868 C -0.67431 0.52637 -0.679 0.52683 -0.69045 0.52683 " pathEditMode="relative" ptsTypes="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714356"/>
            <a:ext cx="8229600" cy="4525963"/>
          </a:xfrm>
          <a:solidFill>
            <a:srgbClr val="00B0F0"/>
          </a:solidFill>
          <a:ln>
            <a:solidFill>
              <a:schemeClr val="accent1"/>
            </a:solidFill>
          </a:ln>
        </p:spPr>
        <p:txBody>
          <a:bodyPr/>
          <a:lstStyle/>
          <a:p>
            <a:r>
              <a:rPr lang="tr-TR" dirty="0" smtClean="0">
                <a:solidFill>
                  <a:srgbClr val="FFFF00"/>
                </a:solidFill>
                <a:latin typeface="Arial" pitchFamily="34" charset="0"/>
                <a:cs typeface="Arial" pitchFamily="34" charset="0"/>
              </a:rPr>
              <a:t>Her ülke gibi türkiye de ihtiyaç duyduğu ürünleri ithalat  yoluyla karşılarken ihtiyaç fazlası ürünleri ihracat yoluyla dış pazarlarda değerlendirir.</a:t>
            </a:r>
            <a:endParaRPr lang="tr-TR" dirty="0">
              <a:solidFill>
                <a:srgbClr val="FFFF00"/>
              </a:solidFill>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92D050"/>
          </a:solidFill>
        </p:spPr>
        <p:txBody>
          <a:bodyPr/>
          <a:lstStyle/>
          <a:p>
            <a:r>
              <a:rPr lang="tr-TR" dirty="0" smtClean="0">
                <a:solidFill>
                  <a:schemeClr val="bg1"/>
                </a:solidFill>
              </a:rPr>
              <a:t>S-4</a:t>
            </a:r>
            <a:endParaRPr lang="tr-TR" dirty="0">
              <a:solidFill>
                <a:schemeClr val="bg1"/>
              </a:solidFill>
            </a:endParaRPr>
          </a:p>
        </p:txBody>
      </p:sp>
      <p:sp>
        <p:nvSpPr>
          <p:cNvPr id="3" name="2 İçerik Yer Tutucusu"/>
          <p:cNvSpPr>
            <a:spLocks noGrp="1"/>
          </p:cNvSpPr>
          <p:nvPr>
            <p:ph idx="1"/>
          </p:nvPr>
        </p:nvSpPr>
        <p:spPr>
          <a:solidFill>
            <a:srgbClr val="92D050"/>
          </a:solidFill>
        </p:spPr>
        <p:txBody>
          <a:bodyPr/>
          <a:lstStyle/>
          <a:p>
            <a:r>
              <a:rPr lang="tr-TR" dirty="0" smtClean="0">
                <a:solidFill>
                  <a:schemeClr val="bg1"/>
                </a:solidFill>
                <a:latin typeface="Arial" pitchFamily="34" charset="0"/>
                <a:cs typeface="Arial" pitchFamily="34" charset="0"/>
              </a:rPr>
              <a:t>Bir ülenn doğal kaynaklarının durumu ile dış ticareti arasında nasıl bir ilişki olabilir?</a:t>
            </a:r>
            <a:endParaRPr lang="tr-TR" dirty="0">
              <a:solidFill>
                <a:schemeClr val="bg1"/>
              </a:solidFill>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230</Words>
  <PresentationFormat>Ekran Gösterisi (4:3)</PresentationFormat>
  <Paragraphs>31</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Dış Ticaret</vt:lpstr>
      <vt:lpstr>Ticaret</vt:lpstr>
      <vt:lpstr>S-1</vt:lpstr>
      <vt:lpstr>S-2</vt:lpstr>
      <vt:lpstr>Petrol</vt:lpstr>
      <vt:lpstr>Slayt 6</vt:lpstr>
      <vt:lpstr>S-3</vt:lpstr>
      <vt:lpstr>Slayt 8</vt:lpstr>
      <vt:lpstr>S-4</vt:lpstr>
      <vt:lpstr>S-5</vt:lpstr>
      <vt:lpstr>HAZIRAYAN GRUP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Dış Ticaret</dc:title>
  <cp:lastModifiedBy>,</cp:lastModifiedBy>
  <cp:revision>7</cp:revision>
  <dcterms:modified xsi:type="dcterms:W3CDTF">2015-05-12T18:17:26Z</dcterms:modified>
</cp:coreProperties>
</file>