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89" autoAdjust="0"/>
    <p:restoredTop sz="94660" autoAdjust="0"/>
  </p:normalViewPr>
  <p:slideViewPr>
    <p:cSldViewPr>
      <p:cViewPr varScale="1">
        <p:scale>
          <a:sx n="60" d="100"/>
          <a:sy n="60" d="100"/>
        </p:scale>
        <p:origin x="-5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ECCD7FA-8027-4BF2-93A9-7C6B6745530B}" type="datetimeFigureOut">
              <a:rPr lang="tr-TR" smtClean="0"/>
              <a:pPr/>
              <a:t>12.11.2011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15094D4-B48E-4E0C-B975-3C0FCD5CC79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CCD7FA-8027-4BF2-93A9-7C6B6745530B}" type="datetimeFigureOut">
              <a:rPr lang="tr-TR" smtClean="0"/>
              <a:pPr/>
              <a:t>12.11.2011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5094D4-B48E-4E0C-B975-3C0FCD5CC79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sosyalbilimciler.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44203" y="214290"/>
            <a:ext cx="4395498" cy="1754326"/>
          </a:xfrm>
          <a:prstGeom prst="rect">
            <a:avLst/>
          </a:prstGeom>
        </p:spPr>
        <p:style>
          <a:lnRef idx="1">
            <a:schemeClr val="accent5"/>
          </a:lnRef>
          <a:fillRef idx="2">
            <a:schemeClr val="accent5"/>
          </a:fillRef>
          <a:effectRef idx="1">
            <a:schemeClr val="accent5"/>
          </a:effectRef>
          <a:fontRef idx="minor">
            <a:schemeClr val="dk1"/>
          </a:fontRef>
        </p:style>
        <p:txBody>
          <a:bodyPr wrap="none" lIns="91440" tIns="45720" rIns="91440" bIns="45720">
            <a:spAutoFit/>
          </a:bodyPr>
          <a:lstStyle/>
          <a:p>
            <a:pPr algn="ctr"/>
            <a:r>
              <a:rPr lang="tr-TR"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HAZIRLAYAN:</a:t>
            </a:r>
          </a:p>
          <a:p>
            <a:pPr algn="ctr"/>
            <a:r>
              <a:rPr lang="tr-TR"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Selda KADER</a:t>
            </a:r>
            <a:endParaRPr lang="tr-T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5" name="4 Dikdörtgen"/>
          <p:cNvSpPr/>
          <p:nvPr/>
        </p:nvSpPr>
        <p:spPr>
          <a:xfrm>
            <a:off x="214282" y="2967335"/>
            <a:ext cx="5429288" cy="1754326"/>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tr-TR"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DEVLETLER NASIL</a:t>
            </a:r>
          </a:p>
          <a:p>
            <a:pPr algn="ctr"/>
            <a:r>
              <a:rPr lang="tr-TR"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GELİŞİR?</a:t>
            </a:r>
            <a:endParaRPr lang="tr-TR"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5 Dikdörtgen"/>
          <p:cNvSpPr/>
          <p:nvPr/>
        </p:nvSpPr>
        <p:spPr>
          <a:xfrm>
            <a:off x="214282" y="4889384"/>
            <a:ext cx="5429288" cy="923330"/>
          </a:xfrm>
          <a:prstGeom prst="rect">
            <a:avLst/>
          </a:prstGeom>
        </p:spPr>
        <p:style>
          <a:lnRef idx="1">
            <a:schemeClr val="accent6"/>
          </a:lnRef>
          <a:fillRef idx="2">
            <a:schemeClr val="accent6"/>
          </a:fillRef>
          <a:effectRef idx="1">
            <a:schemeClr val="accent6"/>
          </a:effectRef>
          <a:fontRef idx="minor">
            <a:schemeClr val="dk1"/>
          </a:fontRef>
        </p:style>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İhsan BAYRAKTAR</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7" name="6 Resim" descr="ekonomik ve sosyal hayat.jpg"/>
          <p:cNvPicPr>
            <a:picLocks noChangeAspect="1"/>
          </p:cNvPicPr>
          <p:nvPr/>
        </p:nvPicPr>
        <p:blipFill>
          <a:blip r:embed="rId2" cstate="print"/>
          <a:stretch>
            <a:fillRect/>
          </a:stretch>
        </p:blipFill>
        <p:spPr>
          <a:xfrm>
            <a:off x="6000760" y="214290"/>
            <a:ext cx="2959574" cy="6357982"/>
          </a:xfrm>
          <a:prstGeom prst="rect">
            <a:avLst/>
          </a:prstGeom>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pekyolu2ye3[1].jpg"/>
          <p:cNvPicPr>
            <a:picLocks noChangeAspect="1"/>
          </p:cNvPicPr>
          <p:nvPr/>
        </p:nvPicPr>
        <p:blipFill>
          <a:blip r:embed="rId2" cstate="print"/>
          <a:stretch>
            <a:fillRect/>
          </a:stretch>
        </p:blipFill>
        <p:spPr>
          <a:xfrm>
            <a:off x="71406" y="95253"/>
            <a:ext cx="9029690" cy="6619895"/>
          </a:xfrm>
          <a:prstGeom prst="rect">
            <a:avLst/>
          </a:prstGeom>
        </p:spPr>
      </p:pic>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251520" y="4357694"/>
            <a:ext cx="8496944"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bodyPr>
          <a:lstStyle/>
          <a:p>
            <a:pPr algn="ctr"/>
            <a:r>
              <a:rPr lang="tr-TR" sz="4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Snap ITC" pitchFamily="82" charset="0"/>
                <a:hlinkClick r:id="rId2"/>
              </a:rPr>
              <a:t>www.</a:t>
            </a:r>
            <a:r>
              <a:rPr lang="tr-TR" sz="4400"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Snap ITC" pitchFamily="82" charset="0"/>
                <a:hlinkClick r:id="rId2"/>
              </a:rPr>
              <a:t>sosyalbilimciler</a:t>
            </a:r>
            <a:r>
              <a:rPr lang="tr-TR" sz="4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Snap ITC" pitchFamily="82" charset="0"/>
                <a:hlinkClick r:id="rId2"/>
              </a:rPr>
              <a:t>.com</a:t>
            </a:r>
            <a:r>
              <a:rPr lang="tr-TR" sz="5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Snap ITC" pitchFamily="82" charset="0"/>
              </a:rPr>
              <a:t> ‘a </a:t>
            </a:r>
            <a:endParaRPr lang="tr-TR" sz="5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Snap ITC" pitchFamily="82" charset="0"/>
            </a:endParaRPr>
          </a:p>
        </p:txBody>
      </p:sp>
      <p:pic>
        <p:nvPicPr>
          <p:cNvPr id="6" name="5 Resim" descr="3e301f6d08a1c05ff984908d9b82fc4d_1276264556.gif"/>
          <p:cNvPicPr>
            <a:picLocks noChangeAspect="1"/>
          </p:cNvPicPr>
          <p:nvPr/>
        </p:nvPicPr>
        <p:blipFill>
          <a:blip r:embed="rId3" cstate="print"/>
          <a:stretch>
            <a:fillRect/>
          </a:stretch>
        </p:blipFill>
        <p:spPr>
          <a:xfrm>
            <a:off x="471492" y="285728"/>
            <a:ext cx="7743846" cy="3571875"/>
          </a:xfrm>
          <a:prstGeom prst="rect">
            <a:avLst/>
          </a:prstGeom>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latin typeface="Monotype Corsiva" pitchFamily="66" charset="0"/>
              </a:rPr>
              <a:t>DEVLETLER NASIL GELİŞİR?</a:t>
            </a:r>
            <a:endParaRPr lang="tr-TR" dirty="0">
              <a:solidFill>
                <a:srgbClr val="FF0000"/>
              </a:solidFill>
              <a:latin typeface="Monotype Corsiva" pitchFamily="66" charset="0"/>
            </a:endParaRPr>
          </a:p>
        </p:txBody>
      </p:sp>
      <p:sp>
        <p:nvSpPr>
          <p:cNvPr id="3" name="2 İçerik Yer Tutucusu"/>
          <p:cNvSpPr>
            <a:spLocks noGrp="1"/>
          </p:cNvSpPr>
          <p:nvPr>
            <p:ph idx="1"/>
          </p:nvPr>
        </p:nvSpPr>
        <p:spPr>
          <a:xfrm>
            <a:off x="142844" y="1600200"/>
            <a:ext cx="8715436" cy="4972072"/>
          </a:xfrm>
        </p:spPr>
        <p:txBody>
          <a:bodyPr>
            <a:normAutofit fontScale="92500" lnSpcReduction="10000"/>
          </a:bodyPr>
          <a:lstStyle/>
          <a:p>
            <a:pPr>
              <a:buClr>
                <a:srgbClr val="00B0F0"/>
              </a:buClr>
              <a:buFont typeface="Wingdings" pitchFamily="2" charset="2"/>
              <a:buChar char="ü"/>
            </a:pPr>
            <a:r>
              <a:rPr lang="tr-TR" dirty="0" smtClean="0">
                <a:latin typeface="Comic Sans MS" pitchFamily="66" charset="0"/>
              </a:rPr>
              <a:t>Ülkeler </a:t>
            </a:r>
            <a:r>
              <a:rPr lang="tr-TR" dirty="0">
                <a:latin typeface="Comic Sans MS" pitchFamily="66" charset="0"/>
              </a:rPr>
              <a:t>arasında veya ülke içinde kâr </a:t>
            </a:r>
            <a:r>
              <a:rPr lang="tr-TR" dirty="0" smtClean="0">
                <a:latin typeface="Comic Sans MS" pitchFamily="66" charset="0"/>
              </a:rPr>
              <a:t>amacıyla </a:t>
            </a:r>
            <a:r>
              <a:rPr lang="tr-TR" dirty="0">
                <a:latin typeface="Comic Sans MS" pitchFamily="66" charset="0"/>
              </a:rPr>
              <a:t>yapılan alışverişe ticaret </a:t>
            </a:r>
            <a:r>
              <a:rPr lang="tr-TR" dirty="0" smtClean="0">
                <a:latin typeface="Comic Sans MS" pitchFamily="66" charset="0"/>
              </a:rPr>
              <a:t>denir.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Ticarette </a:t>
            </a:r>
            <a:r>
              <a:rPr lang="tr-TR" dirty="0">
                <a:latin typeface="Comic Sans MS" pitchFamily="66" charset="0"/>
              </a:rPr>
              <a:t>ham madde kaynaklarına yakın olmak çok önemlidir. Çünkü bir ürün çok el </a:t>
            </a:r>
            <a:r>
              <a:rPr lang="tr-TR" dirty="0" smtClean="0">
                <a:latin typeface="Comic Sans MS" pitchFamily="66" charset="0"/>
              </a:rPr>
              <a:t>değiştirdiğinde </a:t>
            </a:r>
            <a:r>
              <a:rPr lang="tr-TR" dirty="0">
                <a:latin typeface="Comic Sans MS" pitchFamily="66" charset="0"/>
              </a:rPr>
              <a:t>bedeli </a:t>
            </a:r>
            <a:r>
              <a:rPr lang="tr-TR" dirty="0" smtClean="0">
                <a:latin typeface="Comic Sans MS" pitchFamily="66" charset="0"/>
              </a:rPr>
              <a:t>artar.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İlk </a:t>
            </a:r>
            <a:r>
              <a:rPr lang="tr-TR" dirty="0">
                <a:latin typeface="Comic Sans MS" pitchFamily="66" charset="0"/>
              </a:rPr>
              <a:t>Çağ’dan itibaren devletler ticaret </a:t>
            </a:r>
            <a:r>
              <a:rPr lang="tr-TR" dirty="0" smtClean="0">
                <a:latin typeface="Comic Sans MS" pitchFamily="66" charset="0"/>
              </a:rPr>
              <a:t>yollarını </a:t>
            </a:r>
            <a:r>
              <a:rPr lang="tr-TR" dirty="0">
                <a:latin typeface="Comic Sans MS" pitchFamily="66" charset="0"/>
              </a:rPr>
              <a:t>kontrol etmek istemişlerdir. Bunun için </a:t>
            </a:r>
            <a:r>
              <a:rPr lang="tr-TR" dirty="0" smtClean="0">
                <a:latin typeface="Comic Sans MS" pitchFamily="66" charset="0"/>
              </a:rPr>
              <a:t>devletler </a:t>
            </a:r>
            <a:r>
              <a:rPr lang="tr-TR" dirty="0">
                <a:latin typeface="Comic Sans MS" pitchFamily="66" charset="0"/>
              </a:rPr>
              <a:t>birbirleriyle savaşmışlar, aralarında </a:t>
            </a:r>
            <a:r>
              <a:rPr lang="tr-TR" dirty="0" smtClean="0">
                <a:latin typeface="Comic Sans MS" pitchFamily="66" charset="0"/>
              </a:rPr>
              <a:t>anlaşmalar yapmışlardır.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Dünya </a:t>
            </a:r>
            <a:r>
              <a:rPr lang="tr-TR" dirty="0">
                <a:latin typeface="Comic Sans MS" pitchFamily="66" charset="0"/>
              </a:rPr>
              <a:t>ticaretinde önem kazanan yollar Kral Yolu, İpek Yolu ve Baharat Yolu’dur.</a:t>
            </a:r>
            <a:endParaRPr lang="tr-TR" dirty="0" smtClean="0">
              <a:latin typeface="Comic Sans MS" pitchFamily="66" charset="0"/>
            </a:endParaRPr>
          </a:p>
          <a:p>
            <a:endParaRPr lang="tr-TR"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a:solidFill>
                  <a:srgbClr val="FF0000"/>
                </a:solidFill>
                <a:latin typeface="Monotype Corsiva" pitchFamily="66" charset="0"/>
              </a:rPr>
              <a:t>Kral Yolu</a:t>
            </a:r>
            <a:r>
              <a:rPr lang="tr-TR" b="1" i="1" dirty="0">
                <a:solidFill>
                  <a:srgbClr val="FF0000"/>
                </a:solidFill>
                <a:latin typeface="Monotype Corsiva" pitchFamily="66" charset="0"/>
              </a:rPr>
              <a:t> </a:t>
            </a:r>
            <a:endParaRPr lang="tr-TR" dirty="0">
              <a:solidFill>
                <a:srgbClr val="FF0000"/>
              </a:solidFill>
              <a:latin typeface="Monotype Corsiva" pitchFamily="66" charset="0"/>
            </a:endParaRPr>
          </a:p>
        </p:txBody>
      </p:sp>
      <p:sp>
        <p:nvSpPr>
          <p:cNvPr id="3" name="2 İçerik Yer Tutucusu"/>
          <p:cNvSpPr>
            <a:spLocks noGrp="1"/>
          </p:cNvSpPr>
          <p:nvPr>
            <p:ph idx="1"/>
          </p:nvPr>
        </p:nvSpPr>
        <p:spPr>
          <a:xfrm>
            <a:off x="214282" y="1600200"/>
            <a:ext cx="8715436" cy="5043510"/>
          </a:xfrm>
        </p:spPr>
        <p:txBody>
          <a:bodyPr>
            <a:normAutofit fontScale="77500" lnSpcReduction="20000"/>
          </a:bodyPr>
          <a:lstStyle/>
          <a:p>
            <a:pPr>
              <a:buClr>
                <a:srgbClr val="00B0F0"/>
              </a:buClr>
              <a:buFont typeface="Wingdings" pitchFamily="2" charset="2"/>
              <a:buChar char="ü"/>
            </a:pPr>
            <a:r>
              <a:rPr lang="tr-TR" dirty="0">
                <a:latin typeface="Comic Sans MS" pitchFamily="66" charset="0"/>
              </a:rPr>
              <a:t>Kral Yolu, Lidyalıların başkenti Sardes’ten başlayarak doğuya doğru ülkemizin orta kuzey kısmından Irak’ın Musul şehrine varmakta, Bağdat şehrinden geçerek Mezopotamya’daki Ninova şehrine </a:t>
            </a:r>
            <a:r>
              <a:rPr lang="tr-TR" dirty="0" smtClean="0">
                <a:latin typeface="Comic Sans MS" pitchFamily="66" charset="0"/>
              </a:rPr>
              <a:t>ulaşmaktadır.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Asya </a:t>
            </a:r>
            <a:r>
              <a:rPr lang="tr-TR" dirty="0">
                <a:latin typeface="Comic Sans MS" pitchFamily="66" charset="0"/>
              </a:rPr>
              <a:t>kıtasından getirilen ticaret malları Ege üzerinden gemilerle Avrupa’nın önemli </a:t>
            </a:r>
            <a:r>
              <a:rPr lang="tr-TR" dirty="0" smtClean="0">
                <a:latin typeface="Comic Sans MS" pitchFamily="66" charset="0"/>
              </a:rPr>
              <a:t>limanlarına taşınmaktadır.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Lidyalılar </a:t>
            </a:r>
            <a:r>
              <a:rPr lang="tr-TR" dirty="0">
                <a:latin typeface="Comic Sans MS" pitchFamily="66" charset="0"/>
              </a:rPr>
              <a:t>Kral Yolu sayesinde ekonomik alanında önemli kazançlar elde </a:t>
            </a:r>
            <a:r>
              <a:rPr lang="tr-TR" dirty="0" smtClean="0">
                <a:latin typeface="Comic Sans MS" pitchFamily="66" charset="0"/>
              </a:rPr>
              <a:t>etmişlerdir.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Lidyalılar </a:t>
            </a:r>
            <a:r>
              <a:rPr lang="tr-TR" dirty="0">
                <a:latin typeface="Comic Sans MS" pitchFamily="66" charset="0"/>
              </a:rPr>
              <a:t>ticaret sayesinde komşu </a:t>
            </a:r>
            <a:r>
              <a:rPr lang="tr-TR" dirty="0" smtClean="0">
                <a:latin typeface="Comic Sans MS" pitchFamily="66" charset="0"/>
              </a:rPr>
              <a:t>devletlere </a:t>
            </a:r>
            <a:r>
              <a:rPr lang="tr-TR" dirty="0">
                <a:latin typeface="Comic Sans MS" pitchFamily="66" charset="0"/>
              </a:rPr>
              <a:t>göre bilimde, sanatta ve teknolojide üstün bir konuma </a:t>
            </a:r>
            <a:r>
              <a:rPr lang="tr-TR" dirty="0" smtClean="0">
                <a:latin typeface="Comic Sans MS" pitchFamily="66" charset="0"/>
              </a:rPr>
              <a:t>gelmişlerdir.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Lidyalılar </a:t>
            </a:r>
            <a:r>
              <a:rPr lang="tr-TR" dirty="0">
                <a:latin typeface="Comic Sans MS" pitchFamily="66" charset="0"/>
              </a:rPr>
              <a:t>tüccar bir toplumdu. Sosyal </a:t>
            </a:r>
            <a:r>
              <a:rPr lang="tr-TR" dirty="0" smtClean="0">
                <a:latin typeface="Comic Sans MS" pitchFamily="66" charset="0"/>
              </a:rPr>
              <a:t>tabakalar </a:t>
            </a:r>
            <a:r>
              <a:rPr lang="tr-TR" dirty="0">
                <a:latin typeface="Comic Sans MS" pitchFamily="66" charset="0"/>
              </a:rPr>
              <a:t>içerisinde tüccarlar, asiller ve büyük zenginler üst sıralarda yer almıştır. Bu da toplumun </a:t>
            </a:r>
            <a:r>
              <a:rPr lang="tr-TR" dirty="0" smtClean="0">
                <a:latin typeface="Comic Sans MS" pitchFamily="66" charset="0"/>
              </a:rPr>
              <a:t>ekonomik </a:t>
            </a:r>
            <a:r>
              <a:rPr lang="tr-TR" dirty="0">
                <a:latin typeface="Comic Sans MS" pitchFamily="66" charset="0"/>
              </a:rPr>
              <a:t>olarak gelişmesine katkı sağlamıştır</a:t>
            </a:r>
            <a:r>
              <a:rPr lang="tr-TR" dirty="0" smtClean="0">
                <a:latin typeface="Comic Sans MS" pitchFamily="66" charset="0"/>
              </a:rPr>
              <a:t>.</a:t>
            </a: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a:solidFill>
                  <a:srgbClr val="FF0000"/>
                </a:solidFill>
                <a:latin typeface="Monotype Corsiva" pitchFamily="66" charset="0"/>
              </a:rPr>
              <a:t>Baharat </a:t>
            </a:r>
            <a:r>
              <a:rPr lang="tr-TR" b="1" dirty="0" smtClean="0">
                <a:solidFill>
                  <a:srgbClr val="FF0000"/>
                </a:solidFill>
                <a:latin typeface="Monotype Corsiva" pitchFamily="66" charset="0"/>
              </a:rPr>
              <a:t>Yolu</a:t>
            </a:r>
            <a:endParaRPr lang="tr-TR" dirty="0">
              <a:solidFill>
                <a:srgbClr val="FF0000"/>
              </a:solidFill>
              <a:latin typeface="Monotype Corsiva" pitchFamily="66" charset="0"/>
            </a:endParaRPr>
          </a:p>
        </p:txBody>
      </p:sp>
      <p:sp>
        <p:nvSpPr>
          <p:cNvPr id="3" name="2 İçerik Yer Tutucusu"/>
          <p:cNvSpPr>
            <a:spLocks noGrp="1"/>
          </p:cNvSpPr>
          <p:nvPr>
            <p:ph idx="1"/>
          </p:nvPr>
        </p:nvSpPr>
        <p:spPr>
          <a:xfrm>
            <a:off x="142844" y="1357298"/>
            <a:ext cx="8715436" cy="5286412"/>
          </a:xfrm>
        </p:spPr>
        <p:txBody>
          <a:bodyPr>
            <a:normAutofit fontScale="62500" lnSpcReduction="20000"/>
          </a:bodyPr>
          <a:lstStyle/>
          <a:p>
            <a:pPr>
              <a:buClr>
                <a:srgbClr val="00B0F0"/>
              </a:buClr>
              <a:buFont typeface="Wingdings" pitchFamily="2" charset="2"/>
              <a:buChar char="ü"/>
            </a:pPr>
            <a:r>
              <a:rPr lang="tr-TR" sz="3800" dirty="0" smtClean="0">
                <a:latin typeface="Comic Sans MS" pitchFamily="66" charset="0"/>
              </a:rPr>
              <a:t>Baharat Yolu Hindistan’dan başlamaktadır. Uzakdoğu ülkeleriyle Batı ülkeleri arasında önemli bir görev üstlenmiştir.</a:t>
            </a:r>
          </a:p>
          <a:p>
            <a:pPr>
              <a:buClr>
                <a:srgbClr val="00B0F0"/>
              </a:buClr>
              <a:buFont typeface="Wingdings" pitchFamily="2" charset="2"/>
              <a:buChar char="ü"/>
            </a:pPr>
            <a:r>
              <a:rPr lang="tr-TR" sz="3800" dirty="0" smtClean="0">
                <a:latin typeface="Comic Sans MS" pitchFamily="66" charset="0"/>
              </a:rPr>
              <a:t>Baharat ürünleri önceleri Asya ülkelerinde kullanılmaktaydı. Daha sonraları ise Avrupa ülkelerinde de kullanılmaya başlayınca bu ürünlerin önemi artmıştır.</a:t>
            </a:r>
          </a:p>
          <a:p>
            <a:pPr>
              <a:buClr>
                <a:srgbClr val="00B0F0"/>
              </a:buClr>
              <a:buFont typeface="Wingdings" pitchFamily="2" charset="2"/>
              <a:buChar char="ü"/>
            </a:pPr>
            <a:r>
              <a:rPr lang="tr-TR" sz="3800" dirty="0" smtClean="0">
                <a:latin typeface="Comic Sans MS" pitchFamily="66" charset="0"/>
              </a:rPr>
              <a:t>Baharat ürünleri pahalı olduğundan ancak zenginler satın alabilmekteydi.</a:t>
            </a:r>
          </a:p>
          <a:p>
            <a:pPr>
              <a:buClr>
                <a:srgbClr val="00B0F0"/>
              </a:buClr>
              <a:buFont typeface="Wingdings" pitchFamily="2" charset="2"/>
              <a:buChar char="ü"/>
            </a:pPr>
            <a:r>
              <a:rPr lang="tr-TR" sz="3800" dirty="0" smtClean="0">
                <a:latin typeface="Comic Sans MS" pitchFamily="66" charset="0"/>
              </a:rPr>
              <a:t>Baharat ürünleri Avrupa’ya iki yolla ulaşmaktaydı. Bunlardan birincisi Orta Asya üzerinden geçen ipek yol’uydu. Diğer yol ise Hindistan ve Seylan’dan Kızıldeniz’deki Akabe Körfezi’ne, Yemen kıyılarına ya da Basra Körfezi’ne gelen deniz yoluydu. Bu kıyılardaki limanlarda, gemilere boşaltılan baharat, kara yoluyla Fenike ve Filistin kıyılarına, Mısır’dan İskenderiye’ye ve Karadeniz’e ulaştırılırdı. Oradan deniz yoluyla Avrupa’ya taşınırdı.</a:t>
            </a:r>
          </a:p>
          <a:p>
            <a:endParaRPr lang="tr-TR" dirty="0"/>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28614" y="142852"/>
            <a:ext cx="8729666" cy="6500858"/>
          </a:xfrm>
        </p:spPr>
        <p:txBody>
          <a:bodyPr>
            <a:normAutofit/>
          </a:bodyPr>
          <a:lstStyle/>
          <a:p>
            <a:pPr>
              <a:buClr>
                <a:srgbClr val="00B0F0"/>
              </a:buClr>
              <a:buFont typeface="Wingdings" pitchFamily="2" charset="2"/>
              <a:buChar char="ü"/>
            </a:pPr>
            <a:r>
              <a:rPr lang="tr-TR" dirty="0">
                <a:latin typeface="Comic Sans MS" pitchFamily="66" charset="0"/>
              </a:rPr>
              <a:t>Baharat Yolu Bağdat’tan itibaren </a:t>
            </a:r>
            <a:r>
              <a:rPr lang="tr-TR" dirty="0" smtClean="0">
                <a:latin typeface="Comic Sans MS" pitchFamily="66" charset="0"/>
              </a:rPr>
              <a:t>İpek </a:t>
            </a:r>
            <a:r>
              <a:rPr lang="tr-TR" dirty="0">
                <a:latin typeface="Comic Sans MS" pitchFamily="66" charset="0"/>
              </a:rPr>
              <a:t>Yolu ile birleşerek devam </a:t>
            </a:r>
            <a:r>
              <a:rPr lang="tr-TR" dirty="0" smtClean="0">
                <a:latin typeface="Comic Sans MS" pitchFamily="66" charset="0"/>
              </a:rPr>
              <a:t>etmektedir.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Fatih </a:t>
            </a:r>
            <a:r>
              <a:rPr lang="tr-TR" dirty="0">
                <a:latin typeface="Comic Sans MS" pitchFamily="66" charset="0"/>
              </a:rPr>
              <a:t>Sultan Mehmet zamanında </a:t>
            </a:r>
            <a:r>
              <a:rPr lang="tr-TR" dirty="0" smtClean="0">
                <a:latin typeface="Comic Sans MS" pitchFamily="66" charset="0"/>
              </a:rPr>
              <a:t>İpek </a:t>
            </a:r>
            <a:r>
              <a:rPr lang="tr-TR" dirty="0">
                <a:latin typeface="Comic Sans MS" pitchFamily="66" charset="0"/>
              </a:rPr>
              <a:t>Yolu’nun denetimi Osmanlı Devleti’nin eline </a:t>
            </a:r>
            <a:r>
              <a:rPr lang="tr-TR" dirty="0" smtClean="0">
                <a:latin typeface="Comic Sans MS" pitchFamily="66" charset="0"/>
              </a:rPr>
              <a:t>geçmiştir.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Yavuz </a:t>
            </a:r>
            <a:r>
              <a:rPr lang="tr-TR" dirty="0">
                <a:latin typeface="Comic Sans MS" pitchFamily="66" charset="0"/>
              </a:rPr>
              <a:t>Sultan Selim döneminde de Baharat Yolu’nun güvenliği Osmanlıların eline </a:t>
            </a:r>
            <a:r>
              <a:rPr lang="tr-TR" dirty="0" smtClean="0">
                <a:latin typeface="Comic Sans MS" pitchFamily="66" charset="0"/>
              </a:rPr>
              <a:t>geçmiştir.</a:t>
            </a:r>
            <a:endParaRPr lang="tr-TR" dirty="0">
              <a:latin typeface="Comic Sans MS" pitchFamily="66" charset="0"/>
            </a:endParaRPr>
          </a:p>
          <a:p>
            <a:pPr>
              <a:buClr>
                <a:srgbClr val="00B0F0"/>
              </a:buClr>
              <a:buFont typeface="Wingdings" pitchFamily="2" charset="2"/>
              <a:buChar char="ü"/>
            </a:pPr>
            <a:r>
              <a:rPr lang="tr-TR" dirty="0" smtClean="0">
                <a:latin typeface="Comic Sans MS" pitchFamily="66" charset="0"/>
              </a:rPr>
              <a:t>Osmanlı </a:t>
            </a:r>
            <a:r>
              <a:rPr lang="tr-TR" dirty="0">
                <a:latin typeface="Comic Sans MS" pitchFamily="66" charset="0"/>
              </a:rPr>
              <a:t>Devleti’nin eline </a:t>
            </a:r>
            <a:r>
              <a:rPr lang="tr-TR" dirty="0" smtClean="0">
                <a:latin typeface="Comic Sans MS" pitchFamily="66" charset="0"/>
              </a:rPr>
              <a:t>İpek </a:t>
            </a:r>
            <a:r>
              <a:rPr lang="tr-TR" dirty="0">
                <a:latin typeface="Comic Sans MS" pitchFamily="66" charset="0"/>
              </a:rPr>
              <a:t>ve Baharat yollarının denetimi geçince Avrupalılar yeni yollar bulmak amacıyla coğrafi keşiflere yönelmişlerdir</a:t>
            </a:r>
            <a:r>
              <a:rPr lang="tr-TR" dirty="0" smtClean="0">
                <a:latin typeface="Comic Sans MS" pitchFamily="66" charset="0"/>
              </a:rPr>
              <a:t>.</a:t>
            </a:r>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latin typeface="Monotype Corsiva" pitchFamily="66" charset="0"/>
              </a:rPr>
              <a:t>İpek Yolu</a:t>
            </a:r>
            <a:endParaRPr lang="tr-TR" b="1" dirty="0">
              <a:solidFill>
                <a:srgbClr val="FF0000"/>
              </a:solidFill>
              <a:latin typeface="Monotype Corsiva" pitchFamily="66" charset="0"/>
            </a:endParaRPr>
          </a:p>
        </p:txBody>
      </p:sp>
      <p:sp>
        <p:nvSpPr>
          <p:cNvPr id="3" name="2 İçerik Yer Tutucusu"/>
          <p:cNvSpPr>
            <a:spLocks noGrp="1"/>
          </p:cNvSpPr>
          <p:nvPr>
            <p:ph idx="1"/>
          </p:nvPr>
        </p:nvSpPr>
        <p:spPr>
          <a:xfrm>
            <a:off x="214282" y="1600200"/>
            <a:ext cx="8715436" cy="5114948"/>
          </a:xfrm>
        </p:spPr>
        <p:txBody>
          <a:bodyPr>
            <a:normAutofit fontScale="92500" lnSpcReduction="10000"/>
          </a:bodyPr>
          <a:lstStyle/>
          <a:p>
            <a:pPr>
              <a:buClr>
                <a:srgbClr val="00B0F0"/>
              </a:buClr>
              <a:buFont typeface="Wingdings" pitchFamily="2" charset="2"/>
              <a:buChar char="ü"/>
            </a:pPr>
            <a:r>
              <a:rPr lang="tr-TR" dirty="0" smtClean="0">
                <a:latin typeface="Comic Sans MS" pitchFamily="66" charset="0"/>
              </a:rPr>
              <a:t>Çin'den </a:t>
            </a:r>
            <a:r>
              <a:rPr lang="tr-TR" dirty="0">
                <a:latin typeface="Comic Sans MS" pitchFamily="66" charset="0"/>
              </a:rPr>
              <a:t>başlayıp, Taklamakan Çölü bölgesinden geçerek, Afganistan, İran üzerinden Doğu Akdeniz'e ulaşır. Burada ticaret </a:t>
            </a:r>
            <a:r>
              <a:rPr lang="tr-TR" dirty="0" smtClean="0">
                <a:latin typeface="Comic Sans MS" pitchFamily="66" charset="0"/>
              </a:rPr>
              <a:t>malları Akdeniz </a:t>
            </a:r>
            <a:r>
              <a:rPr lang="tr-TR" dirty="0">
                <a:latin typeface="Comic Sans MS" pitchFamily="66" charset="0"/>
              </a:rPr>
              <a:t>üzerinden Avrupa ülkelerine </a:t>
            </a:r>
            <a:r>
              <a:rPr lang="tr-TR" dirty="0" smtClean="0">
                <a:latin typeface="Comic Sans MS" pitchFamily="66" charset="0"/>
              </a:rPr>
              <a:t>taşınmıştır.</a:t>
            </a:r>
            <a:endParaRPr lang="tr-TR" dirty="0">
              <a:latin typeface="Comic Sans MS" pitchFamily="66" charset="0"/>
            </a:endParaRPr>
          </a:p>
          <a:p>
            <a:pPr>
              <a:buClr>
                <a:srgbClr val="00B0F0"/>
              </a:buClr>
              <a:buFont typeface="Wingdings" pitchFamily="2" charset="2"/>
              <a:buChar char="ü"/>
            </a:pPr>
            <a:r>
              <a:rPr lang="tr-TR" dirty="0" smtClean="0">
                <a:solidFill>
                  <a:srgbClr val="7030A0"/>
                </a:solidFill>
                <a:latin typeface="Snap ITC" pitchFamily="82" charset="0"/>
              </a:rPr>
              <a:t>İpek </a:t>
            </a:r>
            <a:r>
              <a:rPr lang="tr-TR" dirty="0">
                <a:solidFill>
                  <a:srgbClr val="7030A0"/>
                </a:solidFill>
                <a:latin typeface="Snap ITC" pitchFamily="82" charset="0"/>
              </a:rPr>
              <a:t>Yolu iki kola </a:t>
            </a:r>
            <a:r>
              <a:rPr lang="tr-TR" dirty="0" smtClean="0">
                <a:solidFill>
                  <a:srgbClr val="7030A0"/>
                </a:solidFill>
                <a:latin typeface="Snap ITC" pitchFamily="82" charset="0"/>
              </a:rPr>
              <a:t>ayrılır</a:t>
            </a:r>
            <a:endParaRPr lang="tr-TR" dirty="0">
              <a:solidFill>
                <a:srgbClr val="7030A0"/>
              </a:solidFill>
              <a:latin typeface="Snap ITC" pitchFamily="82" charset="0"/>
            </a:endParaRPr>
          </a:p>
          <a:p>
            <a:pPr>
              <a:buClr>
                <a:srgbClr val="00B0F0"/>
              </a:buClr>
              <a:buFont typeface="Wingdings" pitchFamily="2" charset="2"/>
              <a:buChar char="Ø"/>
            </a:pPr>
            <a:r>
              <a:rPr lang="tr-TR" dirty="0" smtClean="0">
                <a:solidFill>
                  <a:srgbClr val="7030A0"/>
                </a:solidFill>
                <a:latin typeface="Snap ITC" pitchFamily="82" charset="0"/>
              </a:rPr>
              <a:t>I.Kol</a:t>
            </a:r>
            <a:r>
              <a:rPr lang="tr-TR" dirty="0">
                <a:solidFill>
                  <a:srgbClr val="7030A0"/>
                </a:solidFill>
                <a:latin typeface="Snap ITC" pitchFamily="82" charset="0"/>
              </a:rPr>
              <a:t>: </a:t>
            </a:r>
            <a:r>
              <a:rPr lang="tr-TR" dirty="0">
                <a:latin typeface="Comic Sans MS" pitchFamily="66" charset="0"/>
              </a:rPr>
              <a:t>Güneyde İran topraklarından geçerek, Suriye ve Anadolu kıyılarına </a:t>
            </a:r>
            <a:r>
              <a:rPr lang="tr-TR" dirty="0" smtClean="0">
                <a:latin typeface="Comic Sans MS" pitchFamily="66" charset="0"/>
              </a:rPr>
              <a:t>ulaşır.</a:t>
            </a:r>
            <a:endParaRPr lang="tr-TR" dirty="0">
              <a:latin typeface="Comic Sans MS" pitchFamily="66" charset="0"/>
            </a:endParaRPr>
          </a:p>
          <a:p>
            <a:pPr>
              <a:buClr>
                <a:srgbClr val="00B0F0"/>
              </a:buClr>
              <a:buFont typeface="Wingdings" pitchFamily="2" charset="2"/>
              <a:buChar char="Ø"/>
            </a:pPr>
            <a:r>
              <a:rPr lang="tr-TR" dirty="0" smtClean="0">
                <a:solidFill>
                  <a:srgbClr val="7030A0"/>
                </a:solidFill>
                <a:latin typeface="Snap ITC" pitchFamily="82" charset="0"/>
              </a:rPr>
              <a:t>II </a:t>
            </a:r>
            <a:r>
              <a:rPr lang="tr-TR" dirty="0">
                <a:solidFill>
                  <a:srgbClr val="7030A0"/>
                </a:solidFill>
                <a:latin typeface="Snap ITC" pitchFamily="82" charset="0"/>
              </a:rPr>
              <a:t>Kol: </a:t>
            </a:r>
            <a:r>
              <a:rPr lang="tr-TR" dirty="0">
                <a:latin typeface="Comic Sans MS" pitchFamily="66" charset="0"/>
              </a:rPr>
              <a:t>Kuzey'de Hazar Denizi'nin kuzeyinden, Karadeniz'in kuzey bölgelerine ulaşır.</a:t>
            </a:r>
            <a:endParaRPr lang="tr-TR" dirty="0" smtClean="0">
              <a:latin typeface="Comic Sans MS" pitchFamily="66" charset="0"/>
            </a:endParaRPr>
          </a:p>
          <a:p>
            <a:endParaRPr lang="tr-TR" dirty="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kral yolu.jpg"/>
          <p:cNvPicPr>
            <a:picLocks noGrp="1" noChangeAspect="1"/>
          </p:cNvPicPr>
          <p:nvPr>
            <p:ph idx="1"/>
          </p:nvPr>
        </p:nvPicPr>
        <p:blipFill>
          <a:blip r:embed="rId2" cstate="print"/>
          <a:stretch>
            <a:fillRect/>
          </a:stretch>
        </p:blipFill>
        <p:spPr>
          <a:xfrm>
            <a:off x="142844" y="185727"/>
            <a:ext cx="3786214" cy="6386545"/>
          </a:xfrm>
        </p:spPr>
      </p:pic>
      <p:sp>
        <p:nvSpPr>
          <p:cNvPr id="5" name="4 Sol Ok"/>
          <p:cNvSpPr/>
          <p:nvPr/>
        </p:nvSpPr>
        <p:spPr>
          <a:xfrm rot="5400000">
            <a:off x="1353255" y="5068042"/>
            <a:ext cx="1012115" cy="710466"/>
          </a:xfrm>
          <a:prstGeom prst="leftArrow">
            <a:avLst>
              <a:gd name="adj1" fmla="val 50000"/>
              <a:gd name="adj2" fmla="val 402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5 Resim" descr="images.jpg"/>
          <p:cNvPicPr>
            <a:picLocks noChangeAspect="1"/>
          </p:cNvPicPr>
          <p:nvPr/>
        </p:nvPicPr>
        <p:blipFill>
          <a:blip r:embed="rId3" cstate="print"/>
          <a:stretch>
            <a:fillRect/>
          </a:stretch>
        </p:blipFill>
        <p:spPr>
          <a:xfrm>
            <a:off x="4138625" y="157154"/>
            <a:ext cx="4719655" cy="6415118"/>
          </a:xfrm>
          <a:prstGeom prst="rect">
            <a:avLst/>
          </a:prstGeom>
        </p:spPr>
      </p:pic>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pek_yolu.jpg"/>
          <p:cNvPicPr>
            <a:picLocks noChangeAspect="1"/>
          </p:cNvPicPr>
          <p:nvPr/>
        </p:nvPicPr>
        <p:blipFill>
          <a:blip r:embed="rId2" cstate="print"/>
          <a:stretch>
            <a:fillRect/>
          </a:stretch>
        </p:blipFill>
        <p:spPr>
          <a:xfrm>
            <a:off x="71406" y="71438"/>
            <a:ext cx="9001156" cy="6715148"/>
          </a:xfrm>
          <a:prstGeom prst="rect">
            <a:avLst/>
          </a:prstGeom>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pek_yolu_haritasi_1.jpg"/>
          <p:cNvPicPr>
            <a:picLocks noChangeAspect="1"/>
          </p:cNvPicPr>
          <p:nvPr/>
        </p:nvPicPr>
        <p:blipFill>
          <a:blip r:embed="rId2" cstate="print"/>
          <a:stretch>
            <a:fillRect/>
          </a:stretch>
        </p:blipFill>
        <p:spPr>
          <a:xfrm>
            <a:off x="71406" y="71414"/>
            <a:ext cx="9072594" cy="6786586"/>
          </a:xfrm>
          <a:prstGeom prst="rect">
            <a:avLst/>
          </a:prstGeom>
        </p:spPr>
      </p:pic>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398</Words>
  <Application>Microsoft Office PowerPoint</Application>
  <PresentationFormat>Ekran Gösterisi (4:3)</PresentationFormat>
  <Paragraphs>31</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Slayt 1</vt:lpstr>
      <vt:lpstr>DEVLETLER NASIL GELİŞİR?</vt:lpstr>
      <vt:lpstr>Kral Yolu </vt:lpstr>
      <vt:lpstr>Baharat Yolu</vt:lpstr>
      <vt:lpstr>Slayt 5</vt:lpstr>
      <vt:lpstr>İpek Yolu</vt:lpstr>
      <vt:lpstr>Slayt 7</vt:lpstr>
      <vt:lpstr>Slayt 8</vt:lpstr>
      <vt:lpstr>Slayt 9</vt:lpstr>
      <vt:lpstr>Slayt 10</vt:lpstr>
      <vt:lpstr>Slayt 11</vt:lpstr>
    </vt:vector>
  </TitlesOfParts>
  <Company>Sirket Adi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BILGISAYAR</dc:creator>
  <cp:lastModifiedBy>User</cp:lastModifiedBy>
  <cp:revision>12</cp:revision>
  <dcterms:created xsi:type="dcterms:W3CDTF">2011-02-26T08:58:15Z</dcterms:created>
  <dcterms:modified xsi:type="dcterms:W3CDTF">2011-11-12T21:57:56Z</dcterms:modified>
</cp:coreProperties>
</file>