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84" r:id="rId4"/>
    <p:sldId id="285" r:id="rId5"/>
    <p:sldId id="286" r:id="rId6"/>
    <p:sldId id="287" r:id="rId7"/>
    <p:sldId id="288" r:id="rId8"/>
    <p:sldId id="281" r:id="rId9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333300"/>
    <a:srgbClr val="FF0000"/>
    <a:srgbClr val="F8F8F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42" autoAdjust="0"/>
    <p:restoredTop sz="94660"/>
  </p:normalViewPr>
  <p:slideViewPr>
    <p:cSldViewPr>
      <p:cViewPr varScale="1">
        <p:scale>
          <a:sx n="91" d="100"/>
          <a:sy n="91" d="100"/>
        </p:scale>
        <p:origin x="-61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02AAF1-0D33-485A-BDC3-A41CF409694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3C381E-D21C-462A-BD49-C3BD96B4F4B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CBDFBD-DF00-4774-8C7D-A94765B2535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9310BE-C042-47C6-9BE8-150D16609EF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4BBEBF-B953-4929-8FDA-084ACF6BB85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6819D6-C299-47EC-850D-30A32558133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D751C-5A7A-4017-B7CD-DE5650E2A45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6F7217-06E1-4BB2-8D90-F83227A2F55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363E05-A506-4864-9EEB-AD972933471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BA1216-4E86-462A-B6F9-3BB954B5763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r-TR" noProof="0" smtClean="0"/>
              <a:t>Resim eklemek için simgeyi tıklatın</a:t>
            </a:r>
            <a:endParaRPr lang="tr-TR" noProof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9AB7F-0C7A-4B81-93A7-7B86D98CECE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5FEDA8B8-4B13-4543-93CE-7176D4239C0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slide" Target="slide2.xml"/><Relationship Id="rId7" Type="http://schemas.openxmlformats.org/officeDocument/2006/relationships/slide" Target="slide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slide" Target="slide8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slide" Target="slide8.xml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10" Type="http://schemas.openxmlformats.org/officeDocument/2006/relationships/slide" Target="slide8.xml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slide" Target="slide8.xml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3" name="Picture 25" descr="Atabi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24675"/>
          </a:xfrm>
          <a:prstGeom prst="rect">
            <a:avLst/>
          </a:prstGeom>
          <a:noFill/>
        </p:spPr>
      </p:pic>
      <p:sp>
        <p:nvSpPr>
          <p:cNvPr id="2051" name="Rectangle 9"/>
          <p:cNvSpPr>
            <a:spLocks noChangeArrowheads="1"/>
          </p:cNvSpPr>
          <p:nvPr/>
        </p:nvSpPr>
        <p:spPr bwMode="auto">
          <a:xfrm>
            <a:off x="395288" y="620713"/>
            <a:ext cx="83534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3141663"/>
            <a:ext cx="8424863" cy="3240087"/>
          </a:xfrm>
        </p:spPr>
        <p:txBody>
          <a:bodyPr/>
          <a:lstStyle/>
          <a:p>
            <a:pPr eaLnBrk="1" hangingPunct="1"/>
            <a:r>
              <a:rPr lang="tr-TR" sz="96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avie" pitchFamily="82" charset="0"/>
              </a:rPr>
              <a:t>ATATÜRK </a:t>
            </a:r>
            <a:r>
              <a:rPr lang="tr-TR" sz="60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avie" pitchFamily="82" charset="0"/>
              </a:rPr>
              <a:t>ILKELERI</a:t>
            </a:r>
            <a:endParaRPr lang="tr-TR" sz="6000" b="1" i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Ravie" pitchFamily="82" charset="0"/>
            </a:endParaRPr>
          </a:p>
        </p:txBody>
      </p:sp>
      <p:sp>
        <p:nvSpPr>
          <p:cNvPr id="2075" name="AutoShape 2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227763" y="188913"/>
            <a:ext cx="2663825" cy="36036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969696"/>
            </a:solidFill>
            <a:prstDash val="lgDashDot"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20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MİLLİYETÇİLİK</a:t>
            </a:r>
          </a:p>
        </p:txBody>
      </p:sp>
      <p:sp>
        <p:nvSpPr>
          <p:cNvPr id="2076" name="AutoShape 2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227763" y="622300"/>
            <a:ext cx="2663825" cy="360363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>
            <a:solidFill>
              <a:srgbClr val="969696"/>
            </a:solidFill>
            <a:prstDash val="lgDashDot"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CUMHURİYETÇİLİK</a:t>
            </a:r>
          </a:p>
        </p:txBody>
      </p:sp>
      <p:sp>
        <p:nvSpPr>
          <p:cNvPr id="2077" name="AutoShape 2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6227763" y="1054100"/>
            <a:ext cx="2663825" cy="360363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rgbClr val="969696"/>
            </a:solidFill>
            <a:prstDash val="lgDashDot"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HALKÇILIK</a:t>
            </a:r>
          </a:p>
        </p:txBody>
      </p:sp>
      <p:sp>
        <p:nvSpPr>
          <p:cNvPr id="12" name="11 Dikdörtgen"/>
          <p:cNvSpPr/>
          <p:nvPr/>
        </p:nvSpPr>
        <p:spPr>
          <a:xfrm>
            <a:off x="6713517" y="6453659"/>
            <a:ext cx="233589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r-TR" sz="2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Elif DALLIOĞLAN</a:t>
            </a:r>
            <a:endParaRPr lang="tr-TR" sz="2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AutoShape 27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227763" y="1482725"/>
            <a:ext cx="2663825" cy="3603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969696"/>
            </a:solidFill>
            <a:prstDash val="lgDashDot"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20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İNKİLAPÇILIK</a:t>
            </a:r>
          </a:p>
        </p:txBody>
      </p:sp>
      <p:sp>
        <p:nvSpPr>
          <p:cNvPr id="4" name="AutoShape 28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6227763" y="1916113"/>
            <a:ext cx="2663825" cy="360362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>
            <a:solidFill>
              <a:srgbClr val="969696"/>
            </a:solidFill>
            <a:prstDash val="lgDashDot"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LAİKLİK</a:t>
            </a:r>
          </a:p>
        </p:txBody>
      </p:sp>
      <p:sp>
        <p:nvSpPr>
          <p:cNvPr id="5" name="AutoShape 29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6227763" y="2347913"/>
            <a:ext cx="2663825" cy="360362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rgbClr val="969696"/>
            </a:solidFill>
            <a:prstDash val="lgDashDot"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DEVLETÇİLİK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6" name="Picture 14" descr="kurtulu%C5%9F-sava%C5%9F%C4%B1-ger%C3%A7ekte-yoktur_3069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525" y="4797425"/>
            <a:ext cx="3167063" cy="1944688"/>
          </a:xfrm>
          <a:prstGeom prst="rect">
            <a:avLst/>
          </a:prstGeom>
          <a:noFill/>
          <a:ln w="9525">
            <a:solidFill>
              <a:srgbClr val="C0C0C0"/>
            </a:solidFill>
            <a:prstDash val="lgDash"/>
            <a:miter lim="800000"/>
            <a:headEnd/>
            <a:tailEnd/>
          </a:ln>
        </p:spPr>
      </p:pic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250825" y="188913"/>
            <a:ext cx="85693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tr-TR" sz="24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MİLLİYETÇİLİK</a:t>
            </a:r>
            <a:endParaRPr lang="tr-TR" sz="2400" b="1" i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323850" y="692150"/>
            <a:ext cx="5543550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endParaRPr lang="tr-TR" b="1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Char char="•"/>
            </a:pPr>
            <a:r>
              <a:rPr lang="tr-TR"/>
              <a:t>“</a:t>
            </a:r>
            <a:r>
              <a:rPr lang="tr-TR">
                <a:solidFill>
                  <a:srgbClr val="FF0000"/>
                </a:solidFill>
              </a:rPr>
              <a:t>MİLLİ BİRLİK </a:t>
            </a:r>
            <a:r>
              <a:rPr lang="tr-TR">
                <a:solidFill>
                  <a:schemeClr val="accent2"/>
                </a:solidFill>
              </a:rPr>
              <a:t>ve</a:t>
            </a:r>
            <a:r>
              <a:rPr lang="tr-TR">
                <a:solidFill>
                  <a:srgbClr val="FF0000"/>
                </a:solidFill>
              </a:rPr>
              <a:t> BERABERLİK</a:t>
            </a:r>
            <a:r>
              <a:rPr lang="tr-TR"/>
              <a:t>” esası üzerine kuruludur.</a:t>
            </a:r>
            <a:endParaRPr lang="tr-TR">
              <a:solidFill>
                <a:schemeClr val="accent2"/>
              </a:solidFill>
            </a:endParaRPr>
          </a:p>
          <a:p>
            <a:pPr>
              <a:buFontTx/>
              <a:buChar char="•"/>
            </a:pPr>
            <a:r>
              <a:rPr lang="tr-TR"/>
              <a:t>İnsanların “</a:t>
            </a:r>
            <a:r>
              <a:rPr lang="tr-TR">
                <a:solidFill>
                  <a:srgbClr val="FF0000"/>
                </a:solidFill>
              </a:rPr>
              <a:t>BİRLİKTE YAŞAMASI</a:t>
            </a:r>
            <a:r>
              <a:rPr lang="tr-TR"/>
              <a:t>” ‘nı arzu eder.</a:t>
            </a:r>
          </a:p>
          <a:p>
            <a:pPr>
              <a:buFontTx/>
              <a:buChar char="•"/>
            </a:pPr>
            <a:r>
              <a:rPr lang="tr-TR"/>
              <a:t>Dil,Irk ve Vatan Birliği ‘nin etrafında kümeleşerek , “</a:t>
            </a:r>
            <a:r>
              <a:rPr lang="tr-TR">
                <a:solidFill>
                  <a:srgbClr val="FF0000"/>
                </a:solidFill>
              </a:rPr>
              <a:t>ÜLKE BÜTÜNLÜĞÜ</a:t>
            </a:r>
            <a:r>
              <a:rPr lang="tr-TR"/>
              <a:t>” ‘nü savunur.</a:t>
            </a:r>
          </a:p>
          <a:p>
            <a:pPr>
              <a:buFontTx/>
              <a:buChar char="•"/>
            </a:pPr>
            <a:r>
              <a:rPr lang="tr-TR"/>
              <a:t>Ülkenin yer altı ve yerüstü zenginliklerinin değerlendirilmesinde “</a:t>
            </a:r>
            <a:r>
              <a:rPr lang="tr-TR">
                <a:solidFill>
                  <a:srgbClr val="FF0000"/>
                </a:solidFill>
              </a:rPr>
              <a:t>ÜLKE’NİN ÇIKARLARI</a:t>
            </a:r>
            <a:r>
              <a:rPr lang="tr-TR"/>
              <a:t>” nın gözetilmesini hedefler.</a:t>
            </a:r>
          </a:p>
          <a:p>
            <a:pPr>
              <a:buFontTx/>
              <a:buChar char="•"/>
            </a:pPr>
            <a:r>
              <a:rPr lang="tr-TR"/>
              <a:t>Toplumu oluşturan bireylerin,önce kendi yararına değil ”</a:t>
            </a:r>
            <a:r>
              <a:rPr lang="tr-TR">
                <a:solidFill>
                  <a:srgbClr val="FF0000"/>
                </a:solidFill>
              </a:rPr>
              <a:t>TOPLUM YARARINA FEDAKARLIK YAPMASI</a:t>
            </a:r>
            <a:r>
              <a:rPr lang="tr-TR"/>
              <a:t>” nı öngörür.</a:t>
            </a:r>
          </a:p>
        </p:txBody>
      </p:sp>
      <p:sp>
        <p:nvSpPr>
          <p:cNvPr id="23582" name="Text Box 30"/>
          <p:cNvSpPr txBox="1">
            <a:spLocks noChangeArrowheads="1"/>
          </p:cNvSpPr>
          <p:nvPr/>
        </p:nvSpPr>
        <p:spPr bwMode="auto">
          <a:xfrm>
            <a:off x="5580063" y="3357563"/>
            <a:ext cx="3240087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tr-TR"/>
              <a:t>Toplumu oluşturan bireylerin, önce kendi yararına değil ”</a:t>
            </a:r>
            <a:r>
              <a:rPr lang="tr-TR">
                <a:solidFill>
                  <a:srgbClr val="FF0000"/>
                </a:solidFill>
              </a:rPr>
              <a:t>TOPLUM YARARINA FEDAKARLIK YAPMASI</a:t>
            </a:r>
            <a:r>
              <a:rPr lang="tr-TR"/>
              <a:t>” nı öngörür.</a:t>
            </a:r>
          </a:p>
        </p:txBody>
      </p:sp>
      <p:sp>
        <p:nvSpPr>
          <p:cNvPr id="3079" name="AutoShape 11">
            <a:hlinkClick r:id="rId3" action="ppaction://hlinksldjump"/>
          </p:cNvPr>
          <p:cNvSpPr>
            <a:spLocks noChangeArrowheads="1"/>
          </p:cNvSpPr>
          <p:nvPr/>
        </p:nvSpPr>
        <p:spPr bwMode="auto">
          <a:xfrm rot="10800000">
            <a:off x="8316913" y="188913"/>
            <a:ext cx="576262" cy="360362"/>
          </a:xfrm>
          <a:prstGeom prst="rightArrow">
            <a:avLst>
              <a:gd name="adj1" fmla="val 50000"/>
              <a:gd name="adj2" fmla="val 39978"/>
            </a:avLst>
          </a:prstGeom>
          <a:solidFill>
            <a:srgbClr val="CCFFCC"/>
          </a:solidFill>
          <a:ln w="9525">
            <a:solidFill>
              <a:srgbClr val="C0C0C0"/>
            </a:solidFill>
            <a:prstDash val="dash"/>
            <a:miter lim="800000"/>
            <a:headEnd/>
            <a:tailEnd/>
          </a:ln>
        </p:spPr>
        <p:txBody>
          <a:bodyPr rot="10800000" wrap="none" anchor="ctr"/>
          <a:lstStyle/>
          <a:p>
            <a:endParaRPr lang="tr-TR"/>
          </a:p>
        </p:txBody>
      </p:sp>
      <p:pic>
        <p:nvPicPr>
          <p:cNvPr id="3084" name="Picture 12" descr="3c21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063" y="836613"/>
            <a:ext cx="3313112" cy="2376487"/>
          </a:xfrm>
          <a:prstGeom prst="rect">
            <a:avLst/>
          </a:prstGeom>
          <a:noFill/>
          <a:ln w="9525">
            <a:solidFill>
              <a:srgbClr val="C0C0C0"/>
            </a:solidFill>
            <a:prstDash val="lgDash"/>
            <a:miter lim="800000"/>
            <a:headEnd/>
            <a:tailEnd/>
          </a:ln>
        </p:spPr>
      </p:pic>
      <p:pic>
        <p:nvPicPr>
          <p:cNvPr id="3088" name="Picture 16" descr="kadin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388" y="4149725"/>
            <a:ext cx="2952750" cy="2519363"/>
          </a:xfrm>
          <a:prstGeom prst="rect">
            <a:avLst/>
          </a:prstGeom>
          <a:noFill/>
          <a:ln w="9525">
            <a:solidFill>
              <a:srgbClr val="C0C0C0"/>
            </a:solidFill>
            <a:prstDash val="lgDash"/>
            <a:miter lim="800000"/>
            <a:headEnd/>
            <a:tailEnd/>
          </a:ln>
        </p:spPr>
      </p:pic>
      <p:pic>
        <p:nvPicPr>
          <p:cNvPr id="3090" name="Picture 18" descr="normalbayraqq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575" y="3862388"/>
            <a:ext cx="2368550" cy="2879725"/>
          </a:xfrm>
          <a:prstGeom prst="rect">
            <a:avLst/>
          </a:prstGeom>
          <a:noFill/>
          <a:ln w="9525">
            <a:solidFill>
              <a:srgbClr val="C0C0C0"/>
            </a:solidFill>
            <a:prstDash val="lgDash"/>
            <a:miter lim="800000"/>
            <a:headEnd/>
            <a:tailEnd/>
          </a:ln>
        </p:spPr>
      </p:pic>
      <p:sp>
        <p:nvSpPr>
          <p:cNvPr id="3091" name="Rectangle 19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50825" y="188913"/>
            <a:ext cx="1763713" cy="404812"/>
          </a:xfrm>
          <a:prstGeom prst="rect">
            <a:avLst/>
          </a:prstGeom>
          <a:noFill/>
          <a:ln w="3175">
            <a:solidFill>
              <a:schemeClr val="tx1"/>
            </a:solidFill>
            <a:prstDash val="dashDot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1000"/>
              <a:t>Atatürk İlkeleri ile İlgili Sözler</a:t>
            </a:r>
          </a:p>
          <a:p>
            <a:pPr algn="ctr"/>
            <a:r>
              <a:rPr lang="tr-TR" sz="1000"/>
              <a:t>Ve İlke Kavramları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250825" y="188913"/>
            <a:ext cx="85693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tr-TR" sz="24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CUMHURİYETÇİLİK</a:t>
            </a:r>
            <a:endParaRPr lang="tr-TR" sz="2400" b="1" i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323850" y="692150"/>
            <a:ext cx="554355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endParaRPr lang="tr-TR" b="1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Char char="•"/>
            </a:pPr>
            <a:r>
              <a:rPr lang="tr-TR"/>
              <a:t>“</a:t>
            </a:r>
            <a:r>
              <a:rPr lang="tr-TR">
                <a:solidFill>
                  <a:srgbClr val="FF0000"/>
                </a:solidFill>
              </a:rPr>
              <a:t>MİLLET EGEMENLİĞİ</a:t>
            </a:r>
            <a:r>
              <a:rPr lang="tr-TR"/>
              <a:t>” ni esas alır.</a:t>
            </a:r>
          </a:p>
          <a:p>
            <a:pPr>
              <a:buFontTx/>
              <a:buChar char="•"/>
            </a:pPr>
            <a:r>
              <a:rPr lang="tr-TR"/>
              <a:t>“</a:t>
            </a:r>
            <a:r>
              <a:rPr lang="tr-TR">
                <a:solidFill>
                  <a:srgbClr val="FF0000"/>
                </a:solidFill>
              </a:rPr>
              <a:t>HALKIN KENDİ KENDİSİNİ YÖNETMESİ</a:t>
            </a:r>
            <a:r>
              <a:rPr lang="tr-TR"/>
              <a:t>” 	İlkesi ‘ni savunur.</a:t>
            </a:r>
          </a:p>
          <a:p>
            <a:pPr>
              <a:buFontTx/>
              <a:buChar char="•"/>
            </a:pPr>
            <a:r>
              <a:rPr lang="tr-TR"/>
              <a:t>Cumhuriyetçilik’te “</a:t>
            </a:r>
            <a:r>
              <a:rPr lang="tr-TR">
                <a:solidFill>
                  <a:srgbClr val="FF0000"/>
                </a:solidFill>
              </a:rPr>
              <a:t>EN BÜYÜK GÜÇ MİLLET</a:t>
            </a:r>
            <a:r>
              <a:rPr lang="tr-TR"/>
              <a:t>” tir.</a:t>
            </a:r>
          </a:p>
          <a:p>
            <a:pPr>
              <a:buFontTx/>
              <a:buChar char="•"/>
            </a:pPr>
            <a:r>
              <a:rPr lang="tr-TR"/>
              <a:t>Millet,kendi iradesini “</a:t>
            </a:r>
            <a:r>
              <a:rPr lang="tr-TR">
                <a:solidFill>
                  <a:srgbClr val="FF0000"/>
                </a:solidFill>
              </a:rPr>
              <a:t>SEÇİM</a:t>
            </a:r>
            <a:r>
              <a:rPr lang="tr-TR"/>
              <a:t>” ile ortaya koyar.</a:t>
            </a:r>
          </a:p>
        </p:txBody>
      </p:sp>
      <p:sp>
        <p:nvSpPr>
          <p:cNvPr id="27654" name="AutoShape 11">
            <a:hlinkClick r:id="rId2" action="ppaction://hlinksldjump"/>
          </p:cNvPr>
          <p:cNvSpPr>
            <a:spLocks noChangeArrowheads="1"/>
          </p:cNvSpPr>
          <p:nvPr/>
        </p:nvSpPr>
        <p:spPr bwMode="auto">
          <a:xfrm rot="10800000">
            <a:off x="8316913" y="188913"/>
            <a:ext cx="576262" cy="360362"/>
          </a:xfrm>
          <a:prstGeom prst="rightArrow">
            <a:avLst>
              <a:gd name="adj1" fmla="val 50000"/>
              <a:gd name="adj2" fmla="val 39978"/>
            </a:avLst>
          </a:prstGeom>
          <a:solidFill>
            <a:srgbClr val="CCFFCC"/>
          </a:solidFill>
          <a:ln w="9525">
            <a:solidFill>
              <a:srgbClr val="C0C0C0"/>
            </a:solidFill>
            <a:prstDash val="dash"/>
            <a:miter lim="800000"/>
            <a:headEnd/>
            <a:tailEnd/>
          </a:ln>
        </p:spPr>
        <p:txBody>
          <a:bodyPr rot="10800000" wrap="none" anchor="ctr"/>
          <a:lstStyle/>
          <a:p>
            <a:endParaRPr lang="tr-TR"/>
          </a:p>
        </p:txBody>
      </p:sp>
      <p:pic>
        <p:nvPicPr>
          <p:cNvPr id="27659" name="Picture 11" descr="975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2565400"/>
            <a:ext cx="5400675" cy="4154488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"/>
            <a:miter lim="800000"/>
            <a:headEnd/>
            <a:tailEnd/>
          </a:ln>
        </p:spPr>
      </p:pic>
      <p:pic>
        <p:nvPicPr>
          <p:cNvPr id="27661" name="Picture 13" descr="cumhuriye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525" y="765175"/>
            <a:ext cx="3240088" cy="2016125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"/>
            <a:miter lim="800000"/>
            <a:headEnd/>
            <a:tailEnd/>
          </a:ln>
        </p:spPr>
      </p:pic>
      <p:pic>
        <p:nvPicPr>
          <p:cNvPr id="27663" name="Picture 15" descr="ataturkun-ilkeler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525" y="2852738"/>
            <a:ext cx="3240088" cy="2160587"/>
          </a:xfrm>
          <a:prstGeom prst="rect">
            <a:avLst/>
          </a:prstGeom>
          <a:noFill/>
          <a:ln w="9525">
            <a:solidFill>
              <a:srgbClr val="C0C0C0"/>
            </a:solidFill>
            <a:prstDash val="lgDash"/>
            <a:miter lim="800000"/>
            <a:headEnd/>
            <a:tailEnd/>
          </a:ln>
        </p:spPr>
      </p:pic>
      <p:pic>
        <p:nvPicPr>
          <p:cNvPr id="27665" name="Picture 17" descr="96F_secim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525" y="5084763"/>
            <a:ext cx="3240088" cy="1641475"/>
          </a:xfrm>
          <a:prstGeom prst="rect">
            <a:avLst/>
          </a:prstGeom>
          <a:noFill/>
          <a:ln w="9525">
            <a:solidFill>
              <a:srgbClr val="C0C0C0"/>
            </a:solidFill>
            <a:prstDash val="lgDash"/>
            <a:miter lim="800000"/>
            <a:headEnd/>
            <a:tailEnd/>
          </a:ln>
        </p:spPr>
      </p:pic>
      <p:sp>
        <p:nvSpPr>
          <p:cNvPr id="27666" name="Rectangle 18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50825" y="188913"/>
            <a:ext cx="1763713" cy="404812"/>
          </a:xfrm>
          <a:prstGeom prst="rect">
            <a:avLst/>
          </a:prstGeom>
          <a:noFill/>
          <a:ln w="3175">
            <a:solidFill>
              <a:schemeClr val="tx1"/>
            </a:solidFill>
            <a:prstDash val="dashDot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1000"/>
              <a:t>Atatürk İlkeleri ile İlgili Sözler</a:t>
            </a:r>
          </a:p>
          <a:p>
            <a:pPr algn="ctr"/>
            <a:r>
              <a:rPr lang="tr-TR" sz="1000"/>
              <a:t>Ve İlke Kavramları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250825" y="188913"/>
            <a:ext cx="85693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tr-TR" sz="24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HALKÇILIK</a:t>
            </a:r>
            <a:endParaRPr lang="tr-TR" sz="2400" b="1" i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323850" y="692150"/>
            <a:ext cx="554355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endParaRPr lang="tr-TR" b="1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Char char="•"/>
            </a:pPr>
            <a:r>
              <a:rPr lang="tr-TR"/>
              <a:t>Toplumu oluşturan “</a:t>
            </a:r>
            <a:r>
              <a:rPr lang="tr-TR">
                <a:solidFill>
                  <a:srgbClr val="FF0000"/>
                </a:solidFill>
              </a:rPr>
              <a:t>TÜM İNSANLARIN YARARINA</a:t>
            </a:r>
            <a:r>
              <a:rPr lang="tr-TR"/>
              <a:t>” devletçe hizmet edilmesidir.</a:t>
            </a:r>
            <a:endParaRPr lang="tr-TR">
              <a:solidFill>
                <a:schemeClr val="accent2"/>
              </a:solidFill>
            </a:endParaRPr>
          </a:p>
          <a:p>
            <a:pPr>
              <a:buFontTx/>
              <a:buChar char="•"/>
            </a:pPr>
            <a:r>
              <a:rPr lang="tr-TR"/>
              <a:t>“</a:t>
            </a:r>
            <a:r>
              <a:rPr lang="tr-TR">
                <a:solidFill>
                  <a:srgbClr val="FF0000"/>
                </a:solidFill>
              </a:rPr>
              <a:t>SINIF ve ZÜMRE (Grup) AYRILIĞI</a:t>
            </a:r>
            <a:r>
              <a:rPr lang="tr-TR"/>
              <a:t> “ nı red eder. “</a:t>
            </a:r>
            <a:r>
              <a:rPr lang="tr-TR">
                <a:solidFill>
                  <a:srgbClr val="FF0000"/>
                </a:solidFill>
              </a:rPr>
              <a:t>EŞİTLİK İLKESİ</a:t>
            </a:r>
            <a:r>
              <a:rPr lang="tr-TR"/>
              <a:t>” ‘üzerine kuruludur.</a:t>
            </a:r>
          </a:p>
          <a:p>
            <a:pPr>
              <a:buFontTx/>
              <a:buChar char="•"/>
            </a:pPr>
            <a:r>
              <a:rPr lang="tr-TR"/>
              <a:t>Tüm insanların “</a:t>
            </a:r>
            <a:r>
              <a:rPr lang="tr-TR">
                <a:solidFill>
                  <a:srgbClr val="FF0000"/>
                </a:solidFill>
              </a:rPr>
              <a:t>KANUN ÖNÜNDE EŞİTLİĞİ</a:t>
            </a:r>
            <a:r>
              <a:rPr lang="tr-TR"/>
              <a:t>” ni savunur.</a:t>
            </a:r>
          </a:p>
          <a:p>
            <a:pPr>
              <a:buFontTx/>
              <a:buChar char="•"/>
            </a:pPr>
            <a:r>
              <a:rPr lang="tr-TR"/>
              <a:t>Toplumu oluşturan insanların,”</a:t>
            </a:r>
            <a:r>
              <a:rPr lang="tr-TR">
                <a:solidFill>
                  <a:srgbClr val="FF0000"/>
                </a:solidFill>
              </a:rPr>
              <a:t>DEVLETİN TÜM OLANAKLARINDAN AYNI ŞEKİLDE YARARLANMASI</a:t>
            </a:r>
            <a:r>
              <a:rPr lang="tr-TR"/>
              <a:t>” esasını kabul eder.</a:t>
            </a:r>
          </a:p>
        </p:txBody>
      </p:sp>
      <p:sp>
        <p:nvSpPr>
          <p:cNvPr id="23582" name="Text Box 30"/>
          <p:cNvSpPr txBox="1">
            <a:spLocks noChangeArrowheads="1"/>
          </p:cNvSpPr>
          <p:nvPr/>
        </p:nvSpPr>
        <p:spPr bwMode="auto">
          <a:xfrm>
            <a:off x="5580063" y="3357563"/>
            <a:ext cx="3240087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tr-TR"/>
              <a:t>“</a:t>
            </a:r>
            <a:r>
              <a:rPr lang="tr-TR">
                <a:solidFill>
                  <a:srgbClr val="FF0000"/>
                </a:solidFill>
              </a:rPr>
              <a:t>SOSYAL DEVLET </a:t>
            </a:r>
            <a:r>
              <a:rPr lang="tr-TR"/>
              <a:t>(</a:t>
            </a:r>
            <a:r>
              <a:rPr lang="tr-TR">
                <a:solidFill>
                  <a:schemeClr val="accent2"/>
                </a:solidFill>
              </a:rPr>
              <a:t>Halka Hizmet Eden Devlet</a:t>
            </a:r>
            <a:r>
              <a:rPr lang="tr-TR"/>
              <a:t>)</a:t>
            </a:r>
            <a:r>
              <a:rPr lang="tr-TR">
                <a:solidFill>
                  <a:srgbClr val="FF0000"/>
                </a:solidFill>
              </a:rPr>
              <a:t> ANLAYIŞI</a:t>
            </a:r>
            <a:r>
              <a:rPr lang="tr-TR"/>
              <a:t>” nı kabul eder.</a:t>
            </a:r>
          </a:p>
        </p:txBody>
      </p:sp>
      <p:sp>
        <p:nvSpPr>
          <p:cNvPr id="28678" name="AutoShape 11">
            <a:hlinkClick r:id="rId2" action="ppaction://hlinksldjump"/>
          </p:cNvPr>
          <p:cNvSpPr>
            <a:spLocks noChangeArrowheads="1"/>
          </p:cNvSpPr>
          <p:nvPr/>
        </p:nvSpPr>
        <p:spPr bwMode="auto">
          <a:xfrm rot="10800000">
            <a:off x="8316913" y="188913"/>
            <a:ext cx="576262" cy="360362"/>
          </a:xfrm>
          <a:prstGeom prst="rightArrow">
            <a:avLst>
              <a:gd name="adj1" fmla="val 50000"/>
              <a:gd name="adj2" fmla="val 39978"/>
            </a:avLst>
          </a:prstGeom>
          <a:solidFill>
            <a:srgbClr val="CCFFCC"/>
          </a:solidFill>
          <a:ln w="9525">
            <a:solidFill>
              <a:srgbClr val="C0C0C0"/>
            </a:solidFill>
            <a:prstDash val="dash"/>
            <a:miter lim="800000"/>
            <a:headEnd/>
            <a:tailEnd/>
          </a:ln>
        </p:spPr>
        <p:txBody>
          <a:bodyPr rot="10800000" wrap="none" anchor="ctr"/>
          <a:lstStyle/>
          <a:p>
            <a:endParaRPr lang="tr-TR"/>
          </a:p>
        </p:txBody>
      </p:sp>
      <p:pic>
        <p:nvPicPr>
          <p:cNvPr id="28683" name="Picture 11" descr="ata_fon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981075"/>
            <a:ext cx="3025775" cy="2376488"/>
          </a:xfrm>
          <a:prstGeom prst="rect">
            <a:avLst/>
          </a:prstGeom>
          <a:noFill/>
          <a:ln w="9525">
            <a:solidFill>
              <a:srgbClr val="C0C0C0"/>
            </a:solidFill>
            <a:prstDash val="lgDash"/>
            <a:miter lim="800000"/>
            <a:headEnd/>
            <a:tailEnd/>
          </a:ln>
        </p:spPr>
      </p:pic>
      <p:pic>
        <p:nvPicPr>
          <p:cNvPr id="28685" name="Picture 13" descr="35857_126813704027176_111393102235903_126441_3747966_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4292600"/>
            <a:ext cx="3025775" cy="2376488"/>
          </a:xfrm>
          <a:prstGeom prst="rect">
            <a:avLst/>
          </a:prstGeom>
          <a:noFill/>
          <a:ln w="9525">
            <a:solidFill>
              <a:srgbClr val="C0C0C0"/>
            </a:solidFill>
            <a:prstDash val="lgDash"/>
            <a:miter lim="800000"/>
            <a:headEnd/>
            <a:tailEnd/>
          </a:ln>
        </p:spPr>
      </p:pic>
      <p:pic>
        <p:nvPicPr>
          <p:cNvPr id="28687" name="Picture 15" descr="nisanyan-esitlik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3573463"/>
            <a:ext cx="2905125" cy="3095625"/>
          </a:xfrm>
          <a:prstGeom prst="rect">
            <a:avLst/>
          </a:prstGeom>
          <a:noFill/>
          <a:ln w="9525">
            <a:solidFill>
              <a:srgbClr val="C0C0C0"/>
            </a:solidFill>
            <a:prstDash val="lgDash"/>
            <a:miter lim="800000"/>
            <a:headEnd/>
            <a:tailEnd/>
          </a:ln>
        </p:spPr>
      </p:pic>
      <p:grpSp>
        <p:nvGrpSpPr>
          <p:cNvPr id="28692" name="Group 20"/>
          <p:cNvGrpSpPr>
            <a:grpSpLocks/>
          </p:cNvGrpSpPr>
          <p:nvPr/>
        </p:nvGrpSpPr>
        <p:grpSpPr bwMode="auto">
          <a:xfrm>
            <a:off x="3276600" y="3573463"/>
            <a:ext cx="935038" cy="1368425"/>
            <a:chOff x="2245" y="2976"/>
            <a:chExt cx="1256" cy="1281"/>
          </a:xfrm>
        </p:grpSpPr>
        <p:pic>
          <p:nvPicPr>
            <p:cNvPr id="28691" name="Picture 19" descr="kimlikk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245" y="2976"/>
              <a:ext cx="1256" cy="1281"/>
            </a:xfrm>
            <a:prstGeom prst="rect">
              <a:avLst/>
            </a:prstGeom>
            <a:noFill/>
          </p:spPr>
        </p:pic>
        <p:pic>
          <p:nvPicPr>
            <p:cNvPr id="28689" name="Picture 17" descr="23422-esitlik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rot="-1431534">
              <a:off x="2366" y="3147"/>
              <a:ext cx="635" cy="456"/>
            </a:xfrm>
            <a:prstGeom prst="rect">
              <a:avLst/>
            </a:prstGeom>
            <a:noFill/>
          </p:spPr>
        </p:pic>
      </p:grpSp>
      <p:pic>
        <p:nvPicPr>
          <p:cNvPr id="28694" name="Picture 22" descr="golbasi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76600" y="4941888"/>
            <a:ext cx="2447925" cy="1725612"/>
          </a:xfrm>
          <a:prstGeom prst="rect">
            <a:avLst/>
          </a:prstGeom>
          <a:noFill/>
          <a:ln w="9525">
            <a:solidFill>
              <a:srgbClr val="C0C0C0"/>
            </a:solidFill>
            <a:prstDash val="lgDash"/>
            <a:miter lim="800000"/>
            <a:headEnd/>
            <a:tailEnd/>
          </a:ln>
        </p:spPr>
      </p:pic>
      <p:pic>
        <p:nvPicPr>
          <p:cNvPr id="28696" name="Picture 24" descr="bursadan-4-bin-kisi-secimde-oy-kullanmak-icin-bati-trakyaya-gitti-2"/>
          <p:cNvPicPr>
            <a:picLocks noChangeAspect="1" noChangeArrowheads="1"/>
          </p:cNvPicPr>
          <p:nvPr/>
        </p:nvPicPr>
        <p:blipFill>
          <a:blip r:embed="rId9" cstate="print"/>
          <a:srcRect b="9496"/>
          <a:stretch>
            <a:fillRect/>
          </a:stretch>
        </p:blipFill>
        <p:spPr bwMode="auto">
          <a:xfrm>
            <a:off x="4284663" y="3500438"/>
            <a:ext cx="1439862" cy="1368425"/>
          </a:xfrm>
          <a:prstGeom prst="rect">
            <a:avLst/>
          </a:prstGeom>
          <a:noFill/>
          <a:ln w="9525">
            <a:solidFill>
              <a:srgbClr val="C0C0C0"/>
            </a:solidFill>
            <a:prstDash val="lgDash"/>
            <a:miter lim="800000"/>
            <a:headEnd/>
            <a:tailEnd/>
          </a:ln>
        </p:spPr>
      </p:pic>
      <p:sp>
        <p:nvSpPr>
          <p:cNvPr id="28697" name="Rectangle 25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50825" y="188913"/>
            <a:ext cx="1763713" cy="404812"/>
          </a:xfrm>
          <a:prstGeom prst="rect">
            <a:avLst/>
          </a:prstGeom>
          <a:noFill/>
          <a:ln w="3175">
            <a:solidFill>
              <a:schemeClr val="tx1"/>
            </a:solidFill>
            <a:prstDash val="dashDot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1000"/>
              <a:t>Atatürk İlkeleri ile İlgili Sözler</a:t>
            </a:r>
          </a:p>
          <a:p>
            <a:pPr algn="ctr"/>
            <a:r>
              <a:rPr lang="tr-TR" sz="1000"/>
              <a:t>Ve İlke Kavramları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250825" y="188913"/>
            <a:ext cx="85693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tr-TR" sz="24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İNKİLAPÇILIK</a:t>
            </a:r>
            <a:endParaRPr lang="tr-TR" sz="2400" b="1" i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323850" y="692150"/>
            <a:ext cx="2735263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endParaRPr lang="tr-TR" b="1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Char char="•"/>
            </a:pPr>
            <a:r>
              <a:rPr lang="tr-TR"/>
              <a:t>“</a:t>
            </a:r>
            <a:r>
              <a:rPr lang="tr-TR">
                <a:solidFill>
                  <a:srgbClr val="FF0000"/>
                </a:solidFill>
              </a:rPr>
              <a:t>ÇAĞDAŞLIK / </a:t>
            </a:r>
            <a:r>
              <a:rPr lang="tr-TR">
                <a:solidFill>
                  <a:schemeClr val="accent2"/>
                </a:solidFill>
              </a:rPr>
              <a:t>Modernlik</a:t>
            </a:r>
            <a:r>
              <a:rPr lang="tr-TR"/>
              <a:t>” adına , toplumun ileri bir seviyeye çıkabilmesi için gerekli kurum ve kuralların yerleştirilmesidir.</a:t>
            </a:r>
            <a:endParaRPr lang="tr-TR">
              <a:solidFill>
                <a:schemeClr val="accent2"/>
              </a:solidFill>
            </a:endParaRPr>
          </a:p>
          <a:p>
            <a:pPr>
              <a:buFontTx/>
              <a:buChar char="•"/>
            </a:pPr>
            <a:r>
              <a:rPr lang="tr-TR"/>
              <a:t>“</a:t>
            </a:r>
            <a:r>
              <a:rPr lang="tr-TR">
                <a:solidFill>
                  <a:srgbClr val="FF0000"/>
                </a:solidFill>
              </a:rPr>
              <a:t>SÜREKLİ YENİLEŞME </a:t>
            </a:r>
            <a:r>
              <a:rPr lang="tr-TR">
                <a:solidFill>
                  <a:schemeClr val="accent2"/>
                </a:solidFill>
              </a:rPr>
              <a:t>ve</a:t>
            </a:r>
            <a:r>
              <a:rPr lang="tr-TR">
                <a:solidFill>
                  <a:srgbClr val="FF0000"/>
                </a:solidFill>
              </a:rPr>
              <a:t> GELİŞME</a:t>
            </a:r>
            <a:r>
              <a:rPr lang="tr-TR"/>
              <a:t>” ‘yi esas alır.</a:t>
            </a:r>
          </a:p>
        </p:txBody>
      </p:sp>
      <p:sp>
        <p:nvSpPr>
          <p:cNvPr id="29701" name="AutoShape 11">
            <a:hlinkClick r:id="rId2" action="ppaction://hlinksldjump"/>
          </p:cNvPr>
          <p:cNvSpPr>
            <a:spLocks noChangeArrowheads="1"/>
          </p:cNvSpPr>
          <p:nvPr/>
        </p:nvSpPr>
        <p:spPr bwMode="auto">
          <a:xfrm rot="10800000">
            <a:off x="8316913" y="188913"/>
            <a:ext cx="576262" cy="360362"/>
          </a:xfrm>
          <a:prstGeom prst="rightArrow">
            <a:avLst>
              <a:gd name="adj1" fmla="val 50000"/>
              <a:gd name="adj2" fmla="val 39978"/>
            </a:avLst>
          </a:prstGeom>
          <a:solidFill>
            <a:srgbClr val="CCFFCC"/>
          </a:solidFill>
          <a:ln w="9525">
            <a:solidFill>
              <a:srgbClr val="C0C0C0"/>
            </a:solidFill>
            <a:prstDash val="dash"/>
            <a:miter lim="800000"/>
            <a:headEnd/>
            <a:tailEnd/>
          </a:ln>
        </p:spPr>
        <p:txBody>
          <a:bodyPr rot="10800000" wrap="none" anchor="ctr"/>
          <a:lstStyle/>
          <a:p>
            <a:endParaRPr lang="tr-TR"/>
          </a:p>
        </p:txBody>
      </p:sp>
      <p:pic>
        <p:nvPicPr>
          <p:cNvPr id="29711" name="Picture 15" descr="ataturk-ilkeler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836613"/>
            <a:ext cx="2592388" cy="3016250"/>
          </a:xfrm>
          <a:prstGeom prst="rect">
            <a:avLst/>
          </a:prstGeom>
          <a:noFill/>
          <a:ln w="9525">
            <a:solidFill>
              <a:srgbClr val="C0C0C0"/>
            </a:solidFill>
            <a:prstDash val="lgDash"/>
            <a:miter lim="800000"/>
            <a:headEnd/>
            <a:tailEnd/>
          </a:ln>
        </p:spPr>
      </p:pic>
      <p:pic>
        <p:nvPicPr>
          <p:cNvPr id="29713" name="Picture 17" descr="ataturksesleni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3933825"/>
            <a:ext cx="6553200" cy="2792413"/>
          </a:xfrm>
          <a:prstGeom prst="rect">
            <a:avLst/>
          </a:prstGeom>
          <a:noFill/>
          <a:ln w="9525">
            <a:solidFill>
              <a:srgbClr val="C0C0C0"/>
            </a:solidFill>
            <a:prstDash val="lgDash"/>
            <a:miter lim="800000"/>
            <a:headEnd/>
            <a:tailEnd/>
          </a:ln>
        </p:spPr>
      </p:pic>
      <p:pic>
        <p:nvPicPr>
          <p:cNvPr id="29715" name="Picture 19" descr="190069_197932523565438_128262290532462_658984_6182214_n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488" y="3933825"/>
            <a:ext cx="2001837" cy="2808288"/>
          </a:xfrm>
          <a:prstGeom prst="rect">
            <a:avLst/>
          </a:prstGeom>
          <a:noFill/>
          <a:ln w="9525">
            <a:solidFill>
              <a:srgbClr val="C0C0C0"/>
            </a:solidFill>
            <a:prstDash val="lgDash"/>
            <a:miter lim="800000"/>
            <a:headEnd/>
            <a:tailEnd/>
          </a:ln>
        </p:spPr>
      </p:pic>
      <p:pic>
        <p:nvPicPr>
          <p:cNvPr id="29717" name="Picture 21" descr="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113" y="836613"/>
            <a:ext cx="3190875" cy="2952750"/>
          </a:xfrm>
          <a:prstGeom prst="rect">
            <a:avLst/>
          </a:prstGeom>
          <a:noFill/>
          <a:ln w="9525">
            <a:solidFill>
              <a:srgbClr val="C0C0C0"/>
            </a:solidFill>
            <a:prstDash val="lgDash"/>
            <a:miter lim="800000"/>
            <a:headEnd/>
            <a:tailEnd/>
          </a:ln>
        </p:spPr>
      </p:pic>
      <p:sp>
        <p:nvSpPr>
          <p:cNvPr id="29718" name="Rectangle 22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50825" y="188913"/>
            <a:ext cx="1763713" cy="404812"/>
          </a:xfrm>
          <a:prstGeom prst="rect">
            <a:avLst/>
          </a:prstGeom>
          <a:noFill/>
          <a:ln w="3175">
            <a:solidFill>
              <a:schemeClr val="tx1"/>
            </a:solidFill>
            <a:prstDash val="dashDot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1000"/>
              <a:t>Atatürk İlkeleri ile İlgili Sözler</a:t>
            </a:r>
          </a:p>
          <a:p>
            <a:pPr algn="ctr"/>
            <a:r>
              <a:rPr lang="tr-TR" sz="1000"/>
              <a:t>Ve İlke Kavramları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250825" y="188913"/>
            <a:ext cx="85693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tr-TR" sz="24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LAİKLİK</a:t>
            </a:r>
            <a:endParaRPr lang="tr-TR" sz="2400" b="1" i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323850" y="692150"/>
            <a:ext cx="554355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endParaRPr lang="tr-TR" b="1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w"/>
            </a:pPr>
            <a:r>
              <a:rPr lang="tr-TR"/>
              <a:t>Devlet Düzeni ‘nin ve Hukuk Kuralları ‘nın dine değil, “</a:t>
            </a:r>
            <a:r>
              <a:rPr lang="tr-TR">
                <a:solidFill>
                  <a:srgbClr val="FF0000"/>
                </a:solidFill>
              </a:rPr>
              <a:t>AKIL ve BİLİM</a:t>
            </a:r>
            <a:r>
              <a:rPr lang="tr-TR"/>
              <a:t>” ‘e dayandırılmasıdır.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w"/>
            </a:pPr>
            <a:r>
              <a:rPr lang="tr-TR"/>
              <a:t>“</a:t>
            </a:r>
            <a:r>
              <a:rPr lang="tr-TR">
                <a:solidFill>
                  <a:srgbClr val="FF0000"/>
                </a:solidFill>
              </a:rPr>
              <a:t>DİN ve DEVLET İŞLERİNİN BİRBİRİNDEN AYRILIĞI</a:t>
            </a:r>
            <a:r>
              <a:rPr lang="tr-TR"/>
              <a:t>” İlkesi üzerine kuruludur.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w"/>
            </a:pPr>
            <a:r>
              <a:rPr lang="tr-TR"/>
              <a:t>Bu ilkeye göre,Her İnsan ;”</a:t>
            </a:r>
            <a:r>
              <a:rPr lang="tr-TR">
                <a:solidFill>
                  <a:srgbClr val="FF0000"/>
                </a:solidFill>
              </a:rPr>
              <a:t>DİN-İNANÇ / VİCDAN ÖZGÜRLÜĞÜ’NE SAHİPTİR</a:t>
            </a:r>
            <a:r>
              <a:rPr lang="tr-TR"/>
              <a:t>.”</a:t>
            </a:r>
          </a:p>
        </p:txBody>
      </p:sp>
      <p:sp>
        <p:nvSpPr>
          <p:cNvPr id="30725" name="AutoShape 11">
            <a:hlinkClick r:id="rId2" action="ppaction://hlinksldjump"/>
          </p:cNvPr>
          <p:cNvSpPr>
            <a:spLocks noChangeArrowheads="1"/>
          </p:cNvSpPr>
          <p:nvPr/>
        </p:nvSpPr>
        <p:spPr bwMode="auto">
          <a:xfrm rot="10800000">
            <a:off x="8316913" y="188913"/>
            <a:ext cx="576262" cy="360362"/>
          </a:xfrm>
          <a:prstGeom prst="rightArrow">
            <a:avLst>
              <a:gd name="adj1" fmla="val 50000"/>
              <a:gd name="adj2" fmla="val 39978"/>
            </a:avLst>
          </a:prstGeom>
          <a:solidFill>
            <a:srgbClr val="CCFFCC"/>
          </a:solidFill>
          <a:ln w="9525">
            <a:solidFill>
              <a:srgbClr val="C0C0C0"/>
            </a:solidFill>
            <a:prstDash val="dash"/>
            <a:miter lim="800000"/>
            <a:headEnd/>
            <a:tailEnd/>
          </a:ln>
        </p:spPr>
        <p:txBody>
          <a:bodyPr rot="10800000" wrap="none" anchor="ctr"/>
          <a:lstStyle/>
          <a:p>
            <a:endParaRPr lang="tr-TR"/>
          </a:p>
        </p:txBody>
      </p:sp>
      <p:pic>
        <p:nvPicPr>
          <p:cNvPr id="30735" name="Picture 15" descr="laiklik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40375" y="692150"/>
            <a:ext cx="3328988" cy="4105275"/>
          </a:xfrm>
          <a:prstGeom prst="rect">
            <a:avLst/>
          </a:prstGeom>
          <a:noFill/>
          <a:ln w="9525">
            <a:solidFill>
              <a:srgbClr val="C0C0C0"/>
            </a:solidFill>
            <a:prstDash val="lgDash"/>
            <a:miter lim="800000"/>
            <a:headEnd/>
            <a:tailEnd/>
          </a:ln>
        </p:spPr>
      </p:pic>
      <p:pic>
        <p:nvPicPr>
          <p:cNvPr id="30737" name="Picture 17" descr="ataturk_tbmm19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2781300"/>
            <a:ext cx="5113338" cy="3816350"/>
          </a:xfrm>
          <a:prstGeom prst="rect">
            <a:avLst/>
          </a:prstGeom>
          <a:noFill/>
          <a:ln w="9525">
            <a:solidFill>
              <a:srgbClr val="C0C0C0"/>
            </a:solidFill>
            <a:prstDash val="lgDash"/>
            <a:miter lim="800000"/>
            <a:headEnd/>
            <a:tailEnd/>
          </a:ln>
        </p:spPr>
      </p:pic>
      <p:pic>
        <p:nvPicPr>
          <p:cNvPr id="30739" name="Picture 19" descr="thumbnail"/>
          <p:cNvPicPr>
            <a:picLocks noChangeAspect="1" noChangeArrowheads="1"/>
          </p:cNvPicPr>
          <p:nvPr/>
        </p:nvPicPr>
        <p:blipFill>
          <a:blip r:embed="rId5" cstate="print">
            <a:lum bright="6000"/>
          </a:blip>
          <a:srcRect/>
          <a:stretch>
            <a:fillRect/>
          </a:stretch>
        </p:blipFill>
        <p:spPr bwMode="auto">
          <a:xfrm>
            <a:off x="5508625" y="4868863"/>
            <a:ext cx="3384550" cy="1836737"/>
          </a:xfrm>
          <a:prstGeom prst="rect">
            <a:avLst/>
          </a:prstGeom>
          <a:noFill/>
          <a:ln w="9525">
            <a:solidFill>
              <a:srgbClr val="C0C0C0"/>
            </a:solidFill>
            <a:prstDash val="lgDashDot"/>
            <a:miter lim="800000"/>
            <a:headEnd/>
            <a:tailEnd/>
          </a:ln>
        </p:spPr>
      </p:pic>
      <p:sp>
        <p:nvSpPr>
          <p:cNvPr id="30740" name="Rectangle 2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50825" y="188913"/>
            <a:ext cx="1763713" cy="404812"/>
          </a:xfrm>
          <a:prstGeom prst="rect">
            <a:avLst/>
          </a:prstGeom>
          <a:noFill/>
          <a:ln w="3175">
            <a:solidFill>
              <a:schemeClr val="tx1"/>
            </a:solidFill>
            <a:prstDash val="dashDot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1000"/>
              <a:t>Atatürk İlkeleri ile İlgili Sözler</a:t>
            </a:r>
          </a:p>
          <a:p>
            <a:pPr algn="ctr"/>
            <a:r>
              <a:rPr lang="tr-TR" sz="1000"/>
              <a:t>Ve İlke Kavramları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250825" y="188913"/>
            <a:ext cx="85693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tr-TR" sz="24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DEVLETÇİLİK</a:t>
            </a:r>
            <a:endParaRPr lang="tr-TR" sz="2400" b="1" i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323850" y="692150"/>
            <a:ext cx="4968875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endParaRPr lang="tr-TR" b="1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w"/>
            </a:pPr>
            <a:r>
              <a:rPr lang="tr-TR"/>
              <a:t>Güçlü bir </a:t>
            </a:r>
            <a:r>
              <a:rPr lang="tr-TR">
                <a:solidFill>
                  <a:schemeClr val="accent2"/>
                </a:solidFill>
              </a:rPr>
              <a:t>TÜRKİYE</a:t>
            </a:r>
            <a:r>
              <a:rPr lang="tr-TR"/>
              <a:t>’nin yararına gerekli olan “</a:t>
            </a:r>
            <a:r>
              <a:rPr lang="tr-TR">
                <a:solidFill>
                  <a:srgbClr val="FF0000"/>
                </a:solidFill>
              </a:rPr>
              <a:t>YATIRIMLARIN DEVLET ELİYLE YAPILMASI</a:t>
            </a:r>
            <a:r>
              <a:rPr lang="tr-TR"/>
              <a:t> “ nı ön görür.</a:t>
            </a:r>
          </a:p>
        </p:txBody>
      </p:sp>
      <p:sp>
        <p:nvSpPr>
          <p:cNvPr id="31748" name="AutoShape 11">
            <a:hlinkClick r:id="rId2" action="ppaction://hlinksldjump"/>
          </p:cNvPr>
          <p:cNvSpPr>
            <a:spLocks noChangeArrowheads="1"/>
          </p:cNvSpPr>
          <p:nvPr/>
        </p:nvSpPr>
        <p:spPr bwMode="auto">
          <a:xfrm rot="10800000">
            <a:off x="8316913" y="188913"/>
            <a:ext cx="576262" cy="360362"/>
          </a:xfrm>
          <a:prstGeom prst="rightArrow">
            <a:avLst>
              <a:gd name="adj1" fmla="val 50000"/>
              <a:gd name="adj2" fmla="val 39978"/>
            </a:avLst>
          </a:prstGeom>
          <a:solidFill>
            <a:srgbClr val="CCFFCC"/>
          </a:solidFill>
          <a:ln w="9525">
            <a:solidFill>
              <a:srgbClr val="C0C0C0"/>
            </a:solidFill>
            <a:prstDash val="dash"/>
            <a:miter lim="800000"/>
            <a:headEnd/>
            <a:tailEnd/>
          </a:ln>
        </p:spPr>
        <p:txBody>
          <a:bodyPr rot="10800000" wrap="none" anchor="ctr"/>
          <a:lstStyle/>
          <a:p>
            <a:endParaRPr lang="tr-TR"/>
          </a:p>
        </p:txBody>
      </p:sp>
      <p:pic>
        <p:nvPicPr>
          <p:cNvPr id="31753" name="Picture 9" descr="5b34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1916113"/>
            <a:ext cx="4962525" cy="4752975"/>
          </a:xfrm>
          <a:prstGeom prst="rect">
            <a:avLst/>
          </a:prstGeom>
          <a:noFill/>
          <a:ln w="9525">
            <a:solidFill>
              <a:srgbClr val="C0C0C0"/>
            </a:solidFill>
            <a:prstDash val="lgDashDot"/>
            <a:miter lim="800000"/>
            <a:headEnd/>
            <a:tailEnd/>
          </a:ln>
        </p:spPr>
      </p:pic>
      <p:pic>
        <p:nvPicPr>
          <p:cNvPr id="31755" name="Picture 11" descr="46"/>
          <p:cNvPicPr>
            <a:picLocks noChangeAspect="1" noChangeArrowheads="1"/>
          </p:cNvPicPr>
          <p:nvPr/>
        </p:nvPicPr>
        <p:blipFill>
          <a:blip r:embed="rId4" cstate="print">
            <a:lum bright="10000"/>
          </a:blip>
          <a:srcRect/>
          <a:stretch>
            <a:fillRect/>
          </a:stretch>
        </p:blipFill>
        <p:spPr bwMode="auto">
          <a:xfrm>
            <a:off x="5364163" y="836613"/>
            <a:ext cx="3600450" cy="2643187"/>
          </a:xfrm>
          <a:prstGeom prst="rect">
            <a:avLst/>
          </a:prstGeom>
          <a:noFill/>
          <a:ln w="9525">
            <a:solidFill>
              <a:srgbClr val="C0C0C0"/>
            </a:solidFill>
            <a:prstDash val="lgDash"/>
            <a:miter lim="800000"/>
            <a:headEnd/>
            <a:tailEnd/>
          </a:ln>
        </p:spPr>
      </p:pic>
      <p:pic>
        <p:nvPicPr>
          <p:cNvPr id="31757" name="Picture 13" descr="5b04b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163" y="3573463"/>
            <a:ext cx="3600450" cy="3095625"/>
          </a:xfrm>
          <a:prstGeom prst="rect">
            <a:avLst/>
          </a:prstGeom>
          <a:noFill/>
          <a:ln w="9525">
            <a:solidFill>
              <a:srgbClr val="C0C0C0"/>
            </a:solidFill>
            <a:prstDash val="lgDashDot"/>
            <a:miter lim="800000"/>
            <a:headEnd/>
            <a:tailEnd/>
          </a:ln>
        </p:spPr>
      </p:pic>
      <p:sp>
        <p:nvSpPr>
          <p:cNvPr id="31758" name="Rectangle 14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50825" y="188913"/>
            <a:ext cx="1763713" cy="404812"/>
          </a:xfrm>
          <a:prstGeom prst="rect">
            <a:avLst/>
          </a:prstGeom>
          <a:noFill/>
          <a:ln w="3175">
            <a:solidFill>
              <a:schemeClr val="tx1"/>
            </a:solidFill>
            <a:prstDash val="dashDot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1000"/>
              <a:t>Atatürk İlkeleri ile İlgili Sözler</a:t>
            </a:r>
          </a:p>
          <a:p>
            <a:pPr algn="ctr"/>
            <a:r>
              <a:rPr lang="tr-TR" sz="1000"/>
              <a:t>Ve İlke Kavramları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AutoShape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 rot="10800000">
            <a:off x="6659563" y="6237288"/>
            <a:ext cx="576262" cy="360362"/>
          </a:xfrm>
          <a:prstGeom prst="rightArrow">
            <a:avLst>
              <a:gd name="adj1" fmla="val 50000"/>
              <a:gd name="adj2" fmla="val 39978"/>
            </a:avLst>
          </a:prstGeom>
          <a:solidFill>
            <a:srgbClr val="CCFFCC"/>
          </a:solidFill>
          <a:ln w="9525">
            <a:solidFill>
              <a:srgbClr val="C0C0C0"/>
            </a:solidFill>
            <a:prstDash val="dash"/>
            <a:miter lim="800000"/>
            <a:headEnd/>
            <a:tailEnd/>
          </a:ln>
        </p:spPr>
        <p:txBody>
          <a:bodyPr rot="10800000" wrap="none" anchor="ctr"/>
          <a:lstStyle/>
          <a:p>
            <a:endParaRPr lang="tr-TR"/>
          </a:p>
        </p:txBody>
      </p:sp>
      <p:pic>
        <p:nvPicPr>
          <p:cNvPr id="13322" name="Picture 10" descr="8_778225123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4664075" cy="6480175"/>
          </a:xfrm>
          <a:prstGeom prst="rect">
            <a:avLst/>
          </a:prstGeom>
          <a:noFill/>
        </p:spPr>
      </p:pic>
      <p:grpSp>
        <p:nvGrpSpPr>
          <p:cNvPr id="13323" name="Group 11"/>
          <p:cNvGrpSpPr>
            <a:grpSpLocks/>
          </p:cNvGrpSpPr>
          <p:nvPr/>
        </p:nvGrpSpPr>
        <p:grpSpPr bwMode="auto">
          <a:xfrm>
            <a:off x="4932363" y="188913"/>
            <a:ext cx="4032250" cy="5976937"/>
            <a:chOff x="2242" y="119"/>
            <a:chExt cx="3385" cy="4130"/>
          </a:xfrm>
        </p:grpSpPr>
        <p:pic>
          <p:nvPicPr>
            <p:cNvPr id="13324" name="Picture 12" descr="e6e716616aa1e578180d006c59ffac3c_130066274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42" y="119"/>
              <a:ext cx="3385" cy="3991"/>
            </a:xfrm>
            <a:prstGeom prst="rect">
              <a:avLst/>
            </a:prstGeom>
            <a:noFill/>
          </p:spPr>
        </p:pic>
        <p:pic>
          <p:nvPicPr>
            <p:cNvPr id="13325" name="Picture 2" descr="Graphic111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44708"/>
            <a:stretch>
              <a:fillRect/>
            </a:stretch>
          </p:blipFill>
          <p:spPr bwMode="auto">
            <a:xfrm>
              <a:off x="3515" y="3929"/>
              <a:ext cx="794" cy="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TATÜRK_İLKELERİ-I.Kademe">
  <a:themeElements>
    <a:clrScheme name="Varsayılan Tasarı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arsayılan Tasarım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Varsayılan Tasarım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rsayılan Tasarım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rsayılan Tasarım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rsayılan Tasarım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rsayılan Tasarım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rsayılan Tasarım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rsayılan Tasarım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ATATÜRK_İLKELERİ-I.Kademe</Template>
  <TotalTime>1</TotalTime>
  <Words>324</Words>
  <Application>Microsoft Office PowerPoint</Application>
  <PresentationFormat>Ekran Gösterisi (4:3)</PresentationFormat>
  <Paragraphs>53</Paragraphs>
  <Slides>8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14" baseType="lpstr">
      <vt:lpstr>Arial</vt:lpstr>
      <vt:lpstr>Calibri</vt:lpstr>
      <vt:lpstr>Ravie</vt:lpstr>
      <vt:lpstr>Tahoma</vt:lpstr>
      <vt:lpstr>Wingdings</vt:lpstr>
      <vt:lpstr>ATATÜRK_İLKELERİ-I.Kademe</vt:lpstr>
      <vt:lpstr>ATATÜRK ILKELERI</vt:lpstr>
      <vt:lpstr>Slayt 2</vt:lpstr>
      <vt:lpstr>Slayt 3</vt:lpstr>
      <vt:lpstr>Slayt 4</vt:lpstr>
      <vt:lpstr>Slayt 5</vt:lpstr>
      <vt:lpstr>Slayt 6</vt:lpstr>
      <vt:lpstr>Slayt 7</vt:lpstr>
      <vt:lpstr>Slayt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ATATÜRK ILKELERI</dc:title>
  <dc:creator>User</dc:creator>
  <cp:lastModifiedBy>User</cp:lastModifiedBy>
  <cp:revision>1</cp:revision>
  <dcterms:created xsi:type="dcterms:W3CDTF">2011-11-28T10:50:41Z</dcterms:created>
  <dcterms:modified xsi:type="dcterms:W3CDTF">2011-11-28T10:51:51Z</dcterms:modified>
</cp:coreProperties>
</file>