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BC1D52-7CEB-4036-A3EB-7AD4B345F653}" type="datetimeFigureOut">
              <a:rPr lang="tr-TR" smtClean="0"/>
              <a:pPr/>
              <a:t>02.05.2021</a:t>
            </a:fld>
            <a:endParaRPr lang="tr-TR"/>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439CD6-706C-438E-8D53-2EDE434A71D8}" type="slidenum">
              <a:rPr lang="tr-TR" smtClean="0"/>
              <a:pPr/>
              <a:t>‹#›</a:t>
            </a:fld>
            <a:endParaRPr lang="tr-T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8E439CD6-706C-438E-8D53-2EDE434A71D8}" type="slidenum">
              <a:rPr lang="tr-TR" smtClean="0"/>
              <a:pPr/>
              <a:t>1</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6FB6D7FD-DEA5-42B5-8249-6C7A72E6202F}"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7647B327-2445-41DF-9E2D-A8A200324CC9}" type="datetimeFigureOut">
              <a:rPr lang="tr-TR" smtClean="0"/>
              <a:pPr/>
              <a:t>02.05.2021</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6FB6D7FD-DEA5-42B5-8249-6C7A72E6202F}"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647B327-2445-41DF-9E2D-A8A200324CC9}" type="datetimeFigureOut">
              <a:rPr lang="tr-TR" smtClean="0"/>
              <a:pPr/>
              <a:t>02.05.2021</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6FB6D7FD-DEA5-42B5-8249-6C7A72E6202F}"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audio" Target="../media/audio1.wav"/><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Metin Yer Tutucusu"/>
          <p:cNvSpPr>
            <a:spLocks noGrp="1"/>
          </p:cNvSpPr>
          <p:nvPr>
            <p:ph type="body" sz="half" idx="2"/>
          </p:nvPr>
        </p:nvSpPr>
        <p:spPr/>
        <p:txBody>
          <a:bodyPr/>
          <a:lstStyle/>
          <a:p>
            <a:r>
              <a:rPr lang="tr-TR" sz="2400" b="1" dirty="0" smtClean="0">
                <a:effectLst>
                  <a:outerShdw blurRad="38100" dist="38100" dir="2700000" algn="tl">
                    <a:srgbClr val="000000">
                      <a:alpha val="43137"/>
                    </a:srgbClr>
                  </a:outerShdw>
                </a:effectLst>
              </a:rPr>
              <a:t>Anayasal Güvence  Altındayız</a:t>
            </a:r>
          </a:p>
          <a:p>
            <a:endParaRPr lang="tr-TR" dirty="0"/>
          </a:p>
        </p:txBody>
      </p:sp>
      <p:pic>
        <p:nvPicPr>
          <p:cNvPr id="10" name="9 Resim Yer Tutucusu" descr="0_P04PS3lnOC7L-yeU.png"/>
          <p:cNvPicPr>
            <a:picLocks noGrp="1" noChangeAspect="1"/>
          </p:cNvPicPr>
          <p:nvPr>
            <p:ph type="pic" idx="1"/>
          </p:nvPr>
        </p:nvPicPr>
        <p:blipFill>
          <a:blip r:embed="rId4" cstate="print"/>
          <a:srcRect l="18884" r="18884"/>
          <a:stretch>
            <a:fillRect/>
          </a:stretch>
        </p:blipFill>
        <p:spPr>
          <a:xfrm rot="420000">
            <a:off x="3193376" y="1144473"/>
            <a:ext cx="5245751" cy="4093850"/>
          </a:xfrm>
        </p:spPr>
      </p:pic>
    </p:spTree>
  </p:cSld>
  <p:clrMapOvr>
    <a:masterClrMapping/>
  </p:clrMapOvr>
  <p:transition spd="slow">
    <p:newsflash/>
    <p:sndAc>
      <p:stSnd>
        <p:snd r:embed="rId3" name="push.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İçerik Yer Tutucusu"/>
          <p:cNvSpPr>
            <a:spLocks noGrp="1"/>
          </p:cNvSpPr>
          <p:nvPr>
            <p:ph sz="half" idx="1"/>
          </p:nvPr>
        </p:nvSpPr>
        <p:spPr/>
        <p:txBody>
          <a:bodyPr>
            <a:normAutofit fontScale="77500" lnSpcReduction="20000"/>
          </a:bodyPr>
          <a:lstStyle/>
          <a:p>
            <a:r>
              <a:rPr lang="tr-TR" b="1" dirty="0" smtClean="0">
                <a:effectLst>
                  <a:outerShdw blurRad="38100" dist="38100" dir="2700000" algn="tl">
                    <a:srgbClr val="000000">
                      <a:alpha val="43137"/>
                    </a:srgbClr>
                  </a:outerShdw>
                </a:effectLst>
              </a:rPr>
              <a:t>Televizyon izleyerek, Genel Ağ’ı takip ederek, telefonla konuşarak ülkemizde ve dünyadaki gelişimler hakkında bilgi sahibi oluyoruz.Tüm bunlar anayasada bulunan  haberleşme hürriyetinin bize sağladığı haklardır.Herkes anayasal haklarının neler olduğunu bilmelidir.Çünkü sahip olduğu hakları bilmeyen kişiler ,herhangi olumsuz bir durumda haklarını kullanmakta sıkıntı yaşayabilirler.</a:t>
            </a:r>
            <a:endParaRPr lang="tr-TR" b="1" dirty="0">
              <a:effectLst>
                <a:outerShdw blurRad="38100" dist="38100" dir="2700000" algn="tl">
                  <a:srgbClr val="000000">
                    <a:alpha val="43137"/>
                  </a:srgbClr>
                </a:outerShdw>
              </a:effectLst>
            </a:endParaRPr>
          </a:p>
        </p:txBody>
      </p:sp>
      <p:pic>
        <p:nvPicPr>
          <p:cNvPr id="9" name="8 İçerik Yer Tutucusu" descr="depositphotos_8032984-stock-illustration-cartoon-office-worker-on-the.jpg"/>
          <p:cNvPicPr>
            <a:picLocks noGrp="1" noChangeAspect="1"/>
          </p:cNvPicPr>
          <p:nvPr>
            <p:ph sz="half" idx="2"/>
          </p:nvPr>
        </p:nvPicPr>
        <p:blipFill>
          <a:blip r:embed="rId3" cstate="print"/>
          <a:stretch>
            <a:fillRect/>
          </a:stretch>
        </p:blipFill>
        <p:spPr>
          <a:xfrm>
            <a:off x="4648200" y="2118519"/>
            <a:ext cx="4214446" cy="4038600"/>
          </a:xfrm>
        </p:spPr>
      </p:pic>
    </p:spTree>
  </p:cSld>
  <p:clrMapOvr>
    <a:masterClrMapping/>
  </p:clrMapOvr>
  <p:transition spd="slow">
    <p:newsflash/>
    <p:sndAc>
      <p:stSnd>
        <p:snd r:embed="rId2" name="push.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normAutofit/>
          </a:bodyPr>
          <a:lstStyle/>
          <a:p>
            <a:r>
              <a:rPr lang="tr-TR" sz="2600" b="1" dirty="0" smtClean="0">
                <a:solidFill>
                  <a:srgbClr val="FF0000"/>
                </a:solidFill>
                <a:effectLst>
                  <a:outerShdw blurRad="38100" dist="38100" dir="2700000" algn="tl">
                    <a:srgbClr val="000000">
                      <a:alpha val="43137"/>
                    </a:srgbClr>
                  </a:outerShdw>
                </a:effectLst>
              </a:rPr>
              <a:t>                                   1.Dilekçe Hakkı;</a:t>
            </a:r>
            <a:endParaRPr lang="tr-TR" sz="2600" b="1" dirty="0">
              <a:solidFill>
                <a:srgbClr val="FF0000"/>
              </a:solidFill>
              <a:effectLst>
                <a:outerShdw blurRad="38100" dist="38100" dir="2700000" algn="tl">
                  <a:srgbClr val="000000">
                    <a:alpha val="43137"/>
                  </a:srgbClr>
                </a:outerShdw>
              </a:effectLst>
            </a:endParaRPr>
          </a:p>
        </p:txBody>
      </p:sp>
      <p:sp>
        <p:nvSpPr>
          <p:cNvPr id="6" name="5 İçerik Yer Tutucusu"/>
          <p:cNvSpPr>
            <a:spLocks noGrp="1"/>
          </p:cNvSpPr>
          <p:nvPr>
            <p:ph sz="half" idx="1"/>
          </p:nvPr>
        </p:nvSpPr>
        <p:spPr/>
        <p:txBody>
          <a:bodyPr>
            <a:normAutofit fontScale="92500"/>
          </a:bodyPr>
          <a:lstStyle/>
          <a:p>
            <a:pPr>
              <a:buFont typeface="Wingdings" pitchFamily="2" charset="2"/>
              <a:buChar char="Ø"/>
            </a:pPr>
            <a:r>
              <a:rPr lang="tr-TR" b="1" dirty="0" smtClean="0">
                <a:solidFill>
                  <a:srgbClr val="7030A0"/>
                </a:solidFill>
                <a:effectLst>
                  <a:outerShdw blurRad="38100" dist="38100" dir="2700000" algn="tl">
                    <a:srgbClr val="000000">
                      <a:alpha val="43137"/>
                    </a:srgbClr>
                  </a:outerShdw>
                </a:effectLst>
              </a:rPr>
              <a:t>Madde 74;</a:t>
            </a:r>
          </a:p>
          <a:p>
            <a:pPr>
              <a:buFont typeface="Wingdings" pitchFamily="2" charset="2"/>
              <a:buChar char="Ø"/>
            </a:pPr>
            <a:r>
              <a:rPr lang="tr-TR" b="1" dirty="0" smtClean="0">
                <a:effectLst>
                  <a:outerShdw blurRad="38100" dist="38100" dir="2700000" algn="tl">
                    <a:srgbClr val="000000">
                      <a:alpha val="43137"/>
                    </a:srgbClr>
                  </a:outerShdw>
                </a:effectLst>
              </a:rPr>
              <a:t>Vatandaşlar ve </a:t>
            </a:r>
            <a:r>
              <a:rPr lang="tr-TR" b="1" dirty="0" err="1" smtClean="0">
                <a:effectLst>
                  <a:outerShdw blurRad="38100" dist="38100" dir="2700000" algn="tl">
                    <a:srgbClr val="000000">
                      <a:alpha val="43137"/>
                    </a:srgbClr>
                  </a:outerShdw>
                </a:effectLst>
              </a:rPr>
              <a:t>karşılıklık</a:t>
            </a:r>
            <a:r>
              <a:rPr lang="tr-TR" b="1" dirty="0" smtClean="0">
                <a:effectLst>
                  <a:outerShdw blurRad="38100" dist="38100" dir="2700000" algn="tl">
                    <a:srgbClr val="000000">
                      <a:alpha val="43137"/>
                    </a:srgbClr>
                  </a:outerShdw>
                </a:effectLst>
              </a:rPr>
              <a:t> esası gözetilmek kaydıyla Türkiye’de ikamet eden yabancılar kendileriyle veya kamu ile ilgili dilek ve şikayetleri hakkında,yetkili makamlara başvurabilirler.</a:t>
            </a:r>
          </a:p>
        </p:txBody>
      </p:sp>
      <p:pic>
        <p:nvPicPr>
          <p:cNvPr id="8" name="7 İçerik Yer Tutucusu" descr="unnamed.jpg"/>
          <p:cNvPicPr>
            <a:picLocks noGrp="1" noChangeAspect="1"/>
          </p:cNvPicPr>
          <p:nvPr>
            <p:ph sz="half" idx="2"/>
          </p:nvPr>
        </p:nvPicPr>
        <p:blipFill>
          <a:blip r:embed="rId3" cstate="print"/>
          <a:stretch>
            <a:fillRect/>
          </a:stretch>
        </p:blipFill>
        <p:spPr>
          <a:xfrm>
            <a:off x="4958425" y="2860794"/>
            <a:ext cx="3752848" cy="2631103"/>
          </a:xfrm>
        </p:spPr>
      </p:pic>
    </p:spTree>
  </p:cSld>
  <p:clrMapOvr>
    <a:masterClrMapping/>
  </p:clrMapOvr>
  <p:transition spd="slow">
    <p:newsflash/>
    <p:sndAc>
      <p:stSnd>
        <p:snd r:embed="rId2" name="push.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Başlık"/>
          <p:cNvSpPr>
            <a:spLocks noGrp="1"/>
          </p:cNvSpPr>
          <p:nvPr>
            <p:ph type="title"/>
          </p:nvPr>
        </p:nvSpPr>
        <p:spPr/>
        <p:txBody>
          <a:bodyPr/>
          <a:lstStyle/>
          <a:p>
            <a:r>
              <a:rPr lang="tr-TR" b="1" dirty="0" smtClean="0">
                <a:solidFill>
                  <a:srgbClr val="FF0000"/>
                </a:solidFill>
                <a:effectLst>
                  <a:outerShdw blurRad="38100" dist="38100" dir="2700000" algn="tl">
                    <a:srgbClr val="000000">
                      <a:alpha val="43137"/>
                    </a:srgbClr>
                  </a:outerShdw>
                </a:effectLst>
              </a:rPr>
              <a:t>   </a:t>
            </a:r>
            <a:r>
              <a:rPr lang="tr-TR" sz="2600" b="1" dirty="0" smtClean="0">
                <a:solidFill>
                  <a:srgbClr val="FF0000"/>
                </a:solidFill>
                <a:effectLst>
                  <a:outerShdw blurRad="38100" dist="38100" dir="2700000" algn="tl">
                    <a:srgbClr val="000000">
                      <a:alpha val="43137"/>
                    </a:srgbClr>
                  </a:outerShdw>
                </a:effectLst>
              </a:rPr>
              <a:t>2.Kişinin Dokunulmazlığı,Maddi ve Manevi Varlığı;</a:t>
            </a:r>
            <a:endParaRPr lang="tr-TR" b="1" dirty="0">
              <a:solidFill>
                <a:srgbClr val="FF0000"/>
              </a:solidFill>
              <a:effectLst>
                <a:outerShdw blurRad="38100" dist="38100" dir="2700000" algn="tl">
                  <a:srgbClr val="000000">
                    <a:alpha val="43137"/>
                  </a:srgbClr>
                </a:outerShdw>
              </a:effectLst>
            </a:endParaRPr>
          </a:p>
        </p:txBody>
      </p:sp>
      <p:sp>
        <p:nvSpPr>
          <p:cNvPr id="6" name="5 İçerik Yer Tutucusu"/>
          <p:cNvSpPr>
            <a:spLocks noGrp="1"/>
          </p:cNvSpPr>
          <p:nvPr>
            <p:ph sz="half" idx="1"/>
          </p:nvPr>
        </p:nvSpPr>
        <p:spPr/>
        <p:txBody>
          <a:bodyPr>
            <a:normAutofit fontScale="92500" lnSpcReduction="20000"/>
          </a:bodyPr>
          <a:lstStyle/>
          <a:p>
            <a:pPr>
              <a:buFont typeface="Wingdings" pitchFamily="2" charset="2"/>
              <a:buChar char="Ø"/>
            </a:pPr>
            <a:r>
              <a:rPr lang="tr-TR" b="1" dirty="0" smtClean="0">
                <a:solidFill>
                  <a:srgbClr val="7030A0"/>
                </a:solidFill>
                <a:effectLst>
                  <a:outerShdw blurRad="38100" dist="38100" dir="2700000" algn="tl">
                    <a:srgbClr val="000000">
                      <a:alpha val="43137"/>
                    </a:srgbClr>
                  </a:outerShdw>
                </a:effectLst>
              </a:rPr>
              <a:t>Madde 17;</a:t>
            </a:r>
          </a:p>
          <a:p>
            <a:pPr>
              <a:buFont typeface="Wingdings" pitchFamily="2" charset="2"/>
              <a:buChar char="Ø"/>
            </a:pPr>
            <a:r>
              <a:rPr lang="tr-TR" b="1" dirty="0" smtClean="0">
                <a:effectLst>
                  <a:outerShdw blurRad="38100" dist="38100" dir="2700000" algn="tl">
                    <a:srgbClr val="000000">
                      <a:alpha val="43137"/>
                    </a:srgbClr>
                  </a:outerShdw>
                </a:effectLst>
              </a:rPr>
              <a:t>Herkes,yaşama,maddi ve manevi varlığını koruma ve geliştirme hakkına sahiptir.Tıbbi zorunluluklar ve kanunda yazılı haller dışında,kişinin vücut bütünlüğüne dokunulmaz; rızası olmadan bilimsel ve tıbbi deneylere tabi tutulamaz.</a:t>
            </a:r>
            <a:endParaRPr lang="tr-TR" b="1" dirty="0">
              <a:effectLst>
                <a:outerShdw blurRad="38100" dist="38100" dir="2700000" algn="tl">
                  <a:srgbClr val="000000">
                    <a:alpha val="43137"/>
                  </a:srgbClr>
                </a:outerShdw>
              </a:effectLst>
            </a:endParaRPr>
          </a:p>
        </p:txBody>
      </p:sp>
      <p:pic>
        <p:nvPicPr>
          <p:cNvPr id="8" name="7 İçerik Yer Tutucusu" descr="unnamed.jpg"/>
          <p:cNvPicPr>
            <a:picLocks noGrp="1" noChangeAspect="1"/>
          </p:cNvPicPr>
          <p:nvPr>
            <p:ph sz="half" idx="2"/>
          </p:nvPr>
        </p:nvPicPr>
        <p:blipFill>
          <a:blip r:embed="rId3" cstate="print"/>
          <a:stretch>
            <a:fillRect/>
          </a:stretch>
        </p:blipFill>
        <p:spPr>
          <a:xfrm>
            <a:off x="5194299" y="2232819"/>
            <a:ext cx="3306791" cy="3810000"/>
          </a:xfrm>
        </p:spPr>
      </p:pic>
    </p:spTree>
  </p:cSld>
  <p:clrMapOvr>
    <a:masterClrMapping/>
  </p:clrMapOvr>
  <p:transition spd="slow">
    <p:newsflash/>
    <p:sndAc>
      <p:stSnd>
        <p:snd r:embed="rId2" name="push.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p:txBody>
          <a:bodyPr>
            <a:normAutofit/>
          </a:bodyPr>
          <a:lstStyle/>
          <a:p>
            <a:r>
              <a:rPr lang="tr-TR" sz="2600" b="1" dirty="0" smtClean="0">
                <a:solidFill>
                  <a:srgbClr val="FF0000"/>
                </a:solidFill>
                <a:effectLst>
                  <a:outerShdw blurRad="38100" dist="38100" dir="2700000" algn="tl">
                    <a:srgbClr val="000000">
                      <a:alpha val="43137"/>
                    </a:srgbClr>
                  </a:outerShdw>
                </a:effectLst>
              </a:rPr>
              <a:t>                      3.Haberleşme Hürriyeti;</a:t>
            </a:r>
            <a:endParaRPr lang="tr-TR" sz="2600" b="1" dirty="0">
              <a:solidFill>
                <a:srgbClr val="FF0000"/>
              </a:solidFill>
              <a:effectLst>
                <a:outerShdw blurRad="38100" dist="38100" dir="2700000" algn="tl">
                  <a:srgbClr val="000000">
                    <a:alpha val="43137"/>
                  </a:srgbClr>
                </a:outerShdw>
              </a:effectLst>
            </a:endParaRPr>
          </a:p>
        </p:txBody>
      </p:sp>
      <p:pic>
        <p:nvPicPr>
          <p:cNvPr id="11" name="10 İçerik Yer Tutucusu" descr="12361893432.jpg"/>
          <p:cNvPicPr>
            <a:picLocks noGrp="1" noChangeAspect="1"/>
          </p:cNvPicPr>
          <p:nvPr>
            <p:ph sz="quarter" idx="4"/>
          </p:nvPr>
        </p:nvPicPr>
        <p:blipFill>
          <a:blip r:embed="rId3" cstate="print"/>
          <a:stretch>
            <a:fillRect/>
          </a:stretch>
        </p:blipFill>
        <p:spPr>
          <a:xfrm>
            <a:off x="5216525" y="3440906"/>
            <a:ext cx="2895600" cy="1476375"/>
          </a:xfrm>
        </p:spPr>
      </p:pic>
      <p:sp>
        <p:nvSpPr>
          <p:cNvPr id="10" name="9 İçerik Yer Tutucusu"/>
          <p:cNvSpPr>
            <a:spLocks noGrp="1"/>
          </p:cNvSpPr>
          <p:nvPr>
            <p:ph sz="quarter" idx="2"/>
          </p:nvPr>
        </p:nvSpPr>
        <p:spPr>
          <a:xfrm>
            <a:off x="358726" y="2008163"/>
            <a:ext cx="4040188" cy="4350433"/>
          </a:xfrm>
        </p:spPr>
        <p:txBody>
          <a:bodyPr>
            <a:normAutofit fontScale="92500" lnSpcReduction="20000"/>
          </a:bodyPr>
          <a:lstStyle/>
          <a:p>
            <a:pPr>
              <a:buFont typeface="Wingdings" pitchFamily="2" charset="2"/>
              <a:buChar char="Ø"/>
            </a:pPr>
            <a:r>
              <a:rPr lang="tr-TR" sz="2600" b="1" dirty="0" smtClean="0">
                <a:solidFill>
                  <a:srgbClr val="7030A0"/>
                </a:solidFill>
                <a:effectLst>
                  <a:outerShdw blurRad="38100" dist="38100" dir="2700000" algn="tl">
                    <a:srgbClr val="000000">
                      <a:alpha val="43137"/>
                    </a:srgbClr>
                  </a:outerShdw>
                </a:effectLst>
              </a:rPr>
              <a:t>Madde 22;</a:t>
            </a:r>
          </a:p>
          <a:p>
            <a:pPr>
              <a:buFont typeface="Wingdings" pitchFamily="2" charset="2"/>
              <a:buChar char="Ø"/>
            </a:pPr>
            <a:r>
              <a:rPr lang="tr-TR" sz="2600" b="1" dirty="0" smtClean="0">
                <a:effectLst>
                  <a:outerShdw blurRad="38100" dist="38100" dir="2700000" algn="tl">
                    <a:srgbClr val="000000">
                      <a:alpha val="43137"/>
                    </a:srgbClr>
                  </a:outerShdw>
                </a:effectLst>
              </a:rPr>
              <a:t>Herkes,haberleşme hürriyetine sahiptir.     Haberleşmenin Gizliliği esastır.Milli güvenlik,kamu düzeni  suç işlenmesinin önlenmesi,genel sağlık ve genel ahlakın korunması veya hak ve özgürlülüklerin korunması sebeplerinden biri veya birkaçına bağlıdır.</a:t>
            </a:r>
            <a:endParaRPr lang="tr-TR" sz="2600" b="1" dirty="0">
              <a:effectLst>
                <a:outerShdw blurRad="38100" dist="38100" dir="2700000" algn="tl">
                  <a:srgbClr val="000000">
                    <a:alpha val="43137"/>
                  </a:srgbClr>
                </a:outerShdw>
              </a:effectLst>
            </a:endParaRPr>
          </a:p>
        </p:txBody>
      </p:sp>
    </p:spTree>
  </p:cSld>
  <p:clrMapOvr>
    <a:masterClrMapping/>
  </p:clrMapOvr>
  <p:transition spd="slow">
    <p:newsflash/>
    <p:sndAc>
      <p:stSnd>
        <p:snd r:embed="rId2" name="push.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p:txBody>
          <a:bodyPr>
            <a:normAutofit/>
          </a:bodyPr>
          <a:lstStyle/>
          <a:p>
            <a:pPr algn="ctr"/>
            <a:r>
              <a:rPr lang="tr-TR" sz="2600" b="1" dirty="0" smtClean="0">
                <a:solidFill>
                  <a:srgbClr val="FF0000"/>
                </a:solidFill>
                <a:effectLst>
                  <a:outerShdw blurRad="38100" dist="38100" dir="2700000" algn="tl">
                    <a:srgbClr val="000000">
                      <a:alpha val="43137"/>
                    </a:srgbClr>
                  </a:outerShdw>
                </a:effectLst>
              </a:rPr>
              <a:t>4.Düşünce ve Kanaat Hürriyeti;</a:t>
            </a:r>
            <a:endParaRPr lang="tr-TR" sz="2600" b="1" dirty="0">
              <a:solidFill>
                <a:srgbClr val="FF0000"/>
              </a:solidFill>
              <a:effectLst>
                <a:outerShdw blurRad="38100" dist="38100" dir="2700000" algn="tl">
                  <a:srgbClr val="000000">
                    <a:alpha val="43137"/>
                  </a:srgbClr>
                </a:outerShdw>
              </a:effectLst>
            </a:endParaRPr>
          </a:p>
        </p:txBody>
      </p:sp>
      <p:sp>
        <p:nvSpPr>
          <p:cNvPr id="8" name="7 İçerik Yer Tutucusu"/>
          <p:cNvSpPr>
            <a:spLocks noGrp="1"/>
          </p:cNvSpPr>
          <p:nvPr>
            <p:ph sz="quarter" idx="2"/>
          </p:nvPr>
        </p:nvSpPr>
        <p:spPr/>
        <p:txBody>
          <a:bodyPr/>
          <a:lstStyle/>
          <a:p>
            <a:r>
              <a:rPr lang="tr-TR" b="1" dirty="0" smtClean="0">
                <a:solidFill>
                  <a:srgbClr val="7030A0"/>
                </a:solidFill>
                <a:effectLst>
                  <a:outerShdw blurRad="38100" dist="38100" dir="2700000" algn="tl">
                    <a:srgbClr val="000000">
                      <a:alpha val="43137"/>
                    </a:srgbClr>
                  </a:outerShdw>
                </a:effectLst>
              </a:rPr>
              <a:t>Madde 25;</a:t>
            </a:r>
          </a:p>
          <a:p>
            <a:pPr>
              <a:buFont typeface="Wingdings" pitchFamily="2" charset="2"/>
              <a:buChar char="Ø"/>
            </a:pPr>
            <a:r>
              <a:rPr lang="tr-TR" b="1" dirty="0" smtClean="0">
                <a:effectLst>
                  <a:outerShdw blurRad="38100" dist="38100" dir="2700000" algn="tl">
                    <a:srgbClr val="000000">
                      <a:alpha val="43137"/>
                    </a:srgbClr>
                  </a:outerShdw>
                </a:effectLst>
              </a:rPr>
              <a:t>Herkes , düşünce ve kanaat hürriyetine sahiptir.     Her ne sebep ve amaçla olursa olsun hiç kimse,     düşünce ve kanaatlerini açıklamaya zorlanamaz;    düşünce ve kanaatleri sebebiyle kınanamaz ve suçlanamaz.</a:t>
            </a:r>
            <a:endParaRPr lang="tr-TR" b="1" dirty="0">
              <a:effectLst>
                <a:outerShdw blurRad="38100" dist="38100" dir="2700000" algn="tl">
                  <a:srgbClr val="000000">
                    <a:alpha val="43137"/>
                  </a:srgbClr>
                </a:outerShdw>
              </a:effectLst>
            </a:endParaRPr>
          </a:p>
        </p:txBody>
      </p:sp>
      <p:pic>
        <p:nvPicPr>
          <p:cNvPr id="12" name="11 İçerik Yer Tutucusu" descr="indir.jpg"/>
          <p:cNvPicPr>
            <a:picLocks noGrp="1" noChangeAspect="1"/>
          </p:cNvPicPr>
          <p:nvPr>
            <p:ph sz="quarter" idx="4"/>
          </p:nvPr>
        </p:nvPicPr>
        <p:blipFill>
          <a:blip r:embed="rId3" cstate="print"/>
          <a:stretch>
            <a:fillRect/>
          </a:stretch>
        </p:blipFill>
        <p:spPr>
          <a:xfrm>
            <a:off x="5500694" y="3071810"/>
            <a:ext cx="2620847" cy="2639292"/>
          </a:xfrm>
        </p:spPr>
      </p:pic>
    </p:spTree>
  </p:cSld>
  <p:clrMapOvr>
    <a:masterClrMapping/>
  </p:clrMapOvr>
  <p:transition spd="slow">
    <p:newsflash/>
    <p:sndAc>
      <p:stSnd>
        <p:snd r:embed="rId2" name="push.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p:txBody>
          <a:bodyPr>
            <a:normAutofit/>
          </a:bodyPr>
          <a:lstStyle/>
          <a:p>
            <a:pPr algn="ctr"/>
            <a:r>
              <a:rPr lang="tr-TR" sz="2600" b="1" dirty="0" smtClean="0">
                <a:solidFill>
                  <a:srgbClr val="FF0000"/>
                </a:solidFill>
                <a:effectLst>
                  <a:outerShdw blurRad="38100" dist="38100" dir="2700000" algn="tl">
                    <a:srgbClr val="000000">
                      <a:alpha val="43137"/>
                    </a:srgbClr>
                  </a:outerShdw>
                </a:effectLst>
              </a:rPr>
              <a:t>5.Eğitim ve Öğretim Hakkı;</a:t>
            </a:r>
            <a:endParaRPr lang="tr-TR" sz="2600" b="1" dirty="0">
              <a:solidFill>
                <a:srgbClr val="FF0000"/>
              </a:solidFill>
              <a:effectLst>
                <a:outerShdw blurRad="38100" dist="38100" dir="2700000" algn="tl">
                  <a:srgbClr val="000000">
                    <a:alpha val="43137"/>
                  </a:srgbClr>
                </a:outerShdw>
              </a:effectLst>
            </a:endParaRPr>
          </a:p>
        </p:txBody>
      </p:sp>
      <p:sp>
        <p:nvSpPr>
          <p:cNvPr id="8" name="7 İçerik Yer Tutucusu"/>
          <p:cNvSpPr>
            <a:spLocks noGrp="1"/>
          </p:cNvSpPr>
          <p:nvPr>
            <p:ph sz="quarter" idx="2"/>
          </p:nvPr>
        </p:nvSpPr>
        <p:spPr/>
        <p:txBody>
          <a:bodyPr>
            <a:normAutofit fontScale="92500" lnSpcReduction="10000"/>
          </a:bodyPr>
          <a:lstStyle/>
          <a:p>
            <a:r>
              <a:rPr lang="tr-TR" b="1" dirty="0" smtClean="0">
                <a:solidFill>
                  <a:srgbClr val="7030A0"/>
                </a:solidFill>
                <a:effectLst>
                  <a:outerShdw blurRad="38100" dist="38100" dir="2700000" algn="tl">
                    <a:srgbClr val="000000">
                      <a:alpha val="43137"/>
                    </a:srgbClr>
                  </a:outerShdw>
                </a:effectLst>
              </a:rPr>
              <a:t>Madde 42;</a:t>
            </a:r>
          </a:p>
          <a:p>
            <a:pPr>
              <a:buFont typeface="Wingdings" pitchFamily="2" charset="2"/>
              <a:buChar char="Ø"/>
            </a:pPr>
            <a:r>
              <a:rPr lang="tr-TR" b="1" dirty="0" smtClean="0">
                <a:effectLst>
                  <a:outerShdw blurRad="38100" dist="38100" dir="2700000" algn="tl">
                    <a:srgbClr val="000000">
                      <a:alpha val="43137"/>
                    </a:srgbClr>
                  </a:outerShdw>
                </a:effectLst>
              </a:rPr>
              <a:t>Kimse,eğitim ve öğretim </a:t>
            </a:r>
            <a:r>
              <a:rPr lang="tr-TR" b="1" dirty="0" err="1" smtClean="0">
                <a:effectLst>
                  <a:outerShdw blurRad="38100" dist="38100" dir="2700000" algn="tl">
                    <a:srgbClr val="000000">
                      <a:alpha val="43137"/>
                    </a:srgbClr>
                  </a:outerShdw>
                </a:effectLst>
              </a:rPr>
              <a:t>hakkkından</a:t>
            </a:r>
            <a:r>
              <a:rPr lang="tr-TR" b="1" dirty="0" smtClean="0">
                <a:effectLst>
                  <a:outerShdw blurRad="38100" dist="38100" dir="2700000" algn="tl">
                    <a:srgbClr val="000000">
                      <a:alpha val="43137"/>
                    </a:srgbClr>
                  </a:outerShdw>
                </a:effectLst>
              </a:rPr>
              <a:t> yoksun bırakılamaz.Öğrenim hakkının Kapsamı kanunla tespit edilir ve düzenlenir.Eğitim ve Öğretim,         Atatürk ilkeleri ve </a:t>
            </a:r>
            <a:r>
              <a:rPr lang="tr-TR" b="1" dirty="0" err="1" smtClean="0">
                <a:effectLst>
                  <a:outerShdw blurRad="38100" dist="38100" dir="2700000" algn="tl">
                    <a:srgbClr val="000000">
                      <a:alpha val="43137"/>
                    </a:srgbClr>
                  </a:outerShdw>
                </a:effectLst>
              </a:rPr>
              <a:t>inmkılapları</a:t>
            </a:r>
            <a:r>
              <a:rPr lang="tr-TR" b="1" dirty="0" smtClean="0">
                <a:effectLst>
                  <a:outerShdw blurRad="38100" dist="38100" dir="2700000" algn="tl">
                    <a:srgbClr val="000000">
                      <a:alpha val="43137"/>
                    </a:srgbClr>
                  </a:outerShdw>
                </a:effectLst>
              </a:rPr>
              <a:t> doğrultusunda,     çağdaş bilim ve eğitim esaslarına göre,Devletin gözetim ve denetimi altında yapılır.</a:t>
            </a:r>
          </a:p>
          <a:p>
            <a:pPr>
              <a:buFont typeface="Wingdings" pitchFamily="2" charset="2"/>
              <a:buChar char="Ø"/>
            </a:pPr>
            <a:endParaRPr lang="tr-TR" b="1" dirty="0">
              <a:effectLst>
                <a:outerShdw blurRad="38100" dist="38100" dir="2700000" algn="tl">
                  <a:srgbClr val="000000">
                    <a:alpha val="43137"/>
                  </a:srgbClr>
                </a:outerShdw>
              </a:effectLst>
            </a:endParaRPr>
          </a:p>
        </p:txBody>
      </p:sp>
      <p:pic>
        <p:nvPicPr>
          <p:cNvPr id="12" name="11 İçerik Yer Tutucusu" descr="indir.jpg"/>
          <p:cNvPicPr>
            <a:picLocks noGrp="1" noChangeAspect="1"/>
          </p:cNvPicPr>
          <p:nvPr>
            <p:ph sz="quarter" idx="4"/>
          </p:nvPr>
        </p:nvPicPr>
        <p:blipFill>
          <a:blip r:embed="rId3" cstate="print"/>
          <a:stretch>
            <a:fillRect/>
          </a:stretch>
        </p:blipFill>
        <p:spPr>
          <a:xfrm>
            <a:off x="5072066" y="3286124"/>
            <a:ext cx="3475037" cy="2397724"/>
          </a:xfrm>
        </p:spPr>
      </p:pic>
    </p:spTree>
  </p:cSld>
  <p:clrMapOvr>
    <a:masterClrMapping/>
  </p:clrMapOvr>
  <p:transition spd="slow">
    <p:newsflash/>
    <p:sndAc>
      <p:stSnd>
        <p:snd r:embed="rId2" name="push.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6 Başlık"/>
          <p:cNvSpPr>
            <a:spLocks noGrp="1"/>
          </p:cNvSpPr>
          <p:nvPr>
            <p:ph type="title"/>
          </p:nvPr>
        </p:nvSpPr>
        <p:spPr/>
        <p:txBody>
          <a:bodyPr>
            <a:normAutofit/>
          </a:bodyPr>
          <a:lstStyle/>
          <a:p>
            <a:pPr marL="514350" indent="-514350" algn="ctr"/>
            <a:r>
              <a:rPr lang="tr-TR" sz="2600" b="1" dirty="0" smtClean="0">
                <a:solidFill>
                  <a:srgbClr val="FF0000"/>
                </a:solidFill>
                <a:effectLst>
                  <a:outerShdw blurRad="38100" dist="38100" dir="2700000" algn="tl">
                    <a:srgbClr val="000000">
                      <a:alpha val="43137"/>
                    </a:srgbClr>
                  </a:outerShdw>
                </a:effectLst>
              </a:rPr>
              <a:t>6.Çalışma Hakkı;</a:t>
            </a:r>
            <a:endParaRPr lang="tr-TR" sz="2600" b="1" dirty="0">
              <a:solidFill>
                <a:srgbClr val="FF0000"/>
              </a:solidFill>
              <a:effectLst>
                <a:outerShdw blurRad="38100" dist="38100" dir="2700000" algn="tl">
                  <a:srgbClr val="000000">
                    <a:alpha val="43137"/>
                  </a:srgbClr>
                </a:outerShdw>
              </a:effectLst>
            </a:endParaRPr>
          </a:p>
        </p:txBody>
      </p:sp>
      <p:sp>
        <p:nvSpPr>
          <p:cNvPr id="8" name="7 İçerik Yer Tutucusu"/>
          <p:cNvSpPr>
            <a:spLocks noGrp="1"/>
          </p:cNvSpPr>
          <p:nvPr>
            <p:ph sz="quarter" idx="2"/>
          </p:nvPr>
        </p:nvSpPr>
        <p:spPr/>
        <p:txBody>
          <a:bodyPr>
            <a:normAutofit fontScale="92500"/>
          </a:bodyPr>
          <a:lstStyle/>
          <a:p>
            <a:r>
              <a:rPr lang="tr-TR" b="1" dirty="0" smtClean="0">
                <a:solidFill>
                  <a:srgbClr val="7030A0"/>
                </a:solidFill>
                <a:effectLst>
                  <a:outerShdw blurRad="38100" dist="38100" dir="2700000" algn="tl">
                    <a:srgbClr val="000000">
                      <a:alpha val="43137"/>
                    </a:srgbClr>
                  </a:outerShdw>
                </a:effectLst>
              </a:rPr>
              <a:t>Madde 49;</a:t>
            </a:r>
          </a:p>
          <a:p>
            <a:pPr>
              <a:buFont typeface="Wingdings" pitchFamily="2" charset="2"/>
              <a:buChar char="Ø"/>
            </a:pPr>
            <a:r>
              <a:rPr lang="tr-TR" b="1" dirty="0" smtClean="0">
                <a:effectLst>
                  <a:outerShdw blurRad="38100" dist="38100" dir="2700000" algn="tl">
                    <a:srgbClr val="000000">
                      <a:alpha val="43137"/>
                    </a:srgbClr>
                  </a:outerShdw>
                </a:effectLst>
              </a:rPr>
              <a:t>Çalışma,herkesin hakkı ve ödevidir.Devlet,çalışanların hayat seviyesini yükseltmek,çalışma hayatını geliştirmek için çalışanları ve işsizleri korumak,çalışmayı desteklemek,işsizliği önlemeye elverişli ekonomik bir ortam yaratmak ve çalışma barışını sağlamak için gerekli tedbirleri alır.</a:t>
            </a:r>
            <a:endParaRPr lang="tr-TR" b="1" dirty="0">
              <a:effectLst>
                <a:outerShdw blurRad="38100" dist="38100" dir="2700000" algn="tl">
                  <a:srgbClr val="000000">
                    <a:alpha val="43137"/>
                  </a:srgbClr>
                </a:outerShdw>
              </a:effectLst>
            </a:endParaRPr>
          </a:p>
        </p:txBody>
      </p:sp>
      <p:pic>
        <p:nvPicPr>
          <p:cNvPr id="12" name="11 İçerik Yer Tutucusu" descr="headline.jpg"/>
          <p:cNvPicPr>
            <a:picLocks noGrp="1" noChangeAspect="1"/>
          </p:cNvPicPr>
          <p:nvPr>
            <p:ph sz="quarter" idx="4"/>
          </p:nvPr>
        </p:nvPicPr>
        <p:blipFill>
          <a:blip r:embed="rId3" cstate="print"/>
          <a:stretch>
            <a:fillRect/>
          </a:stretch>
        </p:blipFill>
        <p:spPr>
          <a:xfrm>
            <a:off x="4929190" y="3071810"/>
            <a:ext cx="3869715" cy="2676354"/>
          </a:xfrm>
        </p:spPr>
      </p:pic>
    </p:spTree>
  </p:cSld>
  <p:clrMapOvr>
    <a:masterClrMapping/>
  </p:clrMapOvr>
  <p:transition spd="slow">
    <p:newsflash/>
    <p:sndAc>
      <p:stSnd>
        <p:snd r:embed="rId2" name="push.wav"/>
      </p:stSnd>
    </p:sndAc>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İçerik Yer Tutucusu"/>
          <p:cNvSpPr>
            <a:spLocks noGrp="1"/>
          </p:cNvSpPr>
          <p:nvPr>
            <p:ph sz="quarter" idx="2"/>
          </p:nvPr>
        </p:nvSpPr>
        <p:spPr>
          <a:xfrm>
            <a:off x="428596" y="2357430"/>
            <a:ext cx="4040188" cy="3845720"/>
          </a:xfrm>
        </p:spPr>
        <p:txBody>
          <a:bodyPr/>
          <a:lstStyle/>
          <a:p>
            <a:pPr>
              <a:buFont typeface="Wingdings" pitchFamily="2" charset="2"/>
              <a:buChar char="Ø"/>
            </a:pPr>
            <a:r>
              <a:rPr lang="tr-TR" sz="2600" b="1" dirty="0" smtClean="0">
                <a:solidFill>
                  <a:srgbClr val="FF0000"/>
                </a:solidFill>
                <a:effectLst>
                  <a:outerShdw blurRad="38100" dist="38100" dir="2700000" algn="tl">
                    <a:srgbClr val="000000">
                      <a:alpha val="43137"/>
                    </a:srgbClr>
                  </a:outerShdw>
                </a:effectLst>
              </a:rPr>
              <a:t>Beni izlediğiniz için teşekkür ederim.</a:t>
            </a:r>
          </a:p>
          <a:p>
            <a:pPr>
              <a:buFont typeface="Wingdings" pitchFamily="2" charset="2"/>
              <a:buChar char="Ø"/>
            </a:pPr>
            <a:r>
              <a:rPr lang="tr-TR" sz="2600" b="1" dirty="0" smtClean="0">
                <a:solidFill>
                  <a:srgbClr val="FF0000"/>
                </a:solidFill>
                <a:effectLst>
                  <a:outerShdw blurRad="38100" dist="38100" dir="2700000" algn="tl">
                    <a:srgbClr val="000000">
                      <a:alpha val="43137"/>
                    </a:srgbClr>
                  </a:outerShdw>
                </a:effectLst>
              </a:rPr>
              <a:t>6/A</a:t>
            </a:r>
          </a:p>
          <a:p>
            <a:pPr>
              <a:buFont typeface="Wingdings" pitchFamily="2" charset="2"/>
              <a:buChar char="Ø"/>
            </a:pPr>
            <a:r>
              <a:rPr lang="tr-TR" sz="2600" b="1" dirty="0" smtClean="0">
                <a:solidFill>
                  <a:srgbClr val="FF0000"/>
                </a:solidFill>
                <a:effectLst>
                  <a:outerShdw blurRad="38100" dist="38100" dir="2700000" algn="tl">
                    <a:srgbClr val="000000">
                      <a:alpha val="43137"/>
                    </a:srgbClr>
                  </a:outerShdw>
                </a:effectLst>
              </a:rPr>
              <a:t>Hatice Zehra Varılmaz</a:t>
            </a:r>
            <a:endParaRPr lang="tr-TR" sz="2600" b="1" dirty="0">
              <a:solidFill>
                <a:srgbClr val="FF0000"/>
              </a:solidFill>
              <a:effectLst>
                <a:outerShdw blurRad="38100" dist="38100" dir="2700000" algn="tl">
                  <a:srgbClr val="000000">
                    <a:alpha val="43137"/>
                  </a:srgbClr>
                </a:outerShdw>
              </a:effectLst>
            </a:endParaRPr>
          </a:p>
        </p:txBody>
      </p:sp>
      <p:pic>
        <p:nvPicPr>
          <p:cNvPr id="19" name="18 İçerik Yer Tutucusu" descr="hqdefault.jpg"/>
          <p:cNvPicPr>
            <a:picLocks noGrp="1" noChangeAspect="1"/>
          </p:cNvPicPr>
          <p:nvPr>
            <p:ph sz="quarter" idx="4"/>
          </p:nvPr>
        </p:nvPicPr>
        <p:blipFill>
          <a:blip r:embed="rId2" cstate="print"/>
          <a:stretch>
            <a:fillRect/>
          </a:stretch>
        </p:blipFill>
        <p:spPr>
          <a:xfrm>
            <a:off x="4786314" y="2571744"/>
            <a:ext cx="4041775" cy="3031331"/>
          </a:xfrm>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62</TotalTime>
  <Words>280</Words>
  <PresentationFormat>Ekran Gösterisi (4:3)</PresentationFormat>
  <Paragraphs>24</Paragraphs>
  <Slides>9</Slides>
  <Notes>1</Notes>
  <HiddenSlides>0</HiddenSlides>
  <MMClips>0</MMClips>
  <ScaleCrop>false</ScaleCrop>
  <HeadingPairs>
    <vt:vector size="4" baseType="variant">
      <vt:variant>
        <vt:lpstr>Tema</vt:lpstr>
      </vt:variant>
      <vt:variant>
        <vt:i4>1</vt:i4>
      </vt:variant>
      <vt:variant>
        <vt:lpstr>Slayt Başlıkları</vt:lpstr>
      </vt:variant>
      <vt:variant>
        <vt:i4>9</vt:i4>
      </vt:variant>
    </vt:vector>
  </HeadingPairs>
  <TitlesOfParts>
    <vt:vector size="10" baseType="lpstr">
      <vt:lpstr>Akış</vt:lpstr>
      <vt:lpstr>Slayt 1</vt:lpstr>
      <vt:lpstr>Slayt 2</vt:lpstr>
      <vt:lpstr>                                   1.Dilekçe Hakkı;</vt:lpstr>
      <vt:lpstr>   2.Kişinin Dokunulmazlığı,Maddi ve Manevi Varlığı;</vt:lpstr>
      <vt:lpstr>                      3.Haberleşme Hürriyeti;</vt:lpstr>
      <vt:lpstr>4.Düşünce ve Kanaat Hürriyeti;</vt:lpstr>
      <vt:lpstr>5.Eğitim ve Öğretim Hakkı;</vt:lpstr>
      <vt:lpstr>6.Çalışma Hakkı;</vt:lpstr>
      <vt:lpstr>Slayt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2021-04-27T14:57:37Z</dcterms:created>
  <dcterms:modified xsi:type="dcterms:W3CDTF">2021-05-02T18:03:46Z</dcterms:modified>
</cp:coreProperties>
</file>