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6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1F183-3A64-46BC-A96E-6D2403B1C54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DCCE6E-9DEE-4CAC-9BCD-C0B9DECE7F5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886B7-235F-4B5D-A555-ABF4F9B7EC9C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E611D9F-620A-454B-9A09-61F33AC6CE6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A314269-431D-447D-9993-024F90040CA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Başlık ve İçerik Üzerind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49C4109-1822-417A-8AD3-B5595C77676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CEDF99F-96C5-4D29-B102-0CB02776365D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46083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46084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 sz="2400">
                <a:latin typeface="Times New Roman" pitchFamily="18" charset="0"/>
              </a:endParaRPr>
            </a:p>
          </p:txBody>
        </p:sp>
        <p:sp>
          <p:nvSpPr>
            <p:cNvPr id="46085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460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6088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6089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6090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C534AD6-306F-4F55-949E-E8C1AD3A980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27AAF-3CAA-4A09-891B-A9A51A2808D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78ACB-6B9F-4B05-B610-ECBB317C301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D58FCB-03B0-4435-A0EC-CC146DB1B143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B8E3AB-A0F8-4AB9-BE7E-0BFF1895DC6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7C8AF-C904-4607-BCE2-58C932E2B0FE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CA5F-1301-4B0E-A70A-C21BD4D68A1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621F2-24CD-4091-A279-5F801C52544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4E895-1EAA-465A-A6E2-7428A92AEBC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85C20-ADE2-4B4B-B4BB-BA0D3FC14EE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14BBF2-9D54-4702-A893-AA3149BD91A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50566C-5A59-403C-86FE-B8EC851B9E3D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18440A3-4164-478D-992E-24F9CB5A7870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C00A4-EC0F-42D0-BA8B-31223B6FF1CD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9F033-3AD3-49C0-81F1-C6A4D80948AD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60A5D-B77B-4366-BCD9-8DAA605FB91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C1C04-78B9-43AF-95BC-8954A11D6A1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2CDDD-BC9F-4E31-881D-C2358E4AFE6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B1F29-97A6-450F-A114-83E6A7858BD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A93A9-DDC1-475F-9F1C-4230BEA5CB00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tr-T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669FF22-7498-4502-AC0D-4EE970A8405F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72" r:id="rId12"/>
    <p:sldLayoutId id="2147483673" r:id="rId13"/>
    <p:sldLayoutId id="2147483675" r:id="rId14"/>
    <p:sldLayoutId id="2147483676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45059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 sz="2400">
                <a:latin typeface="Times New Roman" pitchFamily="18" charset="0"/>
              </a:endParaRPr>
            </a:p>
          </p:txBody>
        </p:sp>
        <p:sp>
          <p:nvSpPr>
            <p:cNvPr id="45060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45061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4506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50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506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506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B0F0152F-E9FB-414E-8D91-9353966FC3E8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2"/>
          <p:cNvSpPr>
            <a:spLocks noChangeArrowheads="1" noChangeShapeType="1" noTextEdit="1"/>
          </p:cNvSpPr>
          <p:nvPr/>
        </p:nvSpPr>
        <p:spPr bwMode="auto">
          <a:xfrm>
            <a:off x="4356100" y="3068638"/>
            <a:ext cx="4427538" cy="21605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tr-TR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1.DÜNYA SAVAŞI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Üçlü itilaf</a:t>
            </a:r>
          </a:p>
        </p:txBody>
      </p:sp>
      <p:pic>
        <p:nvPicPr>
          <p:cNvPr id="41987" name="Picture 3" descr="1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66838" y="1341438"/>
            <a:ext cx="6408737" cy="4686300"/>
          </a:xfrm>
          <a:noFill/>
          <a:ln w="76200" cmpd="tri">
            <a:solidFill>
              <a:srgbClr val="000000"/>
            </a:solidFill>
          </a:ln>
        </p:spPr>
      </p:pic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3059113" y="2636838"/>
            <a:ext cx="217487" cy="2159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3132138" y="3429000"/>
            <a:ext cx="360362" cy="288925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1990" name="AutoShape 6"/>
          <p:cNvSpPr>
            <a:spLocks noChangeArrowheads="1"/>
          </p:cNvSpPr>
          <p:nvPr/>
        </p:nvSpPr>
        <p:spPr bwMode="auto">
          <a:xfrm>
            <a:off x="6084888" y="2349500"/>
            <a:ext cx="719137" cy="481013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7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5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8" grpId="0" animBg="1"/>
      <p:bldP spid="41989" grpId="0" animBg="1"/>
      <p:bldP spid="419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4038600" cy="3168650"/>
          </a:xfrm>
        </p:spPr>
        <p:txBody>
          <a:bodyPr/>
          <a:lstStyle/>
          <a:p>
            <a:r>
              <a:rPr lang="tr-TR" sz="2800" b="1">
                <a:sym typeface="Wingdings" pitchFamily="2" charset="2"/>
              </a:rPr>
              <a:t>SONUÇ olarak bu ekonomik rekabet en çok </a:t>
            </a:r>
            <a:r>
              <a:rPr lang="tr-TR" sz="2800" b="1">
                <a:solidFill>
                  <a:srgbClr val="CC0000"/>
                </a:solidFill>
                <a:sym typeface="Wingdings" pitchFamily="2" charset="2"/>
              </a:rPr>
              <a:t>Almanya </a:t>
            </a:r>
            <a:r>
              <a:rPr lang="tr-TR" sz="2800" b="1">
                <a:sym typeface="Wingdings" pitchFamily="2" charset="2"/>
              </a:rPr>
              <a:t>ve </a:t>
            </a:r>
            <a:r>
              <a:rPr lang="tr-TR" sz="2800" b="1">
                <a:solidFill>
                  <a:srgbClr val="CC0000"/>
                </a:solidFill>
                <a:sym typeface="Wingdings" pitchFamily="2" charset="2"/>
              </a:rPr>
              <a:t>İngiltere </a:t>
            </a:r>
            <a:r>
              <a:rPr lang="tr-TR" sz="2800" b="1">
                <a:sym typeface="Wingdings" pitchFamily="2" charset="2"/>
              </a:rPr>
              <a:t>arasında gerçekleşmiştir.</a:t>
            </a:r>
            <a:r>
              <a:rPr lang="tr-TR" sz="2800" b="1"/>
              <a:t/>
            </a:r>
            <a:br>
              <a:rPr lang="tr-TR" sz="2800" b="1"/>
            </a:br>
            <a:r>
              <a:rPr lang="tr-TR" sz="2800" b="1"/>
              <a:t/>
            </a:r>
            <a:br>
              <a:rPr lang="tr-TR" sz="2800" b="1"/>
            </a:br>
            <a:endParaRPr lang="tr-TR" sz="2800" b="1"/>
          </a:p>
        </p:txBody>
      </p:sp>
      <p:pic>
        <p:nvPicPr>
          <p:cNvPr id="43011" name="Picture 3" descr="ingilteres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25975" y="476250"/>
            <a:ext cx="4098925" cy="5113338"/>
          </a:xfrm>
          <a:noFill/>
          <a:ln/>
        </p:spPr>
      </p:pic>
      <p:pic>
        <p:nvPicPr>
          <p:cNvPr id="43012" name="Picture 4" descr="almanyas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2420938"/>
            <a:ext cx="3586163" cy="4248150"/>
          </a:xfrm>
          <a:noFill/>
          <a:ln/>
        </p:spPr>
      </p:pic>
      <p:pic>
        <p:nvPicPr>
          <p:cNvPr id="43013" name="Picture 5" descr="buffalo_running_md_wht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4186238"/>
            <a:ext cx="3095625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buffalo_running_md_wht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2774950"/>
            <a:ext cx="1512888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DDDDDD"/>
            </a:gs>
            <a:gs pos="100000">
              <a:srgbClr val="CCFF66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476250"/>
            <a:ext cx="4244975" cy="5649913"/>
          </a:xfrm>
          <a:gradFill rotWithShape="1">
            <a:gsLst>
              <a:gs pos="0">
                <a:srgbClr val="FFFFCC">
                  <a:alpha val="53999"/>
                </a:srgbClr>
              </a:gs>
              <a:gs pos="100000">
                <a:srgbClr val="FFFFCC">
                  <a:gamma/>
                  <a:tint val="79216"/>
                  <a:invGamma/>
                  <a:alpha val="56000"/>
                </a:srgbClr>
              </a:gs>
            </a:gsLst>
            <a:lin ang="5400000" scaled="1"/>
          </a:gradFill>
          <a:scene3d>
            <a:camera prst="legacyPerspectiveBottomLeft"/>
            <a:lightRig rig="legacyFlat3" dir="t"/>
          </a:scene3d>
          <a:sp3d extrusionH="121893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>
            <a:flatTx/>
          </a:bodyPr>
          <a:lstStyle/>
          <a:p>
            <a:pPr>
              <a:buFont typeface="Wingdings" pitchFamily="2" charset="2"/>
              <a:buChar char="Ø"/>
            </a:pPr>
            <a:r>
              <a:rPr lang="tr-TR" b="1"/>
              <a:t>   Almanya'nın Avrupa'nın </a:t>
            </a:r>
            <a:r>
              <a:rPr lang="tr-TR" b="1">
                <a:solidFill>
                  <a:srgbClr val="FF3300"/>
                </a:solidFill>
              </a:rPr>
              <a:t>en güçlü kara devleti</a:t>
            </a:r>
            <a:r>
              <a:rPr lang="tr-TR" b="1"/>
              <a:t> oluşu, </a:t>
            </a:r>
          </a:p>
          <a:p>
            <a:pPr>
              <a:buFontTx/>
              <a:buNone/>
            </a:pPr>
            <a:r>
              <a:rPr lang="tr-TR" b="1">
                <a:solidFill>
                  <a:srgbClr val="FF3300"/>
                </a:solidFill>
              </a:rPr>
              <a:t>   endüstrisinin</a:t>
            </a:r>
            <a:r>
              <a:rPr lang="tr-TR" b="1"/>
              <a:t> her geçen gün dünya piyasalarında İngiliz mallarına üstün gelmesi ve özellikle</a:t>
            </a:r>
          </a:p>
        </p:txBody>
      </p:sp>
      <p:pic>
        <p:nvPicPr>
          <p:cNvPr id="44035" name="Picture 3" descr="1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59338" y="127000"/>
            <a:ext cx="4105275" cy="3479800"/>
          </a:xfrm>
          <a:noFill/>
          <a:ln w="57150">
            <a:solidFill>
              <a:srgbClr val="000000"/>
            </a:solidFill>
          </a:ln>
        </p:spPr>
      </p:pic>
      <p:sp>
        <p:nvSpPr>
          <p:cNvPr id="44036" name="Rectangle 4"/>
          <p:cNvSpPr>
            <a:spLocks noGrp="1" noChangeArrowheads="1"/>
          </p:cNvSpPr>
          <p:nvPr>
            <p:ph sz="quarter" idx="3"/>
          </p:nvPr>
        </p:nvSpPr>
        <p:spPr>
          <a:xfrm>
            <a:off x="4427538" y="3938588"/>
            <a:ext cx="4259262" cy="265906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sz="2800" b="1"/>
              <a:t>Alman </a:t>
            </a:r>
            <a:r>
              <a:rPr lang="tr-TR" sz="2800" b="1">
                <a:solidFill>
                  <a:srgbClr val="FF3300"/>
                </a:solidFill>
              </a:rPr>
              <a:t>donanmasının </a:t>
            </a:r>
            <a:r>
              <a:rPr lang="tr-TR" sz="2800" b="1"/>
              <a:t>denizlerde İngiltere'ye rakip olması, İngiltere'yi uyandırdı. </a:t>
            </a:r>
          </a:p>
          <a:p>
            <a:endParaRPr lang="tr-TR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0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88913"/>
            <a:ext cx="8137525" cy="1800225"/>
          </a:xfrm>
        </p:spPr>
        <p:txBody>
          <a:bodyPr/>
          <a:lstStyle/>
          <a:p>
            <a:r>
              <a:rPr lang="tr-TR" sz="2100" b="1"/>
              <a:t>Almanya, </a:t>
            </a:r>
            <a:r>
              <a:rPr lang="tr-TR" sz="2100" b="1">
                <a:solidFill>
                  <a:srgbClr val="CC3399"/>
                </a:solidFill>
              </a:rPr>
              <a:t>Fransız, Rus ve İngilizlerden</a:t>
            </a:r>
            <a:r>
              <a:rPr lang="tr-TR" sz="2100" b="1"/>
              <a:t> oluşan Üçlü İtilaf bloğuyla karşılaştı. Almanya böylece Avrupa'da çember içine alınmış oldu.</a:t>
            </a:r>
          </a:p>
          <a:p>
            <a:endParaRPr lang="tr-TR" sz="2100"/>
          </a:p>
        </p:txBody>
      </p:sp>
      <p:pic>
        <p:nvPicPr>
          <p:cNvPr id="47107" name="Picture 3" descr="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>
            <a:lum contrast="4000"/>
          </a:blip>
          <a:srcRect/>
          <a:stretch>
            <a:fillRect/>
          </a:stretch>
        </p:blipFill>
        <p:spPr>
          <a:xfrm>
            <a:off x="1042988" y="1549400"/>
            <a:ext cx="7640637" cy="5175250"/>
          </a:xfrm>
          <a:noFill/>
          <a:ln w="57150">
            <a:solidFill>
              <a:srgbClr val="000000"/>
            </a:solidFill>
          </a:ln>
        </p:spPr>
      </p:pic>
      <p:sp>
        <p:nvSpPr>
          <p:cNvPr id="47108" name="Oval 4"/>
          <p:cNvSpPr>
            <a:spLocks noChangeArrowheads="1"/>
          </p:cNvSpPr>
          <p:nvPr/>
        </p:nvSpPr>
        <p:spPr bwMode="auto">
          <a:xfrm>
            <a:off x="3635375" y="2887663"/>
            <a:ext cx="1296988" cy="1081087"/>
          </a:xfrm>
          <a:prstGeom prst="ellipse">
            <a:avLst/>
          </a:prstGeom>
          <a:solidFill>
            <a:schemeClr val="accent1">
              <a:alpha val="10001"/>
            </a:schemeClr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71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/>
      <p:bldP spid="4710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CCFF"/>
            </a:gs>
            <a:gs pos="100000">
              <a:srgbClr val="66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4978400" cy="3455988"/>
          </a:xfrm>
        </p:spPr>
        <p:txBody>
          <a:bodyPr/>
          <a:lstStyle/>
          <a:p>
            <a:r>
              <a:rPr lang="tr-TR" sz="2800" b="1"/>
              <a:t>SAVAŞIN GÖRÜNÜRDEKİ NEDENİ:</a:t>
            </a:r>
            <a:r>
              <a:rPr lang="tr-TR" sz="2800"/>
              <a:t> Avusturya- Macaristan veliahtı’nın bir Sırplı tarafından öldürülmesidir. Böylece bombanın pimi çekilmiş oldu.</a:t>
            </a:r>
          </a:p>
        </p:txBody>
      </p:sp>
      <p:pic>
        <p:nvPicPr>
          <p:cNvPr id="48131" name="Picture 3" descr="1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3429000"/>
            <a:ext cx="5400675" cy="3168650"/>
          </a:xfrm>
          <a:noFill/>
          <a:ln w="57150" cmpd="thinThick">
            <a:solidFill>
              <a:srgbClr val="000000"/>
            </a:solidFill>
          </a:ln>
        </p:spPr>
      </p:pic>
      <p:pic>
        <p:nvPicPr>
          <p:cNvPr id="48132" name="Picture 4" descr="1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29275" y="188913"/>
            <a:ext cx="3346450" cy="3887787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CC99">
                <a:gamma/>
                <a:tint val="28627"/>
                <a:invGamma/>
              </a:srgbClr>
            </a:gs>
            <a:gs pos="100000">
              <a:srgbClr val="FFCC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260350"/>
            <a:ext cx="6624637" cy="2016125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v"/>
            </a:pPr>
            <a:r>
              <a:rPr lang="tr-TR" sz="1600" b="1"/>
              <a:t> </a:t>
            </a:r>
            <a:r>
              <a:rPr lang="tr-TR" sz="2400" b="1"/>
              <a:t>Avusturya-Macaristan-------Sırbistan’a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v"/>
            </a:pPr>
            <a:r>
              <a:rPr lang="tr-TR" sz="2400" b="1"/>
              <a:t> Rusya--------Avusturya Macaristan’a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v"/>
            </a:pPr>
            <a:r>
              <a:rPr lang="tr-TR" sz="2400" b="1"/>
              <a:t> Almanya-----------Fransa ve Rusya’ya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v"/>
            </a:pPr>
            <a:r>
              <a:rPr lang="tr-TR" sz="2400" b="1"/>
              <a:t> İngiltere---------Almanya’ya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None/>
            </a:pPr>
            <a:r>
              <a:rPr lang="tr-TR" sz="2400" b="1"/>
              <a:t>      </a:t>
            </a:r>
            <a:r>
              <a:rPr lang="tr-TR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savaş ilan etti.</a:t>
            </a:r>
            <a:endParaRPr lang="tr-TR" sz="1800" b="1"/>
          </a:p>
        </p:txBody>
      </p:sp>
      <p:pic>
        <p:nvPicPr>
          <p:cNvPr id="49155" name="Picture 3" descr="1"/>
          <p:cNvPicPr>
            <a:picLocks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18200" y="763588"/>
            <a:ext cx="3225800" cy="5329237"/>
          </a:xfrm>
          <a:noFill/>
          <a:ln w="76200" cmpd="tri">
            <a:solidFill>
              <a:srgbClr val="000000"/>
            </a:solidFill>
          </a:ln>
        </p:spPr>
      </p:pic>
      <p:pic>
        <p:nvPicPr>
          <p:cNvPr id="49156" name="Picture 4" descr="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2636838"/>
            <a:ext cx="5473700" cy="3897312"/>
          </a:xfrm>
          <a:ln w="76200" cmpd="tri">
            <a:solidFill>
              <a:srgbClr val="000000"/>
            </a:solidFill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5051425" cy="3455988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FF6600"/>
              </a:buClr>
              <a:buFont typeface="Wingdings" pitchFamily="2" charset="2"/>
              <a:buChar char="Ø"/>
            </a:pPr>
            <a:r>
              <a:rPr lang="tr-TR" sz="2800" b="1"/>
              <a:t>  Avrupa’da başlayan savaş kısa sürede sömürgelere ve diğer kıtalara da sıçradı. </a:t>
            </a:r>
            <a:r>
              <a:rPr lang="tr-TR" sz="2800" b="1">
                <a:solidFill>
                  <a:srgbClr val="33CC33"/>
                </a:solidFill>
              </a:rPr>
              <a:t>Japonya</a:t>
            </a:r>
            <a:r>
              <a:rPr lang="tr-TR" sz="2800" b="1"/>
              <a:t> da Almanya’ya savaş ilan ederek, </a:t>
            </a:r>
            <a:r>
              <a:rPr lang="tr-TR" sz="2800" b="1">
                <a:solidFill>
                  <a:srgbClr val="33CC33"/>
                </a:solidFill>
              </a:rPr>
              <a:t>Asya’daki Alman sömürgelerini</a:t>
            </a:r>
            <a:r>
              <a:rPr lang="tr-TR" sz="2800" b="1"/>
              <a:t> ele geçirdi.</a:t>
            </a:r>
          </a:p>
          <a:p>
            <a:pPr>
              <a:lnSpc>
                <a:spcPct val="90000"/>
              </a:lnSpc>
            </a:pPr>
            <a:endParaRPr lang="tr-TR" sz="2800"/>
          </a:p>
        </p:txBody>
      </p:sp>
      <p:pic>
        <p:nvPicPr>
          <p:cNvPr id="50179" name="Picture 3" descr="japonya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3821113"/>
            <a:ext cx="8496300" cy="2820987"/>
          </a:xfrm>
          <a:noFill/>
          <a:ln/>
        </p:spPr>
      </p:pic>
      <p:pic>
        <p:nvPicPr>
          <p:cNvPr id="50180" name="Picture 4" descr="japonyas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51500" y="260350"/>
            <a:ext cx="3074988" cy="3384550"/>
          </a:xfrm>
          <a:noFill/>
          <a:ln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DDDDDD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u="sng">
                <a:solidFill>
                  <a:srgbClr val="0066FF"/>
                </a:solidFill>
              </a:rPr>
              <a:t>Osmanlı Devletinin Almanya yanında savaşa katılma nedenleri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tr-TR" sz="2800"/>
              <a:t>1- Temel neden son yıllarda </a:t>
            </a:r>
            <a:r>
              <a:rPr lang="tr-TR" sz="2800">
                <a:solidFill>
                  <a:srgbClr val="0066FF"/>
                </a:solidFill>
              </a:rPr>
              <a:t>kaybedilen toprakları</a:t>
            </a:r>
            <a:r>
              <a:rPr lang="tr-TR" sz="2800"/>
              <a:t> geri almaktı.</a:t>
            </a:r>
          </a:p>
          <a:p>
            <a:pPr>
              <a:buFontTx/>
              <a:buNone/>
            </a:pPr>
            <a:r>
              <a:rPr lang="tr-TR" sz="2800"/>
              <a:t>2- Savaşı </a:t>
            </a:r>
            <a:r>
              <a:rPr lang="tr-TR" sz="2800">
                <a:solidFill>
                  <a:srgbClr val="0066FF"/>
                </a:solidFill>
              </a:rPr>
              <a:t>Almanya’nın kazanacağına</a:t>
            </a:r>
            <a:r>
              <a:rPr lang="tr-TR" sz="2800"/>
              <a:t> inanmaları.</a:t>
            </a:r>
          </a:p>
          <a:p>
            <a:endParaRPr lang="tr-TR" sz="2800"/>
          </a:p>
        </p:txBody>
      </p:sp>
      <p:pic>
        <p:nvPicPr>
          <p:cNvPr id="51204" name="Picture 4" descr="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3559175"/>
            <a:ext cx="8497887" cy="2998788"/>
          </a:xfrm>
          <a:noFill/>
          <a:ln w="76200" cmpd="tri">
            <a:solidFill>
              <a:srgbClr val="000000"/>
            </a:solidFill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29600" cy="2305050"/>
          </a:xfrm>
        </p:spPr>
        <p:txBody>
          <a:bodyPr/>
          <a:lstStyle/>
          <a:p>
            <a:pPr>
              <a:buFontTx/>
              <a:buNone/>
            </a:pPr>
            <a:r>
              <a:rPr lang="tr-TR" sz="2800" b="1"/>
              <a:t>3- İttihat ve Terakkin’in </a:t>
            </a:r>
            <a:r>
              <a:rPr lang="tr-TR" sz="2800" b="1">
                <a:solidFill>
                  <a:srgbClr val="FF3300"/>
                </a:solidFill>
              </a:rPr>
              <a:t>Alman hayranlığı</a:t>
            </a:r>
            <a:r>
              <a:rPr lang="tr-TR" sz="2800" b="1"/>
              <a:t> .</a:t>
            </a:r>
          </a:p>
          <a:p>
            <a:pPr>
              <a:buFontTx/>
              <a:buNone/>
            </a:pPr>
            <a:r>
              <a:rPr lang="tr-TR" sz="2800" b="1"/>
              <a:t>4-</a:t>
            </a:r>
            <a:r>
              <a:rPr lang="tr-TR" sz="2800" b="1">
                <a:solidFill>
                  <a:srgbClr val="FF3300"/>
                </a:solidFill>
              </a:rPr>
              <a:t> Rusya’yla </a:t>
            </a:r>
            <a:r>
              <a:rPr lang="tr-TR" sz="2800" b="1"/>
              <a:t>aynı cephede bulunmak istememeleri. </a:t>
            </a:r>
          </a:p>
          <a:p>
            <a:pPr>
              <a:buFontTx/>
              <a:buNone/>
            </a:pPr>
            <a:r>
              <a:rPr lang="tr-TR" sz="2400" b="1"/>
              <a:t>  </a:t>
            </a:r>
            <a:r>
              <a:rPr lang="tr-TR" b="1">
                <a:solidFill>
                  <a:srgbClr val="CC0000"/>
                </a:solidFill>
              </a:rPr>
              <a:t>( bunun nedenini düşününüz)</a:t>
            </a:r>
          </a:p>
          <a:p>
            <a:endParaRPr lang="tr-TR" b="1">
              <a:solidFill>
                <a:srgbClr val="CC0000"/>
              </a:solidFill>
            </a:endParaRPr>
          </a:p>
        </p:txBody>
      </p:sp>
      <p:pic>
        <p:nvPicPr>
          <p:cNvPr id="52227" name="Picture 3" descr="images[48]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492500" y="2781300"/>
            <a:ext cx="2786063" cy="3816350"/>
          </a:xfrm>
          <a:noFill/>
          <a:ln w="76200" cmpd="tri">
            <a:solidFill>
              <a:srgbClr val="000000"/>
            </a:solidFill>
          </a:ln>
        </p:spPr>
      </p:pic>
      <p:pic>
        <p:nvPicPr>
          <p:cNvPr id="52228" name="Picture 4" descr="ittih-cemal p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516688" y="2781300"/>
            <a:ext cx="2376487" cy="3770313"/>
          </a:xfrm>
          <a:noFill/>
          <a:ln w="76200" cmpd="tri">
            <a:solidFill>
              <a:srgbClr val="000000"/>
            </a:solidFill>
          </a:ln>
        </p:spPr>
      </p:pic>
      <p:pic>
        <p:nvPicPr>
          <p:cNvPr id="52229" name="Picture 5" descr="ittihatTalat%20P[1]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3850" y="2708275"/>
            <a:ext cx="2830513" cy="3889375"/>
          </a:xfrm>
          <a:noFill/>
          <a:ln w="76200" cmpd="tri">
            <a:solidFill>
              <a:srgbClr val="000000"/>
            </a:solidFill>
          </a:ln>
        </p:spPr>
      </p:pic>
      <p:sp>
        <p:nvSpPr>
          <p:cNvPr id="52230" name="WordArt 6"/>
          <p:cNvSpPr>
            <a:spLocks noChangeArrowheads="1" noChangeShapeType="1" noTextEdit="1"/>
          </p:cNvSpPr>
          <p:nvPr/>
        </p:nvSpPr>
        <p:spPr bwMode="auto">
          <a:xfrm>
            <a:off x="3924300" y="6021388"/>
            <a:ext cx="20161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ENVER</a:t>
            </a:r>
          </a:p>
        </p:txBody>
      </p:sp>
      <p:sp>
        <p:nvSpPr>
          <p:cNvPr id="52231" name="WordArt 7"/>
          <p:cNvSpPr>
            <a:spLocks noChangeArrowheads="1" noChangeShapeType="1" noTextEdit="1"/>
          </p:cNvSpPr>
          <p:nvPr/>
        </p:nvSpPr>
        <p:spPr bwMode="auto">
          <a:xfrm>
            <a:off x="6804025" y="6092825"/>
            <a:ext cx="16954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CAFER</a:t>
            </a:r>
          </a:p>
        </p:txBody>
      </p:sp>
      <p:sp>
        <p:nvSpPr>
          <p:cNvPr id="52232" name="WordArt 8"/>
          <p:cNvSpPr>
            <a:spLocks noChangeArrowheads="1" noChangeShapeType="1" noTextEdit="1"/>
          </p:cNvSpPr>
          <p:nvPr/>
        </p:nvSpPr>
        <p:spPr bwMode="auto">
          <a:xfrm>
            <a:off x="827088" y="6237288"/>
            <a:ext cx="167640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TALAT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CC99FF"/>
            </a:gs>
            <a:gs pos="50000">
              <a:srgbClr val="CC99FF">
                <a:gamma/>
                <a:tint val="44314"/>
                <a:invGamma/>
              </a:srgbClr>
            </a:gs>
            <a:gs pos="100000">
              <a:srgbClr val="CC99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sz="quarter" idx="2"/>
          </p:nvPr>
        </p:nvSpPr>
        <p:spPr>
          <a:xfrm>
            <a:off x="4572000" y="404813"/>
            <a:ext cx="4114800" cy="5184775"/>
          </a:xfrm>
          <a:gradFill rotWithShape="1">
            <a:gsLst>
              <a:gs pos="0">
                <a:srgbClr val="DDDDDD"/>
              </a:gs>
              <a:gs pos="100000">
                <a:srgbClr val="FFCCFF"/>
              </a:gs>
            </a:gsLst>
            <a:lin ang="5400000" scaled="1"/>
          </a:gradFill>
        </p:spPr>
        <p:txBody>
          <a:bodyPr/>
          <a:lstStyle/>
          <a:p>
            <a:pPr>
              <a:buFontTx/>
              <a:buNone/>
            </a:pPr>
            <a:r>
              <a:rPr lang="tr-TR" sz="2400" b="1"/>
              <a:t> </a:t>
            </a:r>
            <a:r>
              <a:rPr lang="tr-TR" sz="4000" b="1"/>
              <a:t>5-İngiltere ve Fransa’nın </a:t>
            </a:r>
            <a:r>
              <a:rPr lang="tr-TR" sz="4000" b="1">
                <a:solidFill>
                  <a:srgbClr val="0066FF"/>
                </a:solidFill>
              </a:rPr>
              <a:t>birlik önerimizi red</a:t>
            </a:r>
            <a:r>
              <a:rPr lang="tr-TR" sz="4000" b="1"/>
              <a:t> etmeleri.</a:t>
            </a:r>
          </a:p>
          <a:p>
            <a:pPr>
              <a:buFontTx/>
              <a:buNone/>
            </a:pPr>
            <a:endParaRPr lang="tr-TR" sz="4000" b="1"/>
          </a:p>
          <a:p>
            <a:pPr>
              <a:buFontTx/>
              <a:buNone/>
            </a:pPr>
            <a:r>
              <a:rPr lang="tr-TR" sz="4000" b="1"/>
              <a:t> 6- Almanya ve Osmanlı arasındaki </a:t>
            </a:r>
            <a:r>
              <a:rPr lang="tr-TR" sz="4000" b="1">
                <a:solidFill>
                  <a:srgbClr val="0066FF"/>
                </a:solidFill>
              </a:rPr>
              <a:t>gizli antlaşma.</a:t>
            </a:r>
          </a:p>
          <a:p>
            <a:endParaRPr lang="tr-TR" sz="4400" b="1">
              <a:solidFill>
                <a:srgbClr val="0066FF"/>
              </a:solidFill>
            </a:endParaRPr>
          </a:p>
        </p:txBody>
      </p:sp>
      <p:pic>
        <p:nvPicPr>
          <p:cNvPr id="53251" name="Picture 3" descr="1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052513"/>
            <a:ext cx="4219575" cy="5218112"/>
          </a:xfrm>
          <a:noFill/>
          <a:ln w="76200">
            <a:solidFill>
              <a:srgbClr val="969696"/>
            </a:solidFill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33375"/>
            <a:ext cx="4546600" cy="2663825"/>
          </a:xfrm>
          <a:gradFill rotWithShape="1">
            <a:gsLst>
              <a:gs pos="0">
                <a:srgbClr val="FFCC99">
                  <a:alpha val="63000"/>
                </a:srgbClr>
              </a:gs>
              <a:gs pos="50000">
                <a:srgbClr val="EAEAEA">
                  <a:alpha val="63000"/>
                </a:srgbClr>
              </a:gs>
              <a:gs pos="100000">
                <a:srgbClr val="FFCC99">
                  <a:alpha val="63000"/>
                </a:srgbClr>
              </a:gs>
            </a:gsLst>
            <a:lin ang="18900000" scaled="1"/>
          </a:gradFill>
          <a:scene3d>
            <a:camera prst="legacyPerspectiveBottomLeft"/>
            <a:lightRig rig="legacyFlat3" dir="t"/>
          </a:scene3d>
          <a:sp3d extrusionH="1218930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r>
              <a:rPr lang="tr-TR" b="1"/>
              <a:t>GEÇMİŞ YILLARDA ÖĞRENDİKLERİNİZİ HATIRLAYARAK----&gt;</a:t>
            </a:r>
          </a:p>
        </p:txBody>
      </p:sp>
      <p:pic>
        <p:nvPicPr>
          <p:cNvPr id="33795" name="Picture 3" descr="book_page_flip_md_wht"/>
          <p:cNvPicPr>
            <a:picLocks noChangeAspect="1" noChangeArrowheads="1" noCro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349500"/>
            <a:ext cx="5076825" cy="3819525"/>
          </a:xfrm>
          <a:noFill/>
          <a:ln/>
        </p:spPr>
      </p:pic>
      <p:sp>
        <p:nvSpPr>
          <p:cNvPr id="33796" name="Rectangle 4"/>
          <p:cNvSpPr>
            <a:spLocks noGrp="1" noChangeArrowheads="1"/>
          </p:cNvSpPr>
          <p:nvPr>
            <p:ph sz="quarter" idx="3"/>
          </p:nvPr>
        </p:nvSpPr>
        <p:spPr>
          <a:xfrm>
            <a:off x="5435600" y="1125538"/>
            <a:ext cx="3251200" cy="5040312"/>
          </a:xfrm>
          <a:gradFill rotWithShape="1">
            <a:gsLst>
              <a:gs pos="0">
                <a:srgbClr val="FFCC99"/>
              </a:gs>
              <a:gs pos="50000">
                <a:srgbClr val="EAEAEA"/>
              </a:gs>
              <a:gs pos="100000">
                <a:srgbClr val="FFCC99"/>
              </a:gs>
            </a:gsLst>
            <a:lin ang="18900000" scaled="1"/>
          </a:gradFill>
          <a:scene3d>
            <a:camera prst="legacyObliqueBottom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>
            <a:flatTx/>
          </a:bodyPr>
          <a:lstStyle/>
          <a:p>
            <a:r>
              <a:rPr lang="tr-TR" b="1"/>
              <a:t>1. DÜNYA SAVAŞININ TEMEL SEBEBİNİN     NE OLDUĞUNU TARTIŞINIZ.</a:t>
            </a:r>
          </a:p>
          <a:p>
            <a:endParaRPr lang="tr-TR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92150"/>
            <a:ext cx="4114800" cy="5434013"/>
          </a:xfrm>
        </p:spPr>
        <p:txBody>
          <a:bodyPr/>
          <a:lstStyle/>
          <a:p>
            <a:pPr>
              <a:buClr>
                <a:srgbClr val="CC0000"/>
              </a:buClr>
              <a:buFont typeface="Wingdings" pitchFamily="2" charset="2"/>
              <a:buChar char="Ø"/>
            </a:pPr>
            <a:r>
              <a:rPr lang="tr-TR" sz="4000"/>
              <a:t> </a:t>
            </a:r>
            <a:r>
              <a:rPr lang="tr-TR" sz="4000" b="1"/>
              <a:t>ALMANYA    OSMANLIYI KENDİ YANINDA SAVAŞA SOKMAK İSTİYOR.</a:t>
            </a:r>
          </a:p>
        </p:txBody>
      </p:sp>
      <p:pic>
        <p:nvPicPr>
          <p:cNvPr id="54275" name="Picture 3" descr="unlem[1]"/>
          <p:cNvPicPr>
            <a:picLocks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11863" y="549275"/>
            <a:ext cx="2419350" cy="60483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pattFill prst="pct75">
          <a:fgClr>
            <a:srgbClr val="FFCCFF"/>
          </a:fgClr>
          <a:bgClr>
            <a:srgbClr val="6699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18488" cy="2089150"/>
          </a:xfrm>
          <a:gradFill rotWithShape="1">
            <a:gsLst>
              <a:gs pos="0">
                <a:srgbClr val="99FF99">
                  <a:alpha val="56000"/>
                </a:srgbClr>
              </a:gs>
              <a:gs pos="100000">
                <a:srgbClr val="99FF99">
                  <a:gamma/>
                  <a:shade val="98431"/>
                  <a:invGamma/>
                  <a:alpha val="30000"/>
                </a:srgbClr>
              </a:gs>
            </a:gsLst>
            <a:lin ang="5400000" scaled="1"/>
          </a:gradFill>
        </p:spPr>
        <p:txBody>
          <a:bodyPr/>
          <a:lstStyle/>
          <a:p>
            <a:pPr>
              <a:buFontTx/>
              <a:buNone/>
            </a:pPr>
            <a:r>
              <a:rPr lang="tr-TR" sz="2800"/>
              <a:t>  </a:t>
            </a:r>
            <a:r>
              <a:rPr lang="tr-TR" sz="2800" b="1" u="sng"/>
              <a:t>ALMANYA’NIN AMACI:</a:t>
            </a:r>
          </a:p>
          <a:p>
            <a:pPr>
              <a:buFontTx/>
              <a:buBlip>
                <a:blip r:embed="rId2"/>
              </a:buBlip>
            </a:pPr>
            <a:r>
              <a:rPr lang="tr-TR" sz="2800"/>
              <a:t>Osmanlıyı kullanarak İngiltere’nin sömürgelerine giden yolu kesmek.</a:t>
            </a:r>
          </a:p>
          <a:p>
            <a:pPr>
              <a:buFontTx/>
              <a:buBlip>
                <a:blip r:embed="rId2"/>
              </a:buBlip>
            </a:pPr>
            <a:r>
              <a:rPr lang="tr-TR" sz="2800"/>
              <a:t>Doğu cephesindeki yükünü hafifletmekti.</a:t>
            </a:r>
          </a:p>
        </p:txBody>
      </p:sp>
      <p:pic>
        <p:nvPicPr>
          <p:cNvPr id="55299" name="Picture 3" descr="osm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550" y="2420938"/>
            <a:ext cx="6769100" cy="4097337"/>
          </a:xfrm>
          <a:noFill/>
          <a:ln w="76200" cmpd="tri">
            <a:solidFill>
              <a:srgbClr val="000000"/>
            </a:solidFill>
          </a:ln>
        </p:spPr>
      </p:pic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5076825" y="4365625"/>
            <a:ext cx="485775" cy="504825"/>
          </a:xfrm>
          <a:prstGeom prst="downArrow">
            <a:avLst>
              <a:gd name="adj1" fmla="val 54250"/>
              <a:gd name="adj2" fmla="val 248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3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uild="p"/>
      <p:bldP spid="5530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50000">
              <a:srgbClr val="CC3300"/>
            </a:gs>
            <a:gs pos="100000">
              <a:srgbClr val="FFFF99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549275"/>
            <a:ext cx="4316412" cy="5576888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tr-TR" sz="4000"/>
              <a:t> Padişahın </a:t>
            </a:r>
            <a:r>
              <a:rPr lang="tr-TR" sz="4000" b="1" u="sng">
                <a:solidFill>
                  <a:srgbClr val="CC3300"/>
                </a:solidFill>
              </a:rPr>
              <a:t>HALİFELİK</a:t>
            </a:r>
            <a:r>
              <a:rPr lang="tr-TR" sz="4000" b="1">
                <a:solidFill>
                  <a:srgbClr val="CC3300"/>
                </a:solidFill>
              </a:rPr>
              <a:t> </a:t>
            </a:r>
            <a:r>
              <a:rPr lang="tr-TR" sz="4000"/>
              <a:t>ünvanından yararlanarak İngiltere’nin sömürgelerinde yaşayan müslümanları  ayaklandırmaktı.</a:t>
            </a:r>
          </a:p>
        </p:txBody>
      </p:sp>
      <p:pic>
        <p:nvPicPr>
          <p:cNvPr id="56323" name="Picture 3" descr="osmanhamdi2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51425" y="188913"/>
            <a:ext cx="3729038" cy="6480175"/>
          </a:xfrm>
          <a:noFill/>
          <a:ln w="57150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gradFill rotWithShape="1">
            <a:gsLst>
              <a:gs pos="0">
                <a:srgbClr val="DDDDDD">
                  <a:alpha val="60001"/>
                </a:srgbClr>
              </a:gs>
              <a:gs pos="100000">
                <a:srgbClr val="FFCC66">
                  <a:alpha val="63000"/>
                </a:srgbClr>
              </a:gs>
            </a:gsLst>
            <a:lin ang="5400000" scaled="1"/>
          </a:gradFill>
        </p:spPr>
        <p:txBody>
          <a:bodyPr/>
          <a:lstStyle/>
          <a:p>
            <a:r>
              <a:rPr lang="tr-TR" sz="4000" b="1" u="sng">
                <a:solidFill>
                  <a:srgbClr val="669900"/>
                </a:solidFill>
              </a:rPr>
              <a:t>Osmanlı’nın savaşa girmesine neden olan olay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tr-TR" b="1"/>
              <a:t>İngiliz donanmasından kaçan iki alman gemisi </a:t>
            </a:r>
            <a:r>
              <a:rPr lang="tr-TR" b="1">
                <a:solidFill>
                  <a:srgbClr val="669900"/>
                </a:solidFill>
              </a:rPr>
              <a:t>Goeben ve Breslau</a:t>
            </a:r>
            <a:r>
              <a:rPr lang="tr-TR" b="1"/>
              <a:t> Çanakkale boğazından geçerek Osmanlı Devletine sığındı</a:t>
            </a:r>
          </a:p>
        </p:txBody>
      </p:sp>
      <p:pic>
        <p:nvPicPr>
          <p:cNvPr id="57348" name="Picture 4" descr="canakkale-autoroute2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l="15118"/>
          <a:stretch>
            <a:fillRect/>
          </a:stretch>
        </p:blipFill>
        <p:spPr>
          <a:xfrm>
            <a:off x="4572000" y="1628775"/>
            <a:ext cx="4356100" cy="4464050"/>
          </a:xfrm>
          <a:ln w="76200" cmpd="tri">
            <a:solidFill>
              <a:schemeClr val="tx1"/>
            </a:solidFill>
          </a:ln>
        </p:spPr>
      </p:pic>
      <p:pic>
        <p:nvPicPr>
          <p:cNvPr id="57349" name="Picture 5" descr="yavuz"/>
          <p:cNvPicPr>
            <a:picLocks noChangeAspect="1" noChangeArrowheads="1"/>
          </p:cNvPicPr>
          <p:nvPr>
            <p:ph sz="quarter" idx="3"/>
          </p:nvPr>
        </p:nvPicPr>
        <p:blipFill>
          <a:blip r:embed="rId4" cstate="print"/>
          <a:srcRect l="13606" t="25575" r="13606" b="8525"/>
          <a:stretch>
            <a:fillRect/>
          </a:stretch>
        </p:blipFill>
        <p:spPr>
          <a:xfrm>
            <a:off x="5867400" y="4941888"/>
            <a:ext cx="574675" cy="306387"/>
          </a:xfrm>
          <a:noFill/>
          <a:ln/>
        </p:spPr>
      </p:pic>
      <p:pic>
        <p:nvPicPr>
          <p:cNvPr id="57350" name="Picture 6" descr="yavuz"/>
          <p:cNvPicPr>
            <a:picLocks noChangeAspect="1" noChangeArrowheads="1"/>
          </p:cNvPicPr>
          <p:nvPr/>
        </p:nvPicPr>
        <p:blipFill>
          <a:blip r:embed="rId4" cstate="print"/>
          <a:srcRect l="13606" t="25575" r="13606" b="8525"/>
          <a:stretch>
            <a:fillRect/>
          </a:stretch>
        </p:blipFill>
        <p:spPr bwMode="auto">
          <a:xfrm>
            <a:off x="6083300" y="5157788"/>
            <a:ext cx="5746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54487E-6 C 0.06997 -0.04487 0.14011 -0.0895 0.16771 -0.11887 C 0.19531 -0.14824 0.14966 -0.15033 0.16615 -0.17623 C 0.18264 -0.20213 0.25104 -0.25694 0.26615 -0.27475 C 0.28125 -0.29255 0.2592 -0.28076 0.25695 -0.28284 " pathEditMode="relative" ptsTypes="aaaaA">
                                      <p:cBhvr>
                                        <p:cTn id="22" dur="2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54487E-6 C 0.06997 -0.04487 0.14011 -0.0895 0.16771 -0.11887 C 0.19531 -0.14824 0.14966 -0.15033 0.16615 -0.17623 C 0.18264 -0.20213 0.25104 -0.25694 0.26615 -0.27475 C 0.28125 -0.29255 0.2592 -0.28076 0.25695 -0.28284 " pathEditMode="relative" ptsTypes="aaaaA">
                                      <p:cBhvr>
                                        <p:cTn id="26" dur="2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  <p:bldP spid="5734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33375"/>
            <a:ext cx="8147050" cy="1439863"/>
          </a:xfrm>
        </p:spPr>
        <p:txBody>
          <a:bodyPr/>
          <a:lstStyle/>
          <a:p>
            <a:r>
              <a:rPr lang="tr-TR" b="1">
                <a:solidFill>
                  <a:srgbClr val="800080"/>
                </a:solidFill>
              </a:rPr>
              <a:t>GOEBEN ve BRESLAU’ın</a:t>
            </a:r>
            <a:r>
              <a:rPr lang="tr-TR" b="1"/>
              <a:t> boğazlardan geçmesi itilaf devletlerinin tepkisine yol açar.</a:t>
            </a:r>
          </a:p>
        </p:txBody>
      </p:sp>
      <p:pic>
        <p:nvPicPr>
          <p:cNvPr id="58371" name="Picture 3" descr="yavuz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163763"/>
            <a:ext cx="8569325" cy="4433887"/>
          </a:xfrm>
          <a:noFill/>
          <a:ln/>
        </p:spPr>
      </p:pic>
      <p:sp>
        <p:nvSpPr>
          <p:cNvPr id="58372" name="WordArt 4"/>
          <p:cNvSpPr>
            <a:spLocks noChangeArrowheads="1" noChangeShapeType="1" noTextEdit="1"/>
          </p:cNvSpPr>
          <p:nvPr/>
        </p:nvSpPr>
        <p:spPr bwMode="auto">
          <a:xfrm>
            <a:off x="6300788" y="5876925"/>
            <a:ext cx="2162175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GOEBEN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04813"/>
            <a:ext cx="8075613" cy="2663825"/>
          </a:xfrm>
        </p:spPr>
        <p:txBody>
          <a:bodyPr/>
          <a:lstStyle/>
          <a:p>
            <a:r>
              <a:rPr lang="tr-TR">
                <a:solidFill>
                  <a:schemeClr val="bg1"/>
                </a:solidFill>
              </a:rPr>
              <a:t>Osmanlı Devleti, bu iki gemiyi, satın aldıklarını açıklar. Böylece,</a:t>
            </a:r>
            <a:r>
              <a:rPr lang="tr-TR" sz="3600" b="1">
                <a:solidFill>
                  <a:schemeClr val="bg1"/>
                </a:solidFill>
              </a:rPr>
              <a:t> Yavuz</a:t>
            </a:r>
            <a:r>
              <a:rPr lang="tr-TR">
                <a:solidFill>
                  <a:schemeClr val="bg1"/>
                </a:solidFill>
              </a:rPr>
              <a:t> ve </a:t>
            </a:r>
            <a:r>
              <a:rPr lang="tr-TR" sz="3600" b="1">
                <a:solidFill>
                  <a:schemeClr val="bg1"/>
                </a:solidFill>
              </a:rPr>
              <a:t>Midilli </a:t>
            </a:r>
            <a:r>
              <a:rPr lang="tr-TR">
                <a:solidFill>
                  <a:schemeClr val="bg1"/>
                </a:solidFill>
              </a:rPr>
              <a:t>adı verilen bu iki savaş gemisi Osmanlı Donanması’na katılmış olur.</a:t>
            </a:r>
          </a:p>
          <a:p>
            <a:endParaRPr lang="tr-TR" sz="2400">
              <a:solidFill>
                <a:schemeClr val="bg1"/>
              </a:solidFill>
            </a:endParaRPr>
          </a:p>
        </p:txBody>
      </p:sp>
      <p:pic>
        <p:nvPicPr>
          <p:cNvPr id="59395" name="Picture 3" descr="midilliBRESLAU[1]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2852738"/>
            <a:ext cx="7058025" cy="3756025"/>
          </a:xfrm>
          <a:noFill/>
          <a:ln/>
        </p:spPr>
      </p:pic>
      <p:sp>
        <p:nvSpPr>
          <p:cNvPr id="59396" name="WordArt 4"/>
          <p:cNvSpPr>
            <a:spLocks noChangeArrowheads="1" noChangeShapeType="1" noTextEdit="1"/>
          </p:cNvSpPr>
          <p:nvPr/>
        </p:nvSpPr>
        <p:spPr bwMode="auto">
          <a:xfrm>
            <a:off x="1331913" y="5949950"/>
            <a:ext cx="2409825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BRESLAU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404813"/>
            <a:ext cx="8713787" cy="41036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r-TR" sz="4000" b="1">
                <a:solidFill>
                  <a:schemeClr val="bg1"/>
                </a:solidFill>
              </a:rPr>
              <a:t>Amiral Souchon komutasındaki Yavuz, tatbikat amacıyla çıktığı Karadeniz’de Ruslar’a ait limanları bombalayınca 1 Kasım 1914’te Ruslar Osmanlı Devletine savaş açar.Böylece osmanlı da savaşa girmiş  olur.</a:t>
            </a:r>
          </a:p>
          <a:p>
            <a:pPr>
              <a:lnSpc>
                <a:spcPct val="90000"/>
              </a:lnSpc>
            </a:pPr>
            <a:endParaRPr lang="tr-TR" sz="4000" b="1">
              <a:solidFill>
                <a:schemeClr val="bg1"/>
              </a:solidFill>
            </a:endParaRPr>
          </a:p>
        </p:txBody>
      </p:sp>
      <p:pic>
        <p:nvPicPr>
          <p:cNvPr id="60419" name="Picture 3" descr="yavuz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7813" y="4365625"/>
            <a:ext cx="5903912" cy="2293938"/>
          </a:xfrm>
          <a:noFill/>
          <a:ln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5050"/>
            </a:gs>
            <a:gs pos="100000">
              <a:srgbClr val="FF5050">
                <a:gamma/>
                <a:tint val="38039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tr-TR" sz="3600" b="1"/>
              <a:t>SAVAŞIN NEDENLERİ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81075"/>
            <a:ext cx="8218488" cy="129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tr-TR" sz="3600" b="1" i="1"/>
              <a:t> 1- Sanayileşen ülkelerin hammadde ve Pazar arayışı.</a:t>
            </a:r>
          </a:p>
        </p:txBody>
      </p:sp>
      <p:pic>
        <p:nvPicPr>
          <p:cNvPr id="34820" name="Picture 4" descr="Fabrika%20Vulkans[1]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2455863"/>
            <a:ext cx="6840537" cy="4133850"/>
          </a:xfrm>
          <a:noFill/>
          <a:ln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362950" cy="14398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sz="3600" b="1">
                <a:solidFill>
                  <a:schemeClr val="accent2"/>
                </a:solidFill>
              </a:rPr>
              <a:t> Uyarı:</a:t>
            </a:r>
            <a:r>
              <a:rPr lang="tr-TR"/>
              <a:t>Siyasi birliğini geç kuran </a:t>
            </a:r>
            <a:r>
              <a:rPr lang="tr-TR">
                <a:solidFill>
                  <a:srgbClr val="FF3300"/>
                </a:solidFill>
              </a:rPr>
              <a:t>Almanya ve İtalya </a:t>
            </a:r>
            <a:r>
              <a:rPr lang="tr-TR"/>
              <a:t>da sanayisini kurmuş ve sömürge istemeye başlamıştı.</a:t>
            </a:r>
          </a:p>
          <a:p>
            <a:endParaRPr lang="tr-TR"/>
          </a:p>
        </p:txBody>
      </p:sp>
      <p:pic>
        <p:nvPicPr>
          <p:cNvPr id="35843" name="Picture 3" descr="italy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989138"/>
            <a:ext cx="4572000" cy="4679950"/>
          </a:xfrm>
          <a:noFill/>
          <a:ln/>
        </p:spPr>
      </p:pic>
      <p:sp>
        <p:nvSpPr>
          <p:cNvPr id="35844" name="Oval 4"/>
          <p:cNvSpPr>
            <a:spLocks noChangeArrowheads="1"/>
          </p:cNvSpPr>
          <p:nvPr/>
        </p:nvSpPr>
        <p:spPr bwMode="auto">
          <a:xfrm>
            <a:off x="5364163" y="4508500"/>
            <a:ext cx="503237" cy="215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35845" name="Picture 5" descr="almanya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62513" y="1989138"/>
            <a:ext cx="3838575" cy="4535487"/>
          </a:xfrm>
          <a:noFill/>
          <a:ln/>
        </p:spPr>
      </p:pic>
      <p:sp>
        <p:nvSpPr>
          <p:cNvPr id="35846" name="Freeform 6"/>
          <p:cNvSpPr>
            <a:spLocks/>
          </p:cNvSpPr>
          <p:nvPr/>
        </p:nvSpPr>
        <p:spPr bwMode="auto">
          <a:xfrm>
            <a:off x="5870575" y="4310063"/>
            <a:ext cx="835025" cy="492125"/>
          </a:xfrm>
          <a:custGeom>
            <a:avLst/>
            <a:gdLst/>
            <a:ahLst/>
            <a:cxnLst>
              <a:cxn ang="0">
                <a:pos x="24" y="121"/>
              </a:cxn>
              <a:cxn ang="0">
                <a:pos x="369" y="76"/>
              </a:cxn>
              <a:cxn ang="0">
                <a:pos x="423" y="94"/>
              </a:cxn>
              <a:cxn ang="0">
                <a:pos x="476" y="130"/>
              </a:cxn>
              <a:cxn ang="0">
                <a:pos x="467" y="227"/>
              </a:cxn>
              <a:cxn ang="0">
                <a:pos x="24" y="121"/>
              </a:cxn>
            </a:cxnLst>
            <a:rect l="0" t="0" r="r" b="b"/>
            <a:pathLst>
              <a:path w="526" h="310">
                <a:moveTo>
                  <a:pt x="24" y="121"/>
                </a:moveTo>
                <a:cubicBezTo>
                  <a:pt x="140" y="0"/>
                  <a:pt x="0" y="66"/>
                  <a:pt x="369" y="76"/>
                </a:cubicBezTo>
                <a:cubicBezTo>
                  <a:pt x="387" y="82"/>
                  <a:pt x="405" y="88"/>
                  <a:pt x="423" y="94"/>
                </a:cubicBezTo>
                <a:cubicBezTo>
                  <a:pt x="443" y="101"/>
                  <a:pt x="476" y="130"/>
                  <a:pt x="476" y="130"/>
                </a:cubicBezTo>
                <a:cubicBezTo>
                  <a:pt x="502" y="168"/>
                  <a:pt x="526" y="207"/>
                  <a:pt x="467" y="227"/>
                </a:cubicBezTo>
                <a:cubicBezTo>
                  <a:pt x="106" y="218"/>
                  <a:pt x="124" y="310"/>
                  <a:pt x="24" y="121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35847" name="Freeform 7"/>
          <p:cNvSpPr>
            <a:spLocks/>
          </p:cNvSpPr>
          <p:nvPr/>
        </p:nvSpPr>
        <p:spPr bwMode="auto">
          <a:xfrm>
            <a:off x="5868988" y="4389438"/>
            <a:ext cx="673100" cy="311150"/>
          </a:xfrm>
          <a:custGeom>
            <a:avLst/>
            <a:gdLst/>
            <a:ahLst/>
            <a:cxnLst>
              <a:cxn ang="0">
                <a:pos x="105" y="177"/>
              </a:cxn>
              <a:cxn ang="0">
                <a:pos x="16" y="150"/>
              </a:cxn>
              <a:cxn ang="0">
                <a:pos x="60" y="0"/>
              </a:cxn>
              <a:cxn ang="0">
                <a:pos x="255" y="26"/>
              </a:cxn>
              <a:cxn ang="0">
                <a:pos x="397" y="44"/>
              </a:cxn>
              <a:cxn ang="0">
                <a:pos x="415" y="97"/>
              </a:cxn>
              <a:cxn ang="0">
                <a:pos x="424" y="124"/>
              </a:cxn>
              <a:cxn ang="0">
                <a:pos x="317" y="186"/>
              </a:cxn>
              <a:cxn ang="0">
                <a:pos x="105" y="177"/>
              </a:cxn>
            </a:cxnLst>
            <a:rect l="0" t="0" r="r" b="b"/>
            <a:pathLst>
              <a:path w="424" h="196">
                <a:moveTo>
                  <a:pt x="105" y="177"/>
                </a:moveTo>
                <a:cubicBezTo>
                  <a:pt x="75" y="167"/>
                  <a:pt x="46" y="160"/>
                  <a:pt x="16" y="150"/>
                </a:cubicBezTo>
                <a:cubicBezTo>
                  <a:pt x="21" y="91"/>
                  <a:pt x="0" y="21"/>
                  <a:pt x="60" y="0"/>
                </a:cubicBezTo>
                <a:cubicBezTo>
                  <a:pt x="128" y="7"/>
                  <a:pt x="187" y="19"/>
                  <a:pt x="255" y="26"/>
                </a:cubicBezTo>
                <a:cubicBezTo>
                  <a:pt x="300" y="41"/>
                  <a:pt x="354" y="24"/>
                  <a:pt x="397" y="44"/>
                </a:cubicBezTo>
                <a:cubicBezTo>
                  <a:pt x="414" y="52"/>
                  <a:pt x="409" y="79"/>
                  <a:pt x="415" y="97"/>
                </a:cubicBezTo>
                <a:cubicBezTo>
                  <a:pt x="418" y="106"/>
                  <a:pt x="424" y="124"/>
                  <a:pt x="424" y="124"/>
                </a:cubicBezTo>
                <a:cubicBezTo>
                  <a:pt x="409" y="196"/>
                  <a:pt x="395" y="176"/>
                  <a:pt x="317" y="186"/>
                </a:cubicBezTo>
                <a:cubicBezTo>
                  <a:pt x="110" y="177"/>
                  <a:pt x="181" y="177"/>
                  <a:pt x="105" y="177"/>
                </a:cubicBezTo>
                <a:close/>
              </a:path>
            </a:pathLst>
          </a:cu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33375"/>
            <a:ext cx="8507413" cy="3600450"/>
          </a:xfrm>
          <a:gradFill rotWithShape="1">
            <a:gsLst>
              <a:gs pos="0">
                <a:srgbClr val="FFFF99"/>
              </a:gs>
              <a:gs pos="100000">
                <a:srgbClr val="FFFF99">
                  <a:gamma/>
                  <a:tint val="25490"/>
                  <a:invGamma/>
                </a:srgbClr>
              </a:gs>
            </a:gsLst>
            <a:lin ang="5400000" scaled="1"/>
          </a:gradFill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sz="3600"/>
              <a:t>  Özellikle Almanya’nın dünya pazarlarında etkili olması başta İngiltere olmak üzere Fransa ve Rusya’yı da kaygılandırmıştı</a:t>
            </a:r>
            <a:r>
              <a:rPr lang="tr-TR" sz="2800"/>
              <a:t>. </a:t>
            </a:r>
            <a:r>
              <a:rPr lang="tr-TR" b="1">
                <a:solidFill>
                  <a:srgbClr val="FF3300"/>
                </a:solidFill>
              </a:rPr>
              <a:t>(yani savaşın temel sebebi ekonomiktir)</a:t>
            </a:r>
          </a:p>
          <a:p>
            <a:pPr>
              <a:buFontTx/>
              <a:buNone/>
            </a:pPr>
            <a:r>
              <a:rPr lang="tr-TR" b="1"/>
              <a:t> </a:t>
            </a:r>
          </a:p>
          <a:p>
            <a:endParaRPr lang="tr-TR" sz="2800"/>
          </a:p>
        </p:txBody>
      </p:sp>
      <p:pic>
        <p:nvPicPr>
          <p:cNvPr id="36867" name="Picture 3" descr="fabrika_cb8[1]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363" y="3525838"/>
            <a:ext cx="4032250" cy="2881312"/>
          </a:xfrm>
          <a:noFill/>
          <a:ln/>
        </p:spPr>
      </p:pic>
      <p:pic>
        <p:nvPicPr>
          <p:cNvPr id="36868" name="Picture 4" descr="fabrika[1]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42988" y="3429000"/>
            <a:ext cx="3186112" cy="3240088"/>
          </a:xfrm>
          <a:noFill/>
          <a:ln w="76200" cmpd="tri">
            <a:solidFill>
              <a:srgbClr val="000000"/>
            </a:solidFill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04813"/>
            <a:ext cx="8218488" cy="2303462"/>
          </a:xfrm>
          <a:gradFill rotWithShape="1">
            <a:gsLst>
              <a:gs pos="0">
                <a:srgbClr val="CC3300">
                  <a:alpha val="52000"/>
                </a:srgbClr>
              </a:gs>
              <a:gs pos="100000">
                <a:srgbClr val="CC3300">
                  <a:gamma/>
                  <a:tint val="66667"/>
                  <a:invGamma/>
                  <a:alpha val="25000"/>
                </a:srgbClr>
              </a:gs>
            </a:gsLst>
            <a:lin ang="5400000" scaled="1"/>
          </a:gradFill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CC3300"/>
            </a:extrusionClr>
          </a:sp3d>
        </p:spPr>
        <p:txBody>
          <a:bodyPr>
            <a:flatTx/>
          </a:bodyPr>
          <a:lstStyle/>
          <a:p>
            <a:pPr>
              <a:buFontTx/>
              <a:buNone/>
            </a:pPr>
            <a:r>
              <a:rPr lang="tr-TR" sz="3600" b="1"/>
              <a:t>2- Orta Avrupa’da yaşanan Fransız-Alman rekabeti.</a:t>
            </a:r>
          </a:p>
          <a:p>
            <a:pPr>
              <a:buFontTx/>
              <a:buNone/>
            </a:pPr>
            <a:r>
              <a:rPr lang="tr-TR" sz="2800"/>
              <a:t> </a:t>
            </a:r>
            <a:r>
              <a:rPr lang="tr-TR"/>
              <a:t> </a:t>
            </a:r>
            <a:r>
              <a:rPr lang="tr-TR" b="1">
                <a:solidFill>
                  <a:schemeClr val="accent2"/>
                </a:solidFill>
                <a:latin typeface="Comic Sans MS" pitchFamily="66" charset="0"/>
              </a:rPr>
              <a:t>Uyarı:</a:t>
            </a:r>
            <a:r>
              <a:rPr lang="tr-TR" sz="2800">
                <a:latin typeface="Comic Sans MS" pitchFamily="66" charset="0"/>
              </a:rPr>
              <a:t>Fransa Almanya’ya kaptırdığı Asace Loraine’i geri almak istiyordu.</a:t>
            </a:r>
          </a:p>
        </p:txBody>
      </p:sp>
      <p:pic>
        <p:nvPicPr>
          <p:cNvPr id="37891" name="Picture 3" descr="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>
            <a:lum bright="42000" contrast="18000"/>
          </a:blip>
          <a:srcRect/>
          <a:stretch>
            <a:fillRect/>
          </a:stretch>
        </p:blipFill>
        <p:spPr>
          <a:xfrm>
            <a:off x="1763713" y="2827338"/>
            <a:ext cx="5688012" cy="3770312"/>
          </a:xfrm>
          <a:noFill/>
          <a:ln w="76200" cmpd="tri">
            <a:solidFill>
              <a:srgbClr val="000000"/>
            </a:solidFill>
          </a:ln>
        </p:spPr>
      </p:pic>
      <p:sp>
        <p:nvSpPr>
          <p:cNvPr id="37892" name="WordArt 4"/>
          <p:cNvSpPr>
            <a:spLocks noChangeArrowheads="1" noChangeShapeType="1" noTextEdit="1"/>
          </p:cNvSpPr>
          <p:nvPr/>
        </p:nvSpPr>
        <p:spPr bwMode="auto">
          <a:xfrm>
            <a:off x="4572000" y="6165850"/>
            <a:ext cx="2897188" cy="32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alman generaller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FFCC99"/>
            </a:gs>
            <a:gs pos="100000">
              <a:srgbClr val="DD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81525"/>
            <a:ext cx="8075613" cy="2016125"/>
          </a:xfrm>
        </p:spPr>
        <p:txBody>
          <a:bodyPr/>
          <a:lstStyle/>
          <a:p>
            <a:r>
              <a:rPr lang="tr-TR" b="1">
                <a:solidFill>
                  <a:schemeClr val="accent2"/>
                </a:solidFill>
                <a:latin typeface="Comic Sans MS" pitchFamily="66" charset="0"/>
              </a:rPr>
              <a:t>Uyarı:</a:t>
            </a:r>
            <a:r>
              <a:rPr lang="tr-TR" sz="2800" b="1">
                <a:latin typeface="Comic Sans MS" pitchFamily="66" charset="0"/>
              </a:rPr>
              <a:t> Sırbistan Rusya’nın panislavist politikasını desteklerken Avusturya Macaristan bundan olumsuz etkilenmiştir.</a:t>
            </a:r>
          </a:p>
          <a:p>
            <a:endParaRPr lang="tr-TR" sz="2800" b="1">
              <a:latin typeface="Comic Sans MS" pitchFamily="66" charset="0"/>
            </a:endParaRPr>
          </a:p>
        </p:txBody>
      </p:sp>
      <p:pic>
        <p:nvPicPr>
          <p:cNvPr id="38915" name="Picture 3" descr="balkan-37[1]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 l="11876" r="32388" b="39902"/>
          <a:stretch>
            <a:fillRect/>
          </a:stretch>
        </p:blipFill>
        <p:spPr>
          <a:xfrm>
            <a:off x="4067175" y="476250"/>
            <a:ext cx="4679950" cy="3833813"/>
          </a:xfrm>
          <a:noFill/>
          <a:ln w="76200" cmpd="tri">
            <a:solidFill>
              <a:srgbClr val="000000"/>
            </a:solidFill>
          </a:ln>
        </p:spPr>
      </p:pic>
      <p:sp>
        <p:nvSpPr>
          <p:cNvPr id="38916" name="Rectangle 4"/>
          <p:cNvSpPr>
            <a:spLocks noGrp="1" noChangeArrowheads="1"/>
          </p:cNvSpPr>
          <p:nvPr>
            <p:ph sz="quarter" idx="3"/>
          </p:nvPr>
        </p:nvSpPr>
        <p:spPr>
          <a:xfrm>
            <a:off x="250825" y="404813"/>
            <a:ext cx="3457575" cy="2663825"/>
          </a:xfrm>
          <a:gradFill rotWithShape="1">
            <a:gsLst>
              <a:gs pos="0">
                <a:srgbClr val="EAEAEA">
                  <a:alpha val="50999"/>
                </a:srgbClr>
              </a:gs>
              <a:gs pos="100000">
                <a:srgbClr val="EAEAEA">
                  <a:gamma/>
                  <a:tint val="31765"/>
                  <a:invGamma/>
                  <a:alpha val="50999"/>
                </a:srgbClr>
              </a:gs>
            </a:gsLst>
            <a:lin ang="5400000" scaled="1"/>
          </a:gradFill>
        </p:spPr>
        <p:txBody>
          <a:bodyPr/>
          <a:lstStyle/>
          <a:p>
            <a:pPr>
              <a:buFontTx/>
              <a:buNone/>
            </a:pPr>
            <a:r>
              <a:rPr lang="tr-TR" sz="2800" b="1"/>
              <a:t>  3- Balkanlar’da yaşanan Sırbıstan Avusturya-Maca ristan rekabeti.</a:t>
            </a:r>
          </a:p>
          <a:p>
            <a:endParaRPr lang="tr-TR" sz="2400"/>
          </a:p>
        </p:txBody>
      </p:sp>
      <p:sp>
        <p:nvSpPr>
          <p:cNvPr id="38917" name="Line 5"/>
          <p:cNvSpPr>
            <a:spLocks noChangeShapeType="1"/>
          </p:cNvSpPr>
          <p:nvPr/>
        </p:nvSpPr>
        <p:spPr bwMode="auto">
          <a:xfrm flipV="1">
            <a:off x="6084888" y="1341438"/>
            <a:ext cx="504825" cy="107950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  <p:bldP spid="38917" grpId="0" animBg="1"/>
      <p:bldP spid="3891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66FFFF"/>
            </a:gs>
            <a:gs pos="50000">
              <a:srgbClr val="DDDDDD"/>
            </a:gs>
            <a:gs pos="100000">
              <a:srgbClr val="66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69913" y="1341438"/>
            <a:ext cx="8002587" cy="1008062"/>
          </a:xfrm>
          <a:solidFill>
            <a:srgbClr val="DDDDDD"/>
          </a:solidFill>
          <a:ln w="76200">
            <a:solidFill>
              <a:schemeClr val="accent2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tr-TR" sz="3600" b="1">
                <a:solidFill>
                  <a:schemeClr val="accent2"/>
                </a:solidFill>
              </a:rPr>
              <a:t>İTTİFAK:</a:t>
            </a:r>
            <a:r>
              <a:rPr lang="tr-TR" sz="3600"/>
              <a:t> (Bağlaşma dev.)</a:t>
            </a:r>
            <a:r>
              <a:rPr lang="tr-TR" sz="3600" b="1"/>
              <a:t>Almanya, Avusturya-Macaristan ve İtalya.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r-TR" sz="3600"/>
              <a:t> </a:t>
            </a:r>
            <a:r>
              <a:rPr lang="tr-TR" sz="3600" b="1">
                <a:solidFill>
                  <a:srgbClr val="33CC33"/>
                </a:solidFill>
              </a:rPr>
              <a:t> </a:t>
            </a:r>
            <a:endParaRPr lang="tr-TR" sz="3600"/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2"/>
          </p:nvPr>
        </p:nvSpPr>
        <p:spPr>
          <a:xfrm>
            <a:off x="179388" y="188913"/>
            <a:ext cx="8507412" cy="647700"/>
          </a:xfrm>
        </p:spPr>
        <p:txBody>
          <a:bodyPr/>
          <a:lstStyle/>
          <a:p>
            <a:pPr>
              <a:buFontTx/>
              <a:buNone/>
            </a:pPr>
            <a:r>
              <a:rPr lang="tr-TR" sz="3600" b="1"/>
              <a:t> </a:t>
            </a:r>
            <a:r>
              <a:rPr lang="tr-TR" sz="2800" b="1"/>
              <a:t>4- Bütün bunlar devletlerarası bloklaşmaya yol açtı.</a:t>
            </a:r>
            <a:br>
              <a:rPr lang="tr-TR" sz="2800" b="1"/>
            </a:br>
            <a:endParaRPr lang="tr-TR" sz="2800" b="1"/>
          </a:p>
        </p:txBody>
      </p:sp>
      <p:pic>
        <p:nvPicPr>
          <p:cNvPr id="39940" name="Picture 4" descr="1"/>
          <p:cNvPicPr>
            <a:picLocks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2565400"/>
            <a:ext cx="6553200" cy="4098925"/>
          </a:xfrm>
          <a:noFill/>
          <a:ln w="76200" cmpd="tri">
            <a:solidFill>
              <a:srgbClr val="000000"/>
            </a:solidFill>
          </a:ln>
        </p:spPr>
      </p:pic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3779838" y="4005263"/>
            <a:ext cx="504825" cy="360362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4572000" y="4437063"/>
            <a:ext cx="504825" cy="360362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>
            <a:off x="4140200" y="5084763"/>
            <a:ext cx="431800" cy="290512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6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4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  <p:bldP spid="39941" grpId="0" animBg="1"/>
      <p:bldP spid="39942" grpId="0" animBg="1"/>
      <p:bldP spid="399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r-TR" sz="3600" b="1">
                <a:solidFill>
                  <a:srgbClr val="33CC33"/>
                </a:solidFill>
                <a:latin typeface="Comic Sans MS" pitchFamily="66" charset="0"/>
              </a:rPr>
              <a:t>NOT</a:t>
            </a:r>
            <a:r>
              <a:rPr lang="tr-TR" sz="3600" b="1">
                <a:solidFill>
                  <a:srgbClr val="CC0000"/>
                </a:solidFill>
                <a:latin typeface="Comic Sans MS" pitchFamily="66" charset="0"/>
              </a:rPr>
              <a:t>:Savaş başlayınca İtalya taraf değiştirmiştir.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3600" b="1">
                <a:solidFill>
                  <a:srgbClr val="CC0000"/>
                </a:solidFill>
                <a:latin typeface="Comic Sans MS" pitchFamily="66" charset="0"/>
              </a:rPr>
              <a:t>   Çünkü itilaf devletleri onlara toprak vaad etmiştir.</a:t>
            </a:r>
          </a:p>
          <a:p>
            <a:pPr>
              <a:lnSpc>
                <a:spcPct val="90000"/>
              </a:lnSpc>
              <a:buFontTx/>
              <a:buNone/>
            </a:pPr>
            <a:endParaRPr lang="tr-TR" sz="3600" b="1">
              <a:solidFill>
                <a:srgbClr val="CC0000"/>
              </a:solidFill>
              <a:latin typeface="Comic Sans MS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tr-TR" sz="3600" b="1">
                <a:solidFill>
                  <a:srgbClr val="CC0000"/>
                </a:solidFill>
              </a:rPr>
              <a:t>  </a:t>
            </a:r>
            <a:r>
              <a:rPr lang="tr-TR" sz="3600" b="1">
                <a:solidFill>
                  <a:schemeClr val="accent2"/>
                </a:solidFill>
              </a:rPr>
              <a:t>İTİLAF</a:t>
            </a:r>
            <a:r>
              <a:rPr lang="tr-TR" sz="3600" b="1">
                <a:solidFill>
                  <a:schemeClr val="accent2"/>
                </a:solidFill>
                <a:sym typeface="Wingdings" pitchFamily="2" charset="2"/>
              </a:rPr>
              <a:t>:</a:t>
            </a:r>
            <a:r>
              <a:rPr lang="tr-TR" sz="3600">
                <a:sym typeface="Wingdings" pitchFamily="2" charset="2"/>
              </a:rPr>
              <a:t> (Anlaşma dev.)</a:t>
            </a:r>
            <a:r>
              <a:rPr lang="tr-TR" sz="3600" b="1">
                <a:sym typeface="Wingdings" pitchFamily="2" charset="2"/>
              </a:rPr>
              <a:t>İngiltere, Fransa ve Rusya.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3600" b="1">
                <a:sym typeface="Wingdings" pitchFamily="2" charset="2"/>
              </a:rPr>
              <a:t>  (daha sonra pek çok devlet bu gruba katılmıştır.)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4000">
                <a:sym typeface="Wingdings" pitchFamily="2" charset="2"/>
              </a:rPr>
              <a:t>   </a:t>
            </a:r>
            <a:endParaRPr lang="tr-TR" sz="4000"/>
          </a:p>
          <a:p>
            <a:pPr>
              <a:lnSpc>
                <a:spcPct val="90000"/>
              </a:lnSpc>
            </a:pPr>
            <a:endParaRPr lang="tr-TR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DunyaSavasi">
  <a:themeElements>
    <a:clrScheme name="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arsayılan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Çakışan Küreler">
  <a:themeElements>
    <a:clrScheme name="Çakışan Küreler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Çakışan Küreler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Çakışan Küreler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Çakışan Küreler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Çakışan Küreler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Çakışan Küreler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Çakışan Küreler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Çakışan Küreler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Çakışan Küreler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Çakışan Küreler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Çakışan Küreler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Çakışan Küreler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1.DunyaSavasi</Template>
  <TotalTime>0</TotalTime>
  <Words>497</Words>
  <Application>Microsoft Office PowerPoint</Application>
  <PresentationFormat>Ekran Gösterisi (4:3)</PresentationFormat>
  <Paragraphs>59</Paragraphs>
  <Slides>26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26</vt:i4>
      </vt:variant>
    </vt:vector>
  </HeadingPairs>
  <TitlesOfParts>
    <vt:vector size="33" baseType="lpstr">
      <vt:lpstr>Arial</vt:lpstr>
      <vt:lpstr>Times New Roman</vt:lpstr>
      <vt:lpstr>Verdana</vt:lpstr>
      <vt:lpstr>Wingdings</vt:lpstr>
      <vt:lpstr>Comic Sans MS</vt:lpstr>
      <vt:lpstr>1.DunyaSavasi</vt:lpstr>
      <vt:lpstr>Çakışan Küreler</vt:lpstr>
      <vt:lpstr>Slayt 1</vt:lpstr>
      <vt:lpstr>Slayt 2</vt:lpstr>
      <vt:lpstr>SAVAŞIN NEDENLERİ</vt:lpstr>
      <vt:lpstr>Slayt 4</vt:lpstr>
      <vt:lpstr>Slayt 5</vt:lpstr>
      <vt:lpstr>Slayt 6</vt:lpstr>
      <vt:lpstr>Slayt 7</vt:lpstr>
      <vt:lpstr>Slayt 8</vt:lpstr>
      <vt:lpstr>Slayt 9</vt:lpstr>
      <vt:lpstr>Üçlü itilaf</vt:lpstr>
      <vt:lpstr>Slayt 11</vt:lpstr>
      <vt:lpstr>Slayt 12</vt:lpstr>
      <vt:lpstr>Slayt 13</vt:lpstr>
      <vt:lpstr>Slayt 14</vt:lpstr>
      <vt:lpstr>Slayt 15</vt:lpstr>
      <vt:lpstr>Slayt 16</vt:lpstr>
      <vt:lpstr>Osmanlı Devletinin Almanya yanında savaşa katılma nedenleri</vt:lpstr>
      <vt:lpstr>Slayt 18</vt:lpstr>
      <vt:lpstr>Slayt 19</vt:lpstr>
      <vt:lpstr>Slayt 20</vt:lpstr>
      <vt:lpstr>Slayt 21</vt:lpstr>
      <vt:lpstr>Slayt 22</vt:lpstr>
      <vt:lpstr>Osmanlı’nın savaşa girmesine neden olan olay</vt:lpstr>
      <vt:lpstr>Slayt 24</vt:lpstr>
      <vt:lpstr>Slayt 25</vt:lpstr>
      <vt:lpstr>Slayt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subject>http://www.sosyalbilimciler.com/forum/index.php</dc:subject>
  <dc:creator>User</dc:creator>
  <dc:description>http://www.sosyalbilimciler.com/forum/index.php</dc:description>
  <cp:lastModifiedBy>User</cp:lastModifiedBy>
  <cp:revision>1</cp:revision>
  <dcterms:created xsi:type="dcterms:W3CDTF">2011-11-07T21:51:43Z</dcterms:created>
  <dcterms:modified xsi:type="dcterms:W3CDTF">2011-11-07T21:52:24Z</dcterms:modified>
  <cp:category>http://www.sosyalbilimciler.com/forum/index.php</cp:category>
</cp:coreProperties>
</file>